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74" r:id="rId4"/>
    <p:sldId id="265" r:id="rId5"/>
    <p:sldId id="285" r:id="rId6"/>
    <p:sldId id="286" r:id="rId7"/>
    <p:sldId id="273" r:id="rId8"/>
    <p:sldId id="266" r:id="rId9"/>
    <p:sldId id="267" r:id="rId10"/>
    <p:sldId id="268" r:id="rId11"/>
    <p:sldId id="269" r:id="rId12"/>
    <p:sldId id="270" r:id="rId13"/>
    <p:sldId id="271" r:id="rId14"/>
    <p:sldId id="287" r:id="rId15"/>
    <p:sldId id="289" r:id="rId16"/>
    <p:sldId id="290" r:id="rId17"/>
    <p:sldId id="291" r:id="rId18"/>
    <p:sldId id="272" r:id="rId19"/>
    <p:sldId id="258" r:id="rId20"/>
    <p:sldId id="288" r:id="rId21"/>
    <p:sldId id="259" r:id="rId22"/>
    <p:sldId id="260" r:id="rId23"/>
    <p:sldId id="261" r:id="rId24"/>
    <p:sldId id="262" r:id="rId25"/>
    <p:sldId id="263" r:id="rId26"/>
    <p:sldId id="26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5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37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837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11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64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42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0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6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0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8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5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8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1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9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41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43060" y="1420055"/>
            <a:ext cx="8689976" cy="2509213"/>
          </a:xfrm>
        </p:spPr>
        <p:txBody>
          <a:bodyPr/>
          <a:lstStyle/>
          <a:p>
            <a:pPr algn="l"/>
            <a:r>
              <a:rPr lang="zh-TW" altLang="en-US" dirty="0"/>
              <a:t>期中考報告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資訊安全分析的</a:t>
            </a:r>
            <a:r>
              <a:rPr lang="en-US" altLang="zh-TW" dirty="0" err="1"/>
              <a:t>linux</a:t>
            </a:r>
            <a:r>
              <a:rPr lang="zh-TW" altLang="en-US" dirty="0"/>
              <a:t>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94134" y="4736989"/>
            <a:ext cx="8689976" cy="1059511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 smtClean="0"/>
              <a:t>:A090H401</a:t>
            </a:r>
            <a:endParaRPr lang="en-US" altLang="zh-TW" dirty="0"/>
          </a:p>
          <a:p>
            <a:pPr algn="l"/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偉大的恩師龍大大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6809868" y="485231"/>
            <a:ext cx="45720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工程學院</a:t>
            </a:r>
            <a:endParaRPr lang="en-US" altLang="zh-TW" sz="4000" dirty="0"/>
          </a:p>
          <a:p>
            <a:r>
              <a:rPr lang="zh-TW" altLang="en-US" sz="2800" b="1" dirty="0"/>
              <a:t>院通識課程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資訊安全與素養</a:t>
            </a:r>
          </a:p>
        </p:txBody>
      </p:sp>
    </p:spTree>
    <p:extLst>
      <p:ext uri="{BB962C8B-B14F-4D97-AF65-F5344CB8AC3E}">
        <p14:creationId xmlns:p14="http://schemas.microsoft.com/office/powerpoint/2010/main" val="179454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160593"/>
            <a:ext cx="9106874" cy="52949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71500" y="422980"/>
            <a:ext cx="612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https://www.dcode.fr/caesar-cipher</a:t>
            </a:r>
            <a:endParaRPr lang="zh-TW" altLang="en-US" sz="3200" dirty="0"/>
          </a:p>
        </p:txBody>
      </p:sp>
      <p:sp>
        <p:nvSpPr>
          <p:cNvPr id="4" name="圓角矩形 3"/>
          <p:cNvSpPr/>
          <p:nvPr/>
        </p:nvSpPr>
        <p:spPr>
          <a:xfrm>
            <a:off x="5165969" y="4431323"/>
            <a:ext cx="257907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263662" y="5822462"/>
            <a:ext cx="4013200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907692" y="1430215"/>
            <a:ext cx="1258277" cy="3219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067538" y="1256103"/>
            <a:ext cx="840154" cy="3482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54996" y="4541149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2296" y="1181867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82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3417614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119767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7632" y="3908102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5751" y="1606471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4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86" y="545980"/>
            <a:ext cx="10639940" cy="61283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15712" y="2125785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76985" y="1492739"/>
            <a:ext cx="279790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376984" y="4192955"/>
            <a:ext cx="4314093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34030" y="6085749"/>
            <a:ext cx="1547447" cy="5885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flipH="1" flipV="1">
            <a:off x="3978031" y="4024923"/>
            <a:ext cx="3555999" cy="2355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3055814" y="3799750"/>
            <a:ext cx="922218" cy="3267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412550" y="639014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solidFill>
                  <a:srgbClr val="00B0F0"/>
                </a:solidFill>
              </a:rPr>
              <a:t>解密</a:t>
            </a:r>
          </a:p>
        </p:txBody>
      </p:sp>
      <p:sp>
        <p:nvSpPr>
          <p:cNvPr id="13" name="矩形 12"/>
          <p:cNvSpPr/>
          <p:nvPr/>
        </p:nvSpPr>
        <p:spPr>
          <a:xfrm>
            <a:off x="4030442" y="3400367"/>
            <a:ext cx="14823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83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4979" y="53611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09202" y="279520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02215" y="1646345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62" y="1860472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075" y="192617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9231" y="1123125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88" y="3221555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927968" y="3903203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16675" y="422827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091" y="494636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15" name="矩形 14"/>
          <p:cNvSpPr/>
          <p:nvPr/>
        </p:nvSpPr>
        <p:spPr>
          <a:xfrm>
            <a:off x="1159231" y="5446014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8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D0F4A-5E2D-45E0-8D79-34D31146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2000"/>
            <a:ext cx="10364451" cy="114753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CTF</a:t>
            </a:r>
            <a:r>
              <a:rPr lang="zh-TW" altLang="en-US" sz="6600" dirty="0"/>
              <a:t> </a:t>
            </a:r>
            <a:r>
              <a:rPr lang="zh-TW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破密</a:t>
            </a:r>
            <a:r>
              <a:rPr lang="zh-TW" altLang="en-US" sz="6600" dirty="0"/>
              <a:t>解題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189CC8-BB30-440A-9C63-2C7866CAD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056" y="2095500"/>
            <a:ext cx="632436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2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1C303-4A91-4783-8285-ECA18B8E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87" y="286800"/>
            <a:ext cx="10364451" cy="663436"/>
          </a:xfrm>
        </p:spPr>
        <p:txBody>
          <a:bodyPr/>
          <a:lstStyle/>
          <a:p>
            <a:r>
              <a:rPr lang="en-US" altLang="zh-TW" dirty="0"/>
              <a:t>https://planetcalc.com/1434/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248652F-572D-42C5-BBDC-4612AB6A2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293" y="1402468"/>
            <a:ext cx="6018356" cy="34242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C9F2DBA-D4BC-4B6D-8340-B7AEFD96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3" y="5022306"/>
            <a:ext cx="6018356" cy="14112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ECAC51-0FFA-45C9-A340-0933057F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625" y="1959377"/>
            <a:ext cx="5363677" cy="42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789636C-8967-49AB-98D5-9C07E93F8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2" y="1120853"/>
            <a:ext cx="5585944" cy="55630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CE9B70E-A3B7-410C-81E7-D45436CB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0853"/>
            <a:ext cx="6075692" cy="55630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A74FBC-2C20-4E51-BE52-643DF7DBF82A}"/>
              </a:ext>
            </a:extLst>
          </p:cNvPr>
          <p:cNvSpPr/>
          <p:nvPr/>
        </p:nvSpPr>
        <p:spPr>
          <a:xfrm>
            <a:off x="2430024" y="30630"/>
            <a:ext cx="983314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窮舉法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把所有可能的都列出來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簡稱 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暴力破解法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英文字母只有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所以全部共有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種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移位法</a:t>
            </a:r>
          </a:p>
        </p:txBody>
      </p:sp>
    </p:spTree>
    <p:extLst>
      <p:ext uri="{BB962C8B-B14F-4D97-AF65-F5344CB8AC3E}">
        <p14:creationId xmlns:p14="http://schemas.microsoft.com/office/powerpoint/2010/main" val="266514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>
            <a:extLst>
              <a:ext uri="{FF2B5EF4-FFF2-40B4-BE49-F238E27FC236}">
                <a16:creationId xmlns:a16="http://schemas.microsoft.com/office/drawing/2014/main" id="{BB3A6585-6BBB-428B-9515-9D1043FB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80" y="80682"/>
            <a:ext cx="6018356" cy="34242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9627341-AB63-48BC-BFF9-5313FC9A78EE}"/>
              </a:ext>
            </a:extLst>
          </p:cNvPr>
          <p:cNvSpPr/>
          <p:nvPr/>
        </p:nvSpPr>
        <p:spPr>
          <a:xfrm>
            <a:off x="1290917" y="3814954"/>
            <a:ext cx="8955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ROT0	</a:t>
            </a:r>
            <a:r>
              <a:rPr lang="en-US" altLang="zh-TW" sz="2400" dirty="0" err="1"/>
              <a:t>xyzqc</a:t>
            </a:r>
            <a:r>
              <a:rPr lang="en-US" altLang="zh-TW" sz="2400" dirty="0"/>
              <a:t>{t3_qelrdeq_t3_k33a3a_lk3_lc_qe3p3}</a:t>
            </a:r>
          </a:p>
          <a:p>
            <a:endParaRPr lang="en-US" altLang="zh-TW" sz="2400" dirty="0"/>
          </a:p>
          <a:p>
            <a:r>
              <a:rPr lang="en-US" altLang="zh-TW" sz="2400" dirty="0"/>
              <a:t>ROT1	</a:t>
            </a:r>
            <a:r>
              <a:rPr lang="en-US" altLang="zh-TW" sz="2400" dirty="0" err="1"/>
              <a:t>yzard</a:t>
            </a:r>
            <a:r>
              <a:rPr lang="en-US" altLang="zh-TW" sz="2400" dirty="0"/>
              <a:t>{u3_rfmsefr_u3_l33b3b_ml3_md_rf3q3}</a:t>
            </a:r>
          </a:p>
          <a:p>
            <a:endParaRPr lang="en-US" altLang="zh-TW" sz="2400" dirty="0"/>
          </a:p>
          <a:p>
            <a:r>
              <a:rPr lang="en-US" altLang="zh-TW" sz="2400" dirty="0"/>
              <a:t>ROT2	</a:t>
            </a:r>
            <a:r>
              <a:rPr lang="en-US" altLang="zh-TW" sz="2400" dirty="0" err="1"/>
              <a:t>zabse</a:t>
            </a:r>
            <a:r>
              <a:rPr lang="en-US" altLang="zh-TW" sz="2400" dirty="0"/>
              <a:t>{v3_sgntfgs_v3_m33c3c_nm3_ne_sg3r3}</a:t>
            </a:r>
          </a:p>
          <a:p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ROT3	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abctf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{w3_thought_w3_n33d3d_on3_of_th3s3}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224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4.linux</a:t>
            </a:r>
            <a:r>
              <a:rPr lang="zh-TW" altLang="en-US" sz="6000" dirty="0"/>
              <a:t>實戰技術</a:t>
            </a:r>
          </a:p>
        </p:txBody>
      </p:sp>
    </p:spTree>
    <p:extLst>
      <p:ext uri="{BB962C8B-B14F-4D97-AF65-F5344CB8AC3E}">
        <p14:creationId xmlns:p14="http://schemas.microsoft.com/office/powerpoint/2010/main" val="153315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41342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en-US" altLang="zh-TW" dirty="0" err="1"/>
              <a:t>linux</a:t>
            </a:r>
            <a:r>
              <a:rPr lang="zh-TW" altLang="en-US" dirty="0"/>
              <a:t>實戰技術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1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262" y="395881"/>
            <a:ext cx="10364451" cy="804766"/>
          </a:xfrm>
        </p:spPr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6659" y="1333423"/>
            <a:ext cx="7360177" cy="494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/>
              <a:t>1.</a:t>
            </a:r>
            <a:r>
              <a:rPr lang="zh-TW" altLang="en-US" sz="3200" b="1" dirty="0"/>
              <a:t>資訊安全目標</a:t>
            </a:r>
            <a:r>
              <a:rPr lang="en-US" altLang="zh-TW" sz="3200" b="1" dirty="0"/>
              <a:t>:CIA</a:t>
            </a:r>
          </a:p>
          <a:p>
            <a:pPr marL="0" indent="0">
              <a:buNone/>
            </a:pPr>
            <a:r>
              <a:rPr lang="zh-TW" altLang="en-US" sz="3200" b="1" dirty="0"/>
              <a:t>   破換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的各種資安情境</a:t>
            </a:r>
          </a:p>
          <a:p>
            <a:pPr marL="0" indent="0">
              <a:buNone/>
            </a:pPr>
            <a:r>
              <a:rPr lang="zh-TW" altLang="en-US" sz="3200" b="1" dirty="0"/>
              <a:t>   保護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的各種技術</a:t>
            </a:r>
          </a:p>
          <a:p>
            <a:pPr marL="0" indent="0">
              <a:buNone/>
            </a:pPr>
            <a:r>
              <a:rPr lang="en-US" altLang="zh-TW" sz="3200" b="1" dirty="0"/>
              <a:t>2.</a:t>
            </a:r>
            <a:r>
              <a:rPr lang="zh-TW" altLang="en-US" sz="3200" b="1" dirty="0"/>
              <a:t>雜湊函數與實戰</a:t>
            </a:r>
          </a:p>
          <a:p>
            <a:pPr marL="0" indent="0">
              <a:buNone/>
            </a:pPr>
            <a:r>
              <a:rPr lang="en-US" altLang="zh-TW" sz="3200" b="1" dirty="0"/>
              <a:t>3.</a:t>
            </a:r>
            <a:r>
              <a:rPr lang="zh-TW" altLang="en-US" sz="3200" b="1" dirty="0"/>
              <a:t>密碼學的基本認知</a:t>
            </a:r>
            <a:endParaRPr lang="en-US" altLang="zh-TW" sz="3200" b="1" dirty="0"/>
          </a:p>
          <a:p>
            <a:pPr marL="0" indent="0">
              <a:buNone/>
            </a:pPr>
            <a:r>
              <a:rPr lang="en-US" altLang="zh-TW" sz="3200" b="1" dirty="0"/>
              <a:t>4.linux</a:t>
            </a:r>
            <a:r>
              <a:rPr lang="zh-TW" altLang="en-US" sz="3200" b="1" dirty="0"/>
              <a:t>實戰技術</a:t>
            </a:r>
            <a:endParaRPr lang="en-US" altLang="zh-TW" sz="3200" b="1" dirty="0"/>
          </a:p>
          <a:p>
            <a:pPr marL="0" indent="0">
              <a:buNone/>
            </a:pPr>
            <a:r>
              <a:rPr lang="en-US" altLang="zh-TW" sz="3200" b="1" dirty="0"/>
              <a:t>5.Linux-CTF</a:t>
            </a:r>
            <a:r>
              <a:rPr lang="zh-TW" altLang="en-US" sz="3200" b="1" dirty="0"/>
              <a:t>解題</a:t>
            </a:r>
          </a:p>
        </p:txBody>
      </p:sp>
    </p:spTree>
    <p:extLst>
      <p:ext uri="{BB962C8B-B14F-4D97-AF65-F5344CB8AC3E}">
        <p14:creationId xmlns:p14="http://schemas.microsoft.com/office/powerpoint/2010/main" val="185292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5.Linux-CTF</a:t>
            </a:r>
            <a:r>
              <a:rPr lang="zh-TW" altLang="en-US" sz="6000" dirty="0"/>
              <a:t>解題</a:t>
            </a:r>
          </a:p>
        </p:txBody>
      </p:sp>
    </p:spTree>
    <p:extLst>
      <p:ext uri="{BB962C8B-B14F-4D97-AF65-F5344CB8AC3E}">
        <p14:creationId xmlns:p14="http://schemas.microsoft.com/office/powerpoint/2010/main" val="255156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359" y="403833"/>
            <a:ext cx="10364451" cy="1011500"/>
          </a:xfrm>
        </p:spPr>
        <p:txBody>
          <a:bodyPr/>
          <a:lstStyle/>
          <a:p>
            <a:r>
              <a:rPr lang="en-US" altLang="zh-TW" dirty="0"/>
              <a:t>5.Linux-CTF</a:t>
            </a:r>
            <a:r>
              <a:rPr lang="zh-TW" altLang="en-US" dirty="0"/>
              <a:t>解題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121" y="1574358"/>
            <a:ext cx="8829742" cy="4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putty</a:t>
            </a:r>
            <a:r>
              <a:rPr lang="zh-TW" altLang="en-US" dirty="0"/>
              <a:t>進行網路連線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170" y="1689264"/>
            <a:ext cx="3782608" cy="21300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775" y="5009524"/>
            <a:ext cx="39610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PuTTY</a:t>
            </a:r>
            <a:endParaRPr lang="en-US" altLang="zh-TW" sz="2800" dirty="0"/>
          </a:p>
          <a:p>
            <a:r>
              <a:rPr lang="en-US" altLang="zh-TW" dirty="0"/>
              <a:t>a free SSH and telnet client for Windows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9" y="3120290"/>
            <a:ext cx="3370974" cy="1769761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7" idx="3"/>
            <a:endCxn id="4" idx="1"/>
          </p:cNvCxnSpPr>
          <p:nvPr/>
        </p:nvCxnSpPr>
        <p:spPr>
          <a:xfrm flipV="1">
            <a:off x="3942843" y="2754270"/>
            <a:ext cx="3414327" cy="125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0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181" y="466601"/>
            <a:ext cx="7240503" cy="5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6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https://www.putty.org/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659385"/>
            <a:ext cx="10353675" cy="25679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7457" y="4381169"/>
            <a:ext cx="1820848" cy="6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411110" y="4500438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36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619" y="267819"/>
            <a:ext cx="8962212" cy="6331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0278" y="5979381"/>
            <a:ext cx="3450866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83275" y="5891916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3619" y="4393946"/>
            <a:ext cx="80679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https://www.chiark.greenend.org.uk/~sgtatham/putty/latest.html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039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382" y="298517"/>
            <a:ext cx="6739193" cy="6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097" y="379137"/>
            <a:ext cx="10411404" cy="596600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090699" y="1836751"/>
            <a:ext cx="1224501" cy="254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886323" y="1987826"/>
            <a:ext cx="3228230" cy="922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92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284" y="618517"/>
            <a:ext cx="9658154" cy="55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392" y="228062"/>
            <a:ext cx="8613494" cy="540146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788550" y="4953663"/>
            <a:ext cx="993913" cy="564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184250" y="4961614"/>
            <a:ext cx="628153" cy="5168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2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1.</a:t>
            </a:r>
            <a:r>
              <a:rPr lang="zh-TW" altLang="en-US" sz="6000" dirty="0"/>
              <a:t>資訊安全目標</a:t>
            </a:r>
            <a:r>
              <a:rPr lang="en-US" altLang="zh-TW" sz="6000" dirty="0"/>
              <a:t>:CIA</a:t>
            </a:r>
          </a:p>
        </p:txBody>
      </p:sp>
    </p:spTree>
    <p:extLst>
      <p:ext uri="{BB962C8B-B14F-4D97-AF65-F5344CB8AC3E}">
        <p14:creationId xmlns:p14="http://schemas.microsoft.com/office/powerpoint/2010/main" val="4279773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344" y="618517"/>
            <a:ext cx="10099775" cy="5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87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953" y="1416605"/>
            <a:ext cx="9451685" cy="35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6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030" y="820257"/>
            <a:ext cx="5679841" cy="2496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26" y="3881685"/>
            <a:ext cx="7416560" cy="263838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071068" y="3760967"/>
            <a:ext cx="1558455" cy="755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17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843" y="1563155"/>
            <a:ext cx="10822459" cy="28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92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5124" y="220111"/>
            <a:ext cx="5663102" cy="64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7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966" y="502575"/>
            <a:ext cx="10344374" cy="61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4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655" y="502575"/>
            <a:ext cx="10506326" cy="59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7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資訊安全目標 </a:t>
            </a:r>
            <a:r>
              <a:rPr lang="en-US" altLang="zh-TW" dirty="0"/>
              <a:t>: CIA </a:t>
            </a:r>
            <a:r>
              <a:rPr lang="en-US" altLang="zh-TW" dirty="0" err="1"/>
              <a:t>TRiad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653" y="2292848"/>
            <a:ext cx="570706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6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2.</a:t>
            </a:r>
            <a:r>
              <a:rPr lang="zh-TW" altLang="en-US" sz="6000" dirty="0"/>
              <a:t>雜湊函數與實戰</a:t>
            </a:r>
          </a:p>
        </p:txBody>
      </p:sp>
    </p:spTree>
    <p:extLst>
      <p:ext uri="{BB962C8B-B14F-4D97-AF65-F5344CB8AC3E}">
        <p14:creationId xmlns:p14="http://schemas.microsoft.com/office/powerpoint/2010/main" val="34361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85545-6A0D-487B-88B9-CA884CC7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34" y="161317"/>
            <a:ext cx="10364451" cy="959271"/>
          </a:xfrm>
        </p:spPr>
        <p:txBody>
          <a:bodyPr/>
          <a:lstStyle/>
          <a:p>
            <a:r>
              <a:rPr lang="zh-TW" altLang="en-US" dirty="0"/>
              <a:t>雜湊函數 </a:t>
            </a:r>
            <a:r>
              <a:rPr lang="en-US" altLang="zh-TW" dirty="0"/>
              <a:t>Hash function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F3AC441-685D-4BF8-B74A-FBD083F9C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035" y="1120588"/>
            <a:ext cx="4411252" cy="29844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FDD19E6-59C5-4EB4-8247-8D8C6C2D2B35}"/>
              </a:ext>
            </a:extLst>
          </p:cNvPr>
          <p:cNvSpPr/>
          <p:nvPr/>
        </p:nvSpPr>
        <p:spPr>
          <a:xfrm>
            <a:off x="44823" y="1064372"/>
            <a:ext cx="6486274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雜湊函式（英語：</a:t>
            </a:r>
            <a:r>
              <a:rPr lang="en-US" altLang="zh-TW" b="1" dirty="0"/>
              <a:t>Hash function</a:t>
            </a:r>
            <a:r>
              <a:rPr lang="zh-TW" altLang="en-US" b="1" dirty="0"/>
              <a:t>）又稱雜湊演算法，是一種從任何一種資料中建立小的數字「指紋」的方法。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雜湊函式把訊息或資料壓縮成摘要，使得資料量變小，將資料的格式固定下來。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該函式將資料打亂混合，重新建立一個叫做雜湊值（</a:t>
            </a:r>
            <a:r>
              <a:rPr lang="en-US" altLang="zh-TW" b="1" dirty="0"/>
              <a:t>hash values</a:t>
            </a:r>
            <a:r>
              <a:rPr lang="zh-TW" altLang="en-US" b="1" dirty="0"/>
              <a:t>，</a:t>
            </a:r>
            <a:r>
              <a:rPr lang="en-US" altLang="zh-TW" b="1" dirty="0"/>
              <a:t>hash codes</a:t>
            </a:r>
            <a:r>
              <a:rPr lang="zh-TW" altLang="en-US" b="1" dirty="0"/>
              <a:t>，</a:t>
            </a:r>
            <a:r>
              <a:rPr lang="en-US" altLang="zh-TW" b="1" dirty="0"/>
              <a:t>hash sums</a:t>
            </a:r>
            <a:r>
              <a:rPr lang="zh-TW" altLang="en-US" b="1" dirty="0"/>
              <a:t>，或</a:t>
            </a:r>
            <a:r>
              <a:rPr lang="en-US" altLang="zh-TW" b="1" dirty="0"/>
              <a:t>hashes</a:t>
            </a:r>
            <a:r>
              <a:rPr lang="zh-TW" altLang="en-US" b="1" dirty="0"/>
              <a:t>）的指紋。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雜湊值通常用一個短的隨機字母和數字組成的字串來代表。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好的雜湊函式在輸入域中很少出現雜湊衝突。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在雜湊表和資料處理中，不抑制衝突來區別資料，會使得資料庫記錄更難找到。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雜湊演算法也被用來加密存在資料庫中的密碼（</a:t>
            </a:r>
            <a:r>
              <a:rPr lang="en-US" altLang="zh-TW" b="1" dirty="0"/>
              <a:t>password</a:t>
            </a:r>
            <a:r>
              <a:rPr lang="zh-TW" altLang="en-US" b="1" dirty="0"/>
              <a:t>）字串，由於雜湊演算法所計算出來的雜湊值（</a:t>
            </a:r>
            <a:r>
              <a:rPr lang="en-US" altLang="zh-TW" b="1" dirty="0"/>
              <a:t>Hash Value</a:t>
            </a:r>
            <a:r>
              <a:rPr lang="zh-TW" altLang="en-US" b="1" dirty="0"/>
              <a:t>）具有不可逆（無法逆向演算回原本的數值）的性質，因此可有效的保護密碼。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DA02FF5-1561-4780-AE52-DB539BB17087}"/>
              </a:ext>
            </a:extLst>
          </p:cNvPr>
          <p:cNvSpPr/>
          <p:nvPr/>
        </p:nvSpPr>
        <p:spPr>
          <a:xfrm>
            <a:off x="6739367" y="1604683"/>
            <a:ext cx="1552986" cy="26087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3C3120-3A7B-413D-A753-B00CBB4FBEFD}"/>
              </a:ext>
            </a:extLst>
          </p:cNvPr>
          <p:cNvSpPr/>
          <p:nvPr/>
        </p:nvSpPr>
        <p:spPr>
          <a:xfrm>
            <a:off x="6898459" y="4354308"/>
            <a:ext cx="1250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輸入檔案</a:t>
            </a:r>
            <a:endParaRPr lang="en-US" altLang="zh-TW" b="1" dirty="0"/>
          </a:p>
          <a:p>
            <a:r>
              <a:rPr lang="zh-TW" altLang="en-US" b="1" dirty="0"/>
              <a:t>大小可以</a:t>
            </a:r>
            <a:endParaRPr lang="en-US" altLang="zh-TW" b="1" dirty="0"/>
          </a:p>
          <a:p>
            <a:r>
              <a:rPr lang="zh-TW" altLang="en-US" b="1" dirty="0"/>
              <a:t>不同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80C215-D2A4-43A4-A5FC-EE0B0B4D8E0C}"/>
              </a:ext>
            </a:extLst>
          </p:cNvPr>
          <p:cNvSpPr/>
          <p:nvPr/>
        </p:nvSpPr>
        <p:spPr>
          <a:xfrm>
            <a:off x="10129681" y="8086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指紋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584883-455A-47D0-9417-EDC24AD217D9}"/>
              </a:ext>
            </a:extLst>
          </p:cNvPr>
          <p:cNvSpPr/>
          <p:nvPr/>
        </p:nvSpPr>
        <p:spPr>
          <a:xfrm>
            <a:off x="10053689" y="4040544"/>
            <a:ext cx="182614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輸出</a:t>
            </a:r>
            <a:endParaRPr lang="en-US" altLang="zh-TW" b="1" dirty="0"/>
          </a:p>
          <a:p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固定大小</a:t>
            </a:r>
            <a:endParaRPr lang="en-US" altLang="zh-TW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/>
              <a:t>的雜湊值</a:t>
            </a:r>
            <a:endParaRPr lang="en-US" altLang="zh-TW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CE6D41-0C6F-4F2C-8EE9-A866A2A3C27D}"/>
              </a:ext>
            </a:extLst>
          </p:cNvPr>
          <p:cNvSpPr/>
          <p:nvPr/>
        </p:nvSpPr>
        <p:spPr>
          <a:xfrm>
            <a:off x="8552520" y="1272988"/>
            <a:ext cx="1097567" cy="283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ABC42C3-16D2-48FB-829F-E171ED52D81B}"/>
              </a:ext>
            </a:extLst>
          </p:cNvPr>
          <p:cNvCxnSpPr/>
          <p:nvPr/>
        </p:nvCxnSpPr>
        <p:spPr>
          <a:xfrm>
            <a:off x="8919882" y="3962400"/>
            <a:ext cx="0" cy="636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ACCFF5C-8911-4DF4-861C-125C4A2098D8}"/>
              </a:ext>
            </a:extLst>
          </p:cNvPr>
          <p:cNvSpPr/>
          <p:nvPr/>
        </p:nvSpPr>
        <p:spPr>
          <a:xfrm>
            <a:off x="8657494" y="4650399"/>
            <a:ext cx="1250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很多種</a:t>
            </a:r>
            <a:endParaRPr lang="en-US" altLang="zh-TW" b="1" dirty="0"/>
          </a:p>
          <a:p>
            <a:r>
              <a:rPr lang="en-US" altLang="zh-TW" b="1" dirty="0"/>
              <a:t>MD5</a:t>
            </a:r>
          </a:p>
          <a:p>
            <a:r>
              <a:rPr lang="en-US" altLang="zh-TW" b="1" dirty="0"/>
              <a:t>SHA-1</a:t>
            </a:r>
          </a:p>
          <a:p>
            <a:r>
              <a:rPr lang="en-US" altLang="zh-TW" b="1" dirty="0"/>
              <a:t>SHA-2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44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3.</a:t>
            </a:r>
            <a:r>
              <a:rPr lang="zh-TW" altLang="en-US" sz="6000" dirty="0"/>
              <a:t>密碼學的基本認知</a:t>
            </a:r>
          </a:p>
        </p:txBody>
      </p:sp>
    </p:spTree>
    <p:extLst>
      <p:ext uri="{BB962C8B-B14F-4D97-AF65-F5344CB8AC3E}">
        <p14:creationId xmlns:p14="http://schemas.microsoft.com/office/powerpoint/2010/main" val="399997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9606"/>
          </a:xfrm>
        </p:spPr>
        <p:txBody>
          <a:bodyPr/>
          <a:lstStyle/>
          <a:p>
            <a:r>
              <a:rPr lang="zh-TW" altLang="en-US" dirty="0"/>
              <a:t>使用凱薩密碼加解密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28" y="1796440"/>
            <a:ext cx="10102318" cy="4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3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1235780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3407508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308" y="1735426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0265" y="3833856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37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96</TotalTime>
  <Words>424</Words>
  <Application>Microsoft Office PowerPoint</Application>
  <PresentationFormat>寬螢幕</PresentationFormat>
  <Paragraphs>90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新細明體</vt:lpstr>
      <vt:lpstr>Arial</vt:lpstr>
      <vt:lpstr>Bookman Old Style</vt:lpstr>
      <vt:lpstr>Rockwell</vt:lpstr>
      <vt:lpstr>Wingdings</vt:lpstr>
      <vt:lpstr>Damask</vt:lpstr>
      <vt:lpstr>期中考報告 資訊安全分析的linux實戰</vt:lpstr>
      <vt:lpstr>agenda</vt:lpstr>
      <vt:lpstr>PowerPoint 簡報</vt:lpstr>
      <vt:lpstr>資訊安全目標 : CIA TRiad</vt:lpstr>
      <vt:lpstr>PowerPoint 簡報</vt:lpstr>
      <vt:lpstr>雜湊函數 Hash function</vt:lpstr>
      <vt:lpstr>PowerPoint 簡報</vt:lpstr>
      <vt:lpstr>使用凱薩密碼加解密</vt:lpstr>
      <vt:lpstr>PowerPoint 簡報</vt:lpstr>
      <vt:lpstr>PowerPoint 簡報</vt:lpstr>
      <vt:lpstr>PowerPoint 簡報</vt:lpstr>
      <vt:lpstr>PowerPoint 簡報</vt:lpstr>
      <vt:lpstr>PowerPoint 簡報</vt:lpstr>
      <vt:lpstr>CTF 破密解題</vt:lpstr>
      <vt:lpstr>https://planetcalc.com/1434/</vt:lpstr>
      <vt:lpstr>PowerPoint 簡報</vt:lpstr>
      <vt:lpstr>PowerPoint 簡報</vt:lpstr>
      <vt:lpstr>PowerPoint 簡報</vt:lpstr>
      <vt:lpstr>4. linux實戰技術</vt:lpstr>
      <vt:lpstr>PowerPoint 簡報</vt:lpstr>
      <vt:lpstr>5.Linux-CTF解題</vt:lpstr>
      <vt:lpstr>使用putty進行網路連線</vt:lpstr>
      <vt:lpstr>PowerPoint 簡報</vt:lpstr>
      <vt:lpstr>https://www.putty.org/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資訊安全分析的linux實戰</dc:title>
  <dc:creator>user</dc:creator>
  <cp:lastModifiedBy>user</cp:lastModifiedBy>
  <cp:revision>11</cp:revision>
  <dcterms:created xsi:type="dcterms:W3CDTF">2022-10-26T11:12:22Z</dcterms:created>
  <dcterms:modified xsi:type="dcterms:W3CDTF">2022-11-02T12:16:03Z</dcterms:modified>
</cp:coreProperties>
</file>