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4159" r:id="rId2"/>
  </p:sldMasterIdLst>
  <p:notesMasterIdLst>
    <p:notesMasterId r:id="rId26"/>
  </p:notesMasterIdLst>
  <p:handoutMasterIdLst>
    <p:handoutMasterId r:id="rId27"/>
  </p:handoutMasterIdLst>
  <p:sldIdLst>
    <p:sldId id="256" r:id="rId3"/>
    <p:sldId id="262" r:id="rId4"/>
    <p:sldId id="359" r:id="rId5"/>
    <p:sldId id="366" r:id="rId6"/>
    <p:sldId id="312" r:id="rId7"/>
    <p:sldId id="365" r:id="rId8"/>
    <p:sldId id="360" r:id="rId9"/>
    <p:sldId id="361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62" r:id="rId22"/>
    <p:sldId id="282" r:id="rId23"/>
    <p:sldId id="281" r:id="rId24"/>
    <p:sldId id="29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2" autoAdjust="0"/>
    <p:restoredTop sz="94624" autoAdjust="0"/>
  </p:normalViewPr>
  <p:slideViewPr>
    <p:cSldViewPr>
      <p:cViewPr varScale="1">
        <p:scale>
          <a:sx n="109" d="100"/>
          <a:sy n="109" d="100"/>
        </p:scale>
        <p:origin x="174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32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8152C-9E82-4F38-99D8-935E6A7DD67A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13332-AAA5-4825-887E-4684674A6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438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19230-3BAA-4F0D-996E-5DED99486AC5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99DB1-1E66-4620-B49E-B49394DEDE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420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9DB1-1E66-4620-B49E-B49394DEDE1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9DB1-1E66-4620-B49E-B49394DEDE1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688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9DB1-1E66-4620-B49E-B49394DEDE1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91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9DB1-1E66-4620-B49E-B49394DEDE1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60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9DB1-1E66-4620-B49E-B49394DEDE1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02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9DB1-1E66-4620-B49E-B49394DEDE1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40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9DB1-1E66-4620-B49E-B49394DEDE1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09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9DB1-1E66-4620-B49E-B49394DEDE1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07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9DB1-1E66-4620-B49E-B49394DEDE1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13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9DB1-1E66-4620-B49E-B49394DEDE1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70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9DB1-1E66-4620-B49E-B49394DEDE1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1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536A-10B0-4878-8870-3DAFD27BF238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C441-EF79-49B2-94B0-74425035E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536A-10B0-4878-8870-3DAFD27BF238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C441-EF79-49B2-94B0-74425035E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536A-10B0-4878-8870-3DAFD27BF238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C441-EF79-49B2-94B0-74425035E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3B9160C1-7563-4323-B766-3B4A43BA7870}" type="datetime1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BD1C1BFE-86AD-4E98-8712-9CEA5A33D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1013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3B9160C1-7563-4323-B766-3B4A43BA7870}" type="datetime1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BD1C1BFE-86AD-4E98-8712-9CEA5A33D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2562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60C1-7563-4323-B766-3B4A43BA7870}" type="datetime1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1BFE-86AD-4E98-8712-9CEA5A33D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8907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60C1-7563-4323-B766-3B4A43BA7870}" type="datetime1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1BFE-86AD-4E98-8712-9CEA5A33D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0772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60C1-7563-4323-B766-3B4A43BA7870}" type="datetime1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1BFE-86AD-4E98-8712-9CEA5A33D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68621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60C1-7563-4323-B766-3B4A43BA7870}" type="datetime1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1BFE-86AD-4E98-8712-9CEA5A33D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3469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60C1-7563-4323-B766-3B4A43BA7870}" type="datetime1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1BFE-86AD-4E98-8712-9CEA5A33D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3023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60C1-7563-4323-B766-3B4A43BA7870}" type="datetime1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1BFE-86AD-4E98-8712-9CEA5A33D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1683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536A-10B0-4878-8870-3DAFD27BF238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C441-EF79-49B2-94B0-74425035E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60C1-7563-4323-B766-3B4A43BA7870}" type="datetime1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1BFE-86AD-4E98-8712-9CEA5A33D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74719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536A-10B0-4878-8870-3DAFD27BF238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C441-EF79-49B2-94B0-74425035E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52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536A-10B0-4878-8870-3DAFD27BF238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C441-EF79-49B2-94B0-74425035E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994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536A-10B0-4878-8870-3DAFD27BF238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C441-EF79-49B2-94B0-74425035ED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43885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536A-10B0-4878-8870-3DAFD27BF238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C441-EF79-49B2-94B0-74425035E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989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536A-10B0-4878-8870-3DAFD27BF238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C441-EF79-49B2-94B0-74425035E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613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536A-10B0-4878-8870-3DAFD27BF238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C441-EF79-49B2-94B0-74425035E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819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60C1-7563-4323-B766-3B4A43BA7870}" type="datetime1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1BFE-86AD-4E98-8712-9CEA5A33D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081282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60C1-7563-4323-B766-3B4A43BA7870}" type="datetime1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1BFE-86AD-4E98-8712-9CEA5A33D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13042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536A-10B0-4878-8870-3DAFD27BF238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C441-EF79-49B2-94B0-74425035E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536A-10B0-4878-8870-3DAFD27BF238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C441-EF79-49B2-94B0-74425035E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536A-10B0-4878-8870-3DAFD27BF238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C441-EF79-49B2-94B0-74425035E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536A-10B0-4878-8870-3DAFD27BF238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C441-EF79-49B2-94B0-74425035E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536A-10B0-4878-8870-3DAFD27BF238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C441-EF79-49B2-94B0-74425035E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536A-10B0-4878-8870-3DAFD27BF238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C441-EF79-49B2-94B0-74425035E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536A-10B0-4878-8870-3DAFD27BF238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C441-EF79-49B2-94B0-74425035E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3536A-10B0-4878-8870-3DAFD27BF238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1C441-EF79-49B2-94B0-74425035E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3536A-10B0-4878-8870-3DAFD27BF238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1C441-EF79-49B2-94B0-74425035ED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8" name="13 Resim" descr="logo.jpg"/>
          <p:cNvPicPr preferRelativeResize="0"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76200" y="5960897"/>
            <a:ext cx="954634" cy="82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39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  <p:sldLayoutId id="2147484171" r:id="rId12"/>
    <p:sldLayoutId id="2147484172" r:id="rId13"/>
    <p:sldLayoutId id="2147484173" r:id="rId14"/>
    <p:sldLayoutId id="2147484174" r:id="rId15"/>
    <p:sldLayoutId id="2147484175" r:id="rId16"/>
    <p:sldLayoutId id="2147484176" r:id="rId17"/>
    <p:sldLayoutId id="214748367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283" y="3840162"/>
            <a:ext cx="7854696" cy="1752600"/>
          </a:xfrm>
        </p:spPr>
        <p:txBody>
          <a:bodyPr>
            <a:normAutofit fontScale="25000" lnSpcReduction="20000"/>
          </a:bodyPr>
          <a:lstStyle/>
          <a:p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tr-TR" sz="3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r-TR" sz="7200" b="1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Baran kaya</a:t>
            </a:r>
          </a:p>
          <a:p>
            <a:pPr algn="ctr"/>
            <a:r>
              <a:rPr lang="tr-TR" sz="7200" b="1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Kürşat yaşar</a:t>
            </a:r>
          </a:p>
          <a:p>
            <a:pPr algn="ctr"/>
            <a:r>
              <a:rPr lang="tr-TR" sz="7200" b="1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Mehmet ali </a:t>
            </a:r>
            <a:r>
              <a:rPr lang="tr-TR" sz="7200" b="1" dirty="0" err="1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osman</a:t>
            </a:r>
            <a:r>
              <a:rPr lang="tr-TR" sz="7200" b="1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 atik</a:t>
            </a:r>
          </a:p>
          <a:p>
            <a:pPr algn="ctr"/>
            <a:r>
              <a:rPr lang="tr-TR" sz="7200" b="1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May 16, 2018</a:t>
            </a:r>
          </a:p>
          <a:p>
            <a:endParaRPr lang="en-US" sz="3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1BFE-86AD-4E98-8712-9CEA5A33D85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9 Dikdörtgen"/>
          <p:cNvSpPr/>
          <p:nvPr/>
        </p:nvSpPr>
        <p:spPr>
          <a:xfrm>
            <a:off x="990598" y="1447800"/>
            <a:ext cx="688206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6600" b="1" dirty="0" smtClean="0">
                <a:solidFill>
                  <a:schemeClr val="accent1">
                    <a:lumMod val="50000"/>
                  </a:schemeClr>
                </a:solidFill>
                <a:latin typeface="Rockwell Condensed" panose="02060603050405020104" pitchFamily="18" charset="0"/>
                <a:cs typeface="Arial" pitchFamily="34" charset="0"/>
              </a:rPr>
              <a:t>Knowledge-</a:t>
            </a:r>
            <a:r>
              <a:rPr lang="tr-TR" sz="6600" b="1" dirty="0" err="1" smtClean="0">
                <a:solidFill>
                  <a:schemeClr val="accent1">
                    <a:lumMod val="50000"/>
                  </a:schemeClr>
                </a:solidFill>
                <a:latin typeface="Rockwell Condensed" panose="02060603050405020104" pitchFamily="18" charset="0"/>
                <a:cs typeface="Arial" pitchFamily="34" charset="0"/>
              </a:rPr>
              <a:t>Defined</a:t>
            </a:r>
            <a:r>
              <a:rPr lang="tr-TR" sz="6600" b="1" dirty="0" smtClean="0">
                <a:solidFill>
                  <a:schemeClr val="accent1">
                    <a:lumMod val="50000"/>
                  </a:schemeClr>
                </a:solidFill>
                <a:latin typeface="Rockwell Condensed" panose="02060603050405020104" pitchFamily="18" charset="0"/>
                <a:cs typeface="Arial" pitchFamily="34" charset="0"/>
              </a:rPr>
              <a:t> Networking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593" y="5130556"/>
            <a:ext cx="1198000" cy="1691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0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tr-TR" sz="2800" b="1" dirty="0" smtClean="0">
                <a:solidFill>
                  <a:srgbClr val="FFFF00"/>
                </a:solidFill>
                <a:latin typeface="Arial Black" panose="020B0A04020102020204" pitchFamily="34" charset="0"/>
                <a:cs typeface="Arial" pitchFamily="34" charset="0"/>
              </a:rPr>
              <a:t>KDN </a:t>
            </a:r>
            <a:r>
              <a:rPr lang="tr-TR" sz="2800" b="1" dirty="0" err="1" smtClean="0">
                <a:solidFill>
                  <a:srgbClr val="FFFF00"/>
                </a:solidFill>
                <a:latin typeface="Arial Black" panose="020B0A04020102020204" pitchFamily="34" charset="0"/>
                <a:cs typeface="Arial" pitchFamily="34" charset="0"/>
              </a:rPr>
              <a:t>operatıonal</a:t>
            </a:r>
            <a:r>
              <a:rPr lang="tr-TR" sz="2800" b="1" dirty="0" smtClean="0">
                <a:solidFill>
                  <a:srgbClr val="FFFF00"/>
                </a:solidFill>
                <a:latin typeface="Arial Black" panose="020B0A04020102020204" pitchFamily="34" charset="0"/>
                <a:cs typeface="Arial" pitchFamily="34" charset="0"/>
              </a:rPr>
              <a:t> </a:t>
            </a:r>
            <a:r>
              <a:rPr lang="tr-TR" sz="2800" b="1" dirty="0" err="1" smtClean="0">
                <a:solidFill>
                  <a:srgbClr val="FFFF00"/>
                </a:solidFill>
                <a:latin typeface="Arial Black" panose="020B0A04020102020204" pitchFamily="34" charset="0"/>
                <a:cs typeface="Arial" pitchFamily="34" charset="0"/>
              </a:rPr>
              <a:t>loop</a:t>
            </a:r>
            <a:endParaRPr lang="en-GB" sz="2800" b="1" dirty="0">
              <a:solidFill>
                <a:srgbClr val="FFFF00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21"/>
          <a:stretch/>
        </p:blipFill>
        <p:spPr>
          <a:xfrm>
            <a:off x="1179908" y="1371600"/>
            <a:ext cx="6781800" cy="4953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1BFE-86AD-4E98-8712-9CEA5A33D85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7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264" y="427039"/>
            <a:ext cx="7429500" cy="1477961"/>
          </a:xfrm>
        </p:spPr>
        <p:txBody>
          <a:bodyPr>
            <a:normAutofit fontScale="90000"/>
          </a:bodyPr>
          <a:lstStyle/>
          <a:p>
            <a:pPr algn="ctr" fontAlgn="base"/>
            <a:r>
              <a:rPr lang="tr-TR" b="1" dirty="0" err="1" smtClean="0">
                <a:solidFill>
                  <a:srgbClr val="FFFF00"/>
                </a:solidFill>
              </a:rPr>
              <a:t>ForwardIng</a:t>
            </a:r>
            <a:r>
              <a:rPr lang="tr-TR" b="1" dirty="0" smtClean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Elements</a:t>
            </a:r>
            <a:r>
              <a:rPr lang="tr-TR" b="1" dirty="0">
                <a:solidFill>
                  <a:srgbClr val="FFFF00"/>
                </a:solidFill>
              </a:rPr>
              <a:t> &amp; SDN Controller </a:t>
            </a:r>
            <a:r>
              <a:rPr lang="tr-TR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r>
              <a:rPr lang="tr-TR" b="1" dirty="0" smtClean="0">
                <a:solidFill>
                  <a:srgbClr val="FFFF00"/>
                </a:solidFill>
              </a:rPr>
              <a:t> </a:t>
            </a:r>
            <a:r>
              <a:rPr lang="tr-TR" b="1" dirty="0" err="1" smtClean="0">
                <a:solidFill>
                  <a:srgbClr val="FFFF00"/>
                </a:solidFill>
              </a:rPr>
              <a:t>AnalytIcs</a:t>
            </a:r>
            <a:r>
              <a:rPr lang="tr-TR" b="1" dirty="0" smtClean="0">
                <a:solidFill>
                  <a:srgbClr val="FFFF00"/>
                </a:solidFill>
              </a:rPr>
              <a:t> </a:t>
            </a:r>
            <a:r>
              <a:rPr lang="tr-TR" b="1" dirty="0">
                <a:solidFill>
                  <a:srgbClr val="FFFF00"/>
                </a:solidFill>
              </a:rPr>
              <a:t>Platform</a:t>
            </a:r>
          </a:p>
        </p:txBody>
      </p:sp>
      <p:sp>
        <p:nvSpPr>
          <p:cNvPr id="6" name="Metin Yer Tutucusu 5"/>
          <p:cNvSpPr>
            <a:spLocks noGrp="1"/>
          </p:cNvSpPr>
          <p:nvPr>
            <p:ph type="body" idx="1"/>
          </p:nvPr>
        </p:nvSpPr>
        <p:spPr>
          <a:xfrm>
            <a:off x="291882" y="3258544"/>
            <a:ext cx="8534400" cy="823912"/>
          </a:xfrm>
        </p:spPr>
        <p:txBody>
          <a:bodyPr>
            <a:noAutofit/>
          </a:bodyPr>
          <a:lstStyle/>
          <a:p>
            <a:pPr algn="ctr"/>
            <a:r>
              <a:rPr lang="tr-TR" sz="28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Analytıcs</a:t>
            </a:r>
            <a:r>
              <a:rPr lang="tr-TR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</a:t>
            </a:r>
            <a:r>
              <a:rPr lang="tr-TR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tr-TR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Machıne</a:t>
            </a:r>
            <a:r>
              <a:rPr lang="tr-TR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Learnıng</a:t>
            </a:r>
            <a:endParaRPr lang="tr-TR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İçerik Yer Tutucusu 6"/>
          <p:cNvSpPr>
            <a:spLocks noGrp="1"/>
          </p:cNvSpPr>
          <p:nvPr>
            <p:ph sz="half" idx="2"/>
          </p:nvPr>
        </p:nvSpPr>
        <p:spPr>
          <a:xfrm>
            <a:off x="844333" y="4415692"/>
            <a:ext cx="7429499" cy="1432780"/>
          </a:xfrm>
        </p:spPr>
        <p:txBody>
          <a:bodyPr>
            <a:no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Analytics Platform gathers data from network and send these data to the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ML algorithms 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4"/>
          </p:nvPr>
        </p:nvSpPr>
        <p:spPr>
          <a:xfrm>
            <a:off x="847266" y="1916101"/>
            <a:ext cx="7429500" cy="1436699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Monitors information from 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lane and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obtain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view of network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1BFE-86AD-4E98-8712-9CEA5A33D85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8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9448800" cy="1478570"/>
          </a:xfrm>
        </p:spPr>
        <p:txBody>
          <a:bodyPr>
            <a:normAutofit/>
          </a:bodyPr>
          <a:lstStyle/>
          <a:p>
            <a:pPr algn="ctr"/>
            <a:r>
              <a:rPr lang="tr-TR" sz="28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Analytıcs</a:t>
            </a:r>
            <a:r>
              <a:rPr lang="tr-TR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</a:t>
            </a:r>
            <a:r>
              <a:rPr lang="tr-TR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tr-TR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Machıne</a:t>
            </a:r>
            <a:r>
              <a:rPr lang="tr-TR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Learnıng</a:t>
            </a:r>
            <a:endParaRPr lang="en-GB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1BFE-86AD-4E98-8712-9CEA5A33D85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26" y="1733547"/>
            <a:ext cx="7173547" cy="3833055"/>
          </a:xfrm>
        </p:spPr>
      </p:pic>
    </p:spTree>
    <p:extLst>
      <p:ext uri="{BB962C8B-B14F-4D97-AF65-F5344CB8AC3E}">
        <p14:creationId xmlns:p14="http://schemas.microsoft.com/office/powerpoint/2010/main" val="362136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1" y="533400"/>
            <a:ext cx="9448800" cy="147857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</a:t>
            </a:r>
            <a:r>
              <a:rPr lang="tr-TR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Northbound Controller API</a:t>
            </a:r>
            <a:endParaRPr lang="en-GB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1BFE-86AD-4E98-8712-9CEA5A33D85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09029" y="2362200"/>
            <a:ext cx="7678341" cy="304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Decision making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be automated or 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manuel</a:t>
            </a:r>
          </a:p>
          <a:p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losed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loop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there is no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KP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operates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automatically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by using 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over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network log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tr-T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pen loop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operator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mak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decisions </a:t>
            </a:r>
            <a:r>
              <a:rPr lang="tr-T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aid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46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264" y="427039"/>
            <a:ext cx="7429500" cy="1477961"/>
          </a:xfrm>
        </p:spPr>
        <p:txBody>
          <a:bodyPr>
            <a:normAutofit/>
          </a:bodyPr>
          <a:lstStyle/>
          <a:p>
            <a:pPr algn="ctr" fontAlgn="base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Northbound Controller </a:t>
            </a:r>
            <a:r>
              <a:rPr lang="tr-TR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(NC) </a:t>
            </a:r>
            <a:r>
              <a:rPr lang="en-US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tr-TR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SDN Controller</a:t>
            </a:r>
            <a:endParaRPr lang="tr-TR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etin Yer Tutucusu 5"/>
          <p:cNvSpPr>
            <a:spLocks noGrp="1"/>
          </p:cNvSpPr>
          <p:nvPr>
            <p:ph type="body" idx="1"/>
          </p:nvPr>
        </p:nvSpPr>
        <p:spPr>
          <a:xfrm>
            <a:off x="152400" y="3374419"/>
            <a:ext cx="8915400" cy="823912"/>
          </a:xfrm>
        </p:spPr>
        <p:txBody>
          <a:bodyPr>
            <a:noAutofit/>
          </a:bodyPr>
          <a:lstStyle/>
          <a:p>
            <a:pPr algn="ctr"/>
            <a:r>
              <a:rPr lang="tr-TR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SDN Controller </a:t>
            </a:r>
            <a:r>
              <a:rPr lang="tr-TR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tr-TR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ForwardIng</a:t>
            </a:r>
            <a:r>
              <a:rPr lang="tr-TR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endParaRPr lang="tr-TR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İçerik Yer Tutucusu 6"/>
          <p:cNvSpPr>
            <a:spLocks noGrp="1"/>
          </p:cNvSpPr>
          <p:nvPr>
            <p:ph sz="half" idx="2"/>
          </p:nvPr>
        </p:nvSpPr>
        <p:spPr>
          <a:xfrm>
            <a:off x="885367" y="4633057"/>
            <a:ext cx="7429499" cy="1432780"/>
          </a:xfrm>
        </p:spPr>
        <p:txBody>
          <a:bodyPr>
            <a:noAutofit/>
          </a:bodyPr>
          <a:lstStyle/>
          <a:p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pplies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decisions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data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plane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4"/>
          </p:nvPr>
        </p:nvSpPr>
        <p:spPr>
          <a:xfrm>
            <a:off x="895350" y="1905000"/>
            <a:ext cx="7429500" cy="1604314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is a interface tool for monitoring </a:t>
            </a:r>
            <a:endParaRPr lang="tr-T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SDN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controller has its own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KDN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1BFE-86AD-4E98-8712-9CEA5A33D85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0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457200"/>
            <a:ext cx="9448800" cy="147857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Routing in an Overlay Network</a:t>
            </a:r>
            <a:endParaRPr lang="en-GB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1BFE-86AD-4E98-8712-9CEA5A33D85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2209800"/>
            <a:ext cx="7678341" cy="3048000"/>
          </a:xfrm>
        </p:spPr>
        <p:txBody>
          <a:bodyPr>
            <a:noAutofit/>
          </a:bodyPr>
          <a:lstStyle/>
          <a:p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dge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nodes </a:t>
            </a:r>
            <a:r>
              <a:rPr lang="tr-T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routing 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distribute the traffic among the different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links</a:t>
            </a:r>
            <a:endParaRPr lang="tr-T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techniques can model the hidden infrastructure network by observing how the output traffic behaves for a given input traffic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37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318116"/>
            <a:ext cx="9448800" cy="147857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Routing in an Overlay </a:t>
            </a:r>
            <a:r>
              <a:rPr lang="en-US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tr-TR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tr-TR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28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Experıment</a:t>
            </a:r>
            <a:r>
              <a:rPr lang="tr-TR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1BFE-86AD-4E98-8712-9CEA5A33D85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05400" y="1796686"/>
            <a:ext cx="3285724" cy="3918314"/>
          </a:xfrm>
        </p:spPr>
        <p:txBody>
          <a:bodyPr>
            <a:noAutofit/>
          </a:bodyPr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tr-T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network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can be modelled with 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techniques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delay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endParaRPr lang="tr-T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is trained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with traffic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routing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configuration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average delay as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" t="5070" r="5703" b="2796"/>
          <a:stretch/>
        </p:blipFill>
        <p:spPr>
          <a:xfrm>
            <a:off x="609600" y="1981199"/>
            <a:ext cx="4114800" cy="390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638" y="233979"/>
            <a:ext cx="9448800" cy="147857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 Management </a:t>
            </a:r>
            <a:r>
              <a:rPr lang="en-US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KDN</a:t>
            </a:r>
            <a:endParaRPr lang="en-GB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1BFE-86AD-4E98-8712-9CEA5A33D85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796686"/>
            <a:ext cx="7629124" cy="3918314"/>
          </a:xfrm>
        </p:spPr>
        <p:txBody>
          <a:bodyPr>
            <a:noAutofit/>
          </a:bodyPr>
          <a:lstStyle/>
          <a:p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tr-T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</a:t>
            </a:r>
            <a:r>
              <a:rPr lang="tr-T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other than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routers with Network Function Virtualization (NFV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tr-T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called Virtual Network Functions (VNF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tr-T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methods can learn from the traffic of network and operate the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VNF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r-T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VNF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resource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gement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can operable without touching the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networ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83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638" y="233979"/>
            <a:ext cx="9448800" cy="147857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 Management </a:t>
            </a:r>
            <a:r>
              <a:rPr lang="tr-TR" sz="28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experıments</a:t>
            </a:r>
            <a:endParaRPr lang="en-GB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1BFE-86AD-4E98-8712-9CEA5A33D85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" name="İçerik Yer Tutucusu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62" y="1712549"/>
            <a:ext cx="7462800" cy="4191436"/>
          </a:xfr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8" b="5702"/>
          <a:stretch/>
        </p:blipFill>
        <p:spPr>
          <a:xfrm>
            <a:off x="921362" y="1752601"/>
            <a:ext cx="7462800" cy="413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8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381000"/>
            <a:ext cx="9448800" cy="147857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5G networks</a:t>
            </a:r>
            <a:endParaRPr lang="en-GB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1BFE-86AD-4E98-8712-9CEA5A33D85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2209800"/>
            <a:ext cx="7629124" cy="3505200"/>
          </a:xfrm>
        </p:spPr>
        <p:txBody>
          <a:bodyPr>
            <a:no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5G network is already (wireless) SDN </a:t>
            </a:r>
            <a:endParaRPr lang="tr-T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5G network is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reinforced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NFV</a:t>
            </a:r>
            <a:endParaRPr lang="tr-T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asy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 apply KDN over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endParaRPr lang="tr-T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ynamic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routing algorithms can be used to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increase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physical layer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throughput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00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381000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tr-TR" sz="2800" b="1" dirty="0" err="1" smtClean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OvervIew</a:t>
            </a:r>
            <a:endParaRPr lang="en-US" sz="2800" b="1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856059" y="2068326"/>
            <a:ext cx="7429499" cy="3722873"/>
          </a:xfrm>
        </p:spPr>
        <p:txBody>
          <a:bodyPr>
            <a:noAutofit/>
          </a:bodyPr>
          <a:lstStyle/>
          <a:p>
            <a:r>
              <a:rPr lang="tr-TR" b="1" dirty="0" smtClean="0">
                <a:latin typeface="Arial" pitchFamily="34" charset="0"/>
                <a:cs typeface="Arial" pitchFamily="34" charset="0"/>
              </a:rPr>
              <a:t>Definition 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of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Problem</a:t>
            </a:r>
          </a:p>
          <a:p>
            <a:r>
              <a:rPr lang="tr-TR" b="1" dirty="0" smtClean="0">
                <a:latin typeface="Arial" pitchFamily="34" charset="0"/>
                <a:cs typeface="Arial" pitchFamily="34" charset="0"/>
              </a:rPr>
              <a:t>Knowledge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Plane</a:t>
            </a:r>
            <a:endParaRPr lang="tr-TR" b="1" dirty="0" smtClean="0">
              <a:latin typeface="Arial" pitchFamily="34" charset="0"/>
              <a:cs typeface="Arial" pitchFamily="34" charset="0"/>
            </a:endParaRPr>
          </a:p>
          <a:p>
            <a:r>
              <a:rPr lang="tr-TR" b="1" dirty="0" smtClean="0">
                <a:latin typeface="Arial" pitchFamily="34" charset="0"/>
                <a:cs typeface="Arial" pitchFamily="34" charset="0"/>
              </a:rPr>
              <a:t>Software-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Defined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Networks (SDN)</a:t>
            </a:r>
            <a:endParaRPr lang="tr-TR" b="1" dirty="0" smtClean="0">
              <a:latin typeface="Arial" pitchFamily="34" charset="0"/>
              <a:cs typeface="Arial" pitchFamily="34" charset="0"/>
            </a:endParaRPr>
          </a:p>
          <a:p>
            <a:r>
              <a:rPr lang="tr-TR" b="1" dirty="0" smtClean="0">
                <a:latin typeface="Arial" pitchFamily="34" charset="0"/>
                <a:cs typeface="Arial" pitchFamily="34" charset="0"/>
              </a:rPr>
              <a:t>Knowledge-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Defined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Networking (KDN)</a:t>
            </a:r>
          </a:p>
          <a:p>
            <a:r>
              <a:rPr lang="tr-TR" b="1" dirty="0" err="1" smtClean="0">
                <a:latin typeface="Arial" pitchFamily="34" charset="0"/>
                <a:cs typeface="Arial" pitchFamily="34" charset="0"/>
              </a:rPr>
              <a:t>Experiments</a:t>
            </a:r>
            <a:endParaRPr lang="tr-TR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Conclusion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1BFE-86AD-4E98-8712-9CEA5A33D85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381000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tr-TR" sz="2800" b="1" dirty="0">
                <a:solidFill>
                  <a:srgbClr val="FFFF00"/>
                </a:solidFill>
                <a:latin typeface="Arial Black" panose="020B0A04020102020204" pitchFamily="34" charset="0"/>
                <a:cs typeface="Arial" pitchFamily="34" charset="0"/>
              </a:rPr>
              <a:t>CHALLENGES </a:t>
            </a:r>
            <a:r>
              <a:rPr lang="tr-TR" sz="2800" b="1" dirty="0" err="1">
                <a:solidFill>
                  <a:srgbClr val="FFFF00"/>
                </a:solidFill>
                <a:latin typeface="Arial Black" panose="020B0A04020102020204" pitchFamily="34" charset="0"/>
                <a:cs typeface="Arial" pitchFamily="34" charset="0"/>
              </a:rPr>
              <a:t>and</a:t>
            </a:r>
            <a:r>
              <a:rPr lang="tr-TR" sz="2800" b="1" dirty="0">
                <a:solidFill>
                  <a:srgbClr val="FFFF00"/>
                </a:solidFill>
                <a:latin typeface="Arial Black" panose="020B0A04020102020204" pitchFamily="34" charset="0"/>
                <a:cs typeface="Arial" pitchFamily="34" charset="0"/>
              </a:rPr>
              <a:t> CONCLUSIONS</a:t>
            </a:r>
            <a:endParaRPr lang="en-GB" sz="2800" b="1" dirty="0">
              <a:solidFill>
                <a:srgbClr val="FFFF00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100565"/>
            <a:ext cx="7429499" cy="3541714"/>
          </a:xfrm>
        </p:spPr>
        <p:txBody>
          <a:bodyPr>
            <a:noAutofit/>
          </a:bodyPr>
          <a:lstStyle/>
          <a:p>
            <a:pPr fontAlgn="base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technique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Non-deterministic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endParaRPr lang="tr-T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skills </a:t>
            </a:r>
            <a:r>
              <a:rPr lang="tr-T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 Network </a:t>
            </a:r>
            <a:r>
              <a:rPr lang="tr-T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Engineers</a:t>
            </a:r>
            <a:endParaRPr lang="tr-T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tr-T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atasets</a:t>
            </a:r>
            <a:endParaRPr lang="tr-T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nter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-disciplinary work</a:t>
            </a:r>
            <a:endParaRPr lang="tr-TR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1BFE-86AD-4E98-8712-9CEA5A33D858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1000" y="1173956"/>
            <a:ext cx="8534400" cy="4525963"/>
          </a:xfrm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Mestres</a:t>
            </a:r>
            <a:r>
              <a:rPr lang="tr-TR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]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Mestres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et al.,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“Knowledge-defined networking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”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 ACM SIGCOMM </a:t>
            </a:r>
            <a:r>
              <a:rPr lang="tr-T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tr-T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. 47.3, </a:t>
            </a:r>
            <a:r>
              <a:rPr lang="tr-T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. 2-10, 2017.</a:t>
            </a:r>
          </a:p>
          <a:p>
            <a:r>
              <a:rPr lang="tr-TR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tr-TR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Clark</a:t>
            </a:r>
            <a:r>
              <a:rPr lang="tr-TR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]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Clark, D., et al. “A knowledge plane for the Internet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.”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Conf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. on Applications, technologies, architectures,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and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protocols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for computer communications, ACM, 2003.</a:t>
            </a:r>
            <a:endParaRPr lang="tr-TR" b="1" dirty="0" smtClean="0">
              <a:latin typeface="Arial" pitchFamily="34" charset="0"/>
              <a:cs typeface="Arial" pitchFamily="34" charset="0"/>
            </a:endParaRPr>
          </a:p>
          <a:p>
            <a:r>
              <a:rPr lang="tr-TR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Kreutz</a:t>
            </a:r>
            <a:r>
              <a:rPr lang="tr-TR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]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Kreutz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, D., et al. “Software-defined networking: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comprehensive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survey.” Proceedings of the IEEE,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vol.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103.1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, pp. 14-76, 2015.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tr-TR" b="1" dirty="0" smtClean="0">
              <a:latin typeface="Arial" pitchFamily="34" charset="0"/>
              <a:cs typeface="Arial" pitchFamily="34" charset="0"/>
            </a:endParaRP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1BFE-86AD-4E98-8712-9CEA5A33D85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Title 7"/>
          <p:cNvSpPr txBox="1">
            <a:spLocks/>
          </p:cNvSpPr>
          <p:nvPr/>
        </p:nvSpPr>
        <p:spPr>
          <a:xfrm>
            <a:off x="533400" y="-1524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Arial" pitchFamily="34" charset="0"/>
              </a:rPr>
              <a:t>REFERENCES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62000" y="1676400"/>
            <a:ext cx="7429499" cy="3541714"/>
          </a:xfrm>
        </p:spPr>
        <p:txBody>
          <a:bodyPr>
            <a:normAutofit/>
          </a:bodyPr>
          <a:lstStyle/>
          <a:p>
            <a:pPr lvl="1" algn="ctr">
              <a:buNone/>
            </a:pPr>
            <a:r>
              <a:rPr lang="tr-TR" sz="8000" dirty="0" smtClean="0">
                <a:solidFill>
                  <a:srgbClr val="FFFF00"/>
                </a:solidFill>
                <a:latin typeface="Rockwell Condensed" panose="02060603050405020104" pitchFamily="18" charset="0"/>
                <a:cs typeface="Arial" pitchFamily="34" charset="0"/>
              </a:rPr>
              <a:t>THANK YOU</a:t>
            </a:r>
          </a:p>
          <a:p>
            <a:pPr lvl="1" algn="ctr">
              <a:buNone/>
            </a:pPr>
            <a:r>
              <a:rPr lang="tr-TR" sz="8000" dirty="0" smtClean="0">
                <a:solidFill>
                  <a:srgbClr val="FFFF00"/>
                </a:solidFill>
                <a:latin typeface="Rockwell Condensed" panose="02060603050405020104" pitchFamily="18" charset="0"/>
                <a:cs typeface="Arial" pitchFamily="34" charset="0"/>
              </a:rPr>
              <a:t>FOR LISTENING</a:t>
            </a:r>
            <a:endParaRPr lang="en-US" sz="8000" dirty="0">
              <a:solidFill>
                <a:srgbClr val="FFFF00"/>
              </a:solidFill>
              <a:latin typeface="Rockwell Condensed" panose="02060603050405020104" pitchFamily="18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1BFE-86AD-4E98-8712-9CEA5A33D858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91479" y="114129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6600" b="1" dirty="0" smtClean="0">
                <a:latin typeface="Arial" pitchFamily="34" charset="0"/>
                <a:cs typeface="Arial" pitchFamily="34" charset="0"/>
              </a:rPr>
              <a:t>         </a:t>
            </a:r>
          </a:p>
          <a:p>
            <a:pPr algn="ctr">
              <a:buNone/>
            </a:pPr>
            <a:r>
              <a:rPr lang="tr-TR" sz="8000" dirty="0" smtClean="0">
                <a:solidFill>
                  <a:srgbClr val="FFFF00"/>
                </a:solidFill>
                <a:latin typeface="Rockwell Condensed" panose="02060603050405020104" pitchFamily="18" charset="0"/>
                <a:cs typeface="Arial" pitchFamily="34" charset="0"/>
              </a:rPr>
              <a:t>QUESTIONS ?</a:t>
            </a:r>
            <a:endParaRPr lang="en-US" sz="8000" dirty="0">
              <a:solidFill>
                <a:srgbClr val="FFFF00"/>
              </a:solidFill>
              <a:latin typeface="Rockwell Condensed" panose="02060603050405020104" pitchFamily="18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1BFE-86AD-4E98-8712-9CEA5A33D858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197" y="304800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tr-TR" sz="2800" b="1" dirty="0" smtClean="0">
                <a:solidFill>
                  <a:srgbClr val="FFFF00"/>
                </a:solidFill>
                <a:latin typeface="Arial Black" panose="020B0A04020102020204" pitchFamily="34" charset="0"/>
                <a:cs typeface="Arial" pitchFamily="34" charset="0"/>
              </a:rPr>
              <a:t>Problem </a:t>
            </a:r>
            <a:r>
              <a:rPr lang="tr-TR" sz="2800" b="1" dirty="0" err="1" smtClean="0">
                <a:solidFill>
                  <a:srgbClr val="FFFF00"/>
                </a:solidFill>
                <a:latin typeface="Arial Black" panose="020B0A04020102020204" pitchFamily="34" charset="0"/>
                <a:cs typeface="Arial" pitchFamily="34" charset="0"/>
              </a:rPr>
              <a:t>DescrIptIon</a:t>
            </a:r>
            <a:endParaRPr lang="en-GB" sz="2800" b="1" dirty="0">
              <a:solidFill>
                <a:srgbClr val="FFFF00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ML techniques can be usable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on </a:t>
            </a:r>
            <a:r>
              <a:rPr lang="tr-TR" sz="2400" b="1" dirty="0" err="1" smtClean="0">
                <a:latin typeface="Arial" pitchFamily="34" charset="0"/>
                <a:cs typeface="Arial" pitchFamily="34" charset="0"/>
              </a:rPr>
              <a:t>networks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tr-TR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Clark</a:t>
            </a:r>
            <a:r>
              <a:rPr lang="tr-TR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]</a:t>
            </a:r>
          </a:p>
          <a:p>
            <a:pPr lvl="1"/>
            <a:r>
              <a:rPr lang="tr-TR" sz="2400" b="1" dirty="0" err="1" smtClean="0">
                <a:latin typeface="Arial" pitchFamily="34" charset="0"/>
                <a:cs typeface="Arial" pitchFamily="34" charset="0"/>
              </a:rPr>
              <a:t>These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err="1" smtClean="0">
                <a:latin typeface="Arial" pitchFamily="34" charset="0"/>
                <a:cs typeface="Arial" pitchFamily="34" charset="0"/>
              </a:rPr>
              <a:t>techniques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err="1" smtClean="0">
                <a:latin typeface="Arial" pitchFamily="34" charset="0"/>
                <a:cs typeface="Arial" pitchFamily="34" charset="0"/>
              </a:rPr>
              <a:t>are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not </a:t>
            </a:r>
            <a:r>
              <a:rPr lang="tr-TR" sz="2400" b="1" dirty="0" err="1" smtClean="0">
                <a:latin typeface="Arial" pitchFamily="34" charset="0"/>
                <a:cs typeface="Arial" pitchFamily="34" charset="0"/>
              </a:rPr>
              <a:t>common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tr-TR" sz="2400" b="1" dirty="0" err="1" smtClean="0">
                <a:latin typeface="Arial" pitchFamily="34" charset="0"/>
                <a:cs typeface="Arial" pitchFamily="34" charset="0"/>
              </a:rPr>
              <a:t>Reason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: Distributed </a:t>
            </a:r>
            <a:r>
              <a:rPr lang="tr-TR" sz="2400" b="1" dirty="0" err="1" smtClean="0">
                <a:latin typeface="Arial" pitchFamily="34" charset="0"/>
                <a:cs typeface="Arial" pitchFamily="34" charset="0"/>
              </a:rPr>
              <a:t>structure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tr-TR" sz="2400" b="1" dirty="0" smtClean="0">
                <a:latin typeface="Arial" pitchFamily="34" charset="0"/>
                <a:cs typeface="Arial" pitchFamily="34" charset="0"/>
              </a:rPr>
              <a:t>Software-</a:t>
            </a:r>
            <a:r>
              <a:rPr lang="tr-TR" sz="2400" b="1" dirty="0" err="1" smtClean="0">
                <a:latin typeface="Arial" pitchFamily="34" charset="0"/>
                <a:cs typeface="Arial" pitchFamily="34" charset="0"/>
              </a:rPr>
              <a:t>Defined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Networks (SDN) can </a:t>
            </a:r>
            <a:r>
              <a:rPr lang="tr-TR" sz="2400" b="1" dirty="0" err="1" smtClean="0">
                <a:latin typeface="Arial" pitchFamily="34" charset="0"/>
                <a:cs typeface="Arial" pitchFamily="34" charset="0"/>
              </a:rPr>
              <a:t>overcome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en-US" sz="2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1BFE-86AD-4E98-8712-9CEA5A33D858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197" y="304800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tr-TR" sz="2800" b="1" dirty="0" smtClean="0">
                <a:solidFill>
                  <a:srgbClr val="FFFF00"/>
                </a:solidFill>
                <a:latin typeface="Arial Black" panose="020B0A04020102020204" pitchFamily="34" charset="0"/>
                <a:cs typeface="Arial" pitchFamily="34" charset="0"/>
              </a:rPr>
              <a:t>KNOWLEDGE PLANE</a:t>
            </a:r>
            <a:endParaRPr lang="en-GB" sz="2800" b="1" dirty="0">
              <a:solidFill>
                <a:srgbClr val="FFFF00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tr-TR" sz="2400" b="1" dirty="0" smtClean="0">
                <a:latin typeface="Arial" pitchFamily="34" charset="0"/>
                <a:cs typeface="Arial" pitchFamily="34" charset="0"/>
              </a:rPr>
              <a:t>Networks </a:t>
            </a:r>
            <a:r>
              <a:rPr lang="tr-TR" sz="2400" b="1" dirty="0" err="1" smtClean="0">
                <a:latin typeface="Arial" pitchFamily="34" charset="0"/>
                <a:cs typeface="Arial" pitchFamily="34" charset="0"/>
              </a:rPr>
              <a:t>carries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data </a:t>
            </a:r>
            <a:r>
              <a:rPr lang="tr-TR" sz="2400" b="1" dirty="0" err="1" smtClean="0">
                <a:latin typeface="Arial" pitchFamily="34" charset="0"/>
                <a:cs typeface="Arial" pitchFamily="34" charset="0"/>
              </a:rPr>
              <a:t>without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err="1" smtClean="0">
                <a:latin typeface="Arial" pitchFamily="34" charset="0"/>
                <a:cs typeface="Arial" pitchFamily="34" charset="0"/>
              </a:rPr>
              <a:t>knowing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err="1" smtClean="0">
                <a:latin typeface="Arial" pitchFamily="34" charset="0"/>
                <a:cs typeface="Arial" pitchFamily="34" charset="0"/>
              </a:rPr>
              <a:t>purpose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tr-TR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Clark</a:t>
            </a:r>
            <a:r>
              <a:rPr lang="tr-TR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]</a:t>
            </a:r>
          </a:p>
          <a:p>
            <a:pPr lvl="1"/>
            <a:r>
              <a:rPr lang="tr-TR" sz="2400" b="1" dirty="0" smtClean="0">
                <a:latin typeface="Arial" pitchFamily="34" charset="0"/>
                <a:cs typeface="Arial" pitchFamily="34" charset="0"/>
              </a:rPr>
              <a:t>Knowledge </a:t>
            </a:r>
            <a:r>
              <a:rPr lang="tr-TR" sz="2400" b="1" dirty="0" err="1" smtClean="0">
                <a:latin typeface="Arial" pitchFamily="34" charset="0"/>
                <a:cs typeface="Arial" pitchFamily="34" charset="0"/>
              </a:rPr>
              <a:t>plane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2"/>
            <a:r>
              <a:rPr lang="tr-TR" sz="2200" b="1" dirty="0" err="1" smtClean="0">
                <a:latin typeface="Arial" pitchFamily="34" charset="0"/>
                <a:cs typeface="Arial" pitchFamily="34" charset="0"/>
              </a:rPr>
              <a:t>Makes</a:t>
            </a:r>
            <a:r>
              <a:rPr lang="tr-TR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200" b="1" dirty="0" err="1" smtClean="0">
                <a:latin typeface="Arial" pitchFamily="34" charset="0"/>
                <a:cs typeface="Arial" pitchFamily="34" charset="0"/>
              </a:rPr>
              <a:t>low-level</a:t>
            </a:r>
            <a:r>
              <a:rPr lang="tr-TR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200" b="1" dirty="0" err="1" smtClean="0">
                <a:latin typeface="Arial" pitchFamily="34" charset="0"/>
                <a:cs typeface="Arial" pitchFamily="34" charset="0"/>
              </a:rPr>
              <a:t>decisions</a:t>
            </a:r>
            <a:endParaRPr lang="tr-TR" sz="2200" b="1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tr-TR" sz="2200" b="1" dirty="0" err="1" smtClean="0">
                <a:latin typeface="Arial" pitchFamily="34" charset="0"/>
                <a:cs typeface="Arial" pitchFamily="34" charset="0"/>
              </a:rPr>
              <a:t>Deals</a:t>
            </a:r>
            <a:r>
              <a:rPr lang="tr-TR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200" b="1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tr-TR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200" b="1" dirty="0" err="1" smtClean="0">
                <a:latin typeface="Arial" pitchFamily="34" charset="0"/>
                <a:cs typeface="Arial" pitchFamily="34" charset="0"/>
              </a:rPr>
              <a:t>changes</a:t>
            </a:r>
            <a:r>
              <a:rPr lang="tr-TR" sz="2200" b="1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tr-TR" sz="2200" b="1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tr-TR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200" b="1" dirty="0" err="1" smtClean="0">
                <a:latin typeface="Arial" pitchFamily="34" charset="0"/>
                <a:cs typeface="Arial" pitchFamily="34" charset="0"/>
              </a:rPr>
              <a:t>high-level</a:t>
            </a:r>
            <a:r>
              <a:rPr lang="tr-TR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200" b="1" dirty="0" err="1" smtClean="0">
                <a:latin typeface="Arial" pitchFamily="34" charset="0"/>
                <a:cs typeface="Arial" pitchFamily="34" charset="0"/>
              </a:rPr>
              <a:t>requirements</a:t>
            </a:r>
            <a:endParaRPr lang="tr-TR" sz="2200" b="1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tr-TR" sz="2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1BFE-86AD-4E98-8712-9CEA5A33D85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381000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tr-TR" sz="2800" b="1" dirty="0" smtClean="0">
                <a:solidFill>
                  <a:srgbClr val="FFFF00"/>
                </a:solidFill>
                <a:latin typeface="Arial Black" panose="020B0A04020102020204" pitchFamily="34" charset="0"/>
                <a:cs typeface="Arial" pitchFamily="34" charset="0"/>
              </a:rPr>
              <a:t>Software-</a:t>
            </a:r>
            <a:r>
              <a:rPr lang="tr-TR" sz="2800" b="1" dirty="0" err="1" smtClean="0">
                <a:solidFill>
                  <a:srgbClr val="FFFF00"/>
                </a:solidFill>
                <a:latin typeface="Arial Black" panose="020B0A04020102020204" pitchFamily="34" charset="0"/>
                <a:cs typeface="Arial" pitchFamily="34" charset="0"/>
              </a:rPr>
              <a:t>defıned</a:t>
            </a:r>
            <a:r>
              <a:rPr lang="tr-TR" sz="2800" b="1" dirty="0" smtClean="0">
                <a:solidFill>
                  <a:srgbClr val="FFFF00"/>
                </a:solidFill>
                <a:latin typeface="Arial Black" panose="020B0A04020102020204" pitchFamily="34" charset="0"/>
                <a:cs typeface="Arial" pitchFamily="34" charset="0"/>
              </a:rPr>
              <a:t> </a:t>
            </a:r>
            <a:r>
              <a:rPr lang="tr-TR" sz="2800" b="1" dirty="0" err="1" smtClean="0">
                <a:solidFill>
                  <a:srgbClr val="FFFF00"/>
                </a:solidFill>
                <a:latin typeface="Arial Black" panose="020B0A04020102020204" pitchFamily="34" charset="0"/>
                <a:cs typeface="Arial" pitchFamily="34" charset="0"/>
              </a:rPr>
              <a:t>networks</a:t>
            </a:r>
            <a:endParaRPr lang="en-GB" sz="2800" b="1" dirty="0">
              <a:solidFill>
                <a:srgbClr val="FFFF00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latin typeface="Arial" pitchFamily="34" charset="0"/>
                <a:cs typeface="Arial" pitchFamily="34" charset="0"/>
              </a:rPr>
              <a:t>Networks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are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complex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, hard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maintain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manage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tr-TR" sz="20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Kreutz</a:t>
            </a:r>
            <a:r>
              <a:rPr lang="tr-TR" sz="2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]</a:t>
            </a:r>
            <a:endParaRPr lang="tr-TR" b="1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b="1" dirty="0" err="1" smtClean="0">
                <a:latin typeface="Arial" pitchFamily="34" charset="0"/>
                <a:cs typeface="Arial" pitchFamily="34" charset="0"/>
              </a:rPr>
              <a:t>Every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switch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router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has data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control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plane</a:t>
            </a:r>
            <a:endParaRPr lang="tr-TR" b="1" dirty="0" smtClean="0">
              <a:latin typeface="Arial" pitchFamily="34" charset="0"/>
              <a:cs typeface="Arial" pitchFamily="34" charset="0"/>
            </a:endParaRPr>
          </a:p>
          <a:p>
            <a:r>
              <a:rPr lang="tr-TR" b="1" dirty="0" smtClean="0">
                <a:latin typeface="Arial" pitchFamily="34" charset="0"/>
                <a:cs typeface="Arial" pitchFamily="34" charset="0"/>
              </a:rPr>
              <a:t>SDN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uses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one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centralized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control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plane</a:t>
            </a:r>
            <a:endParaRPr lang="tr-TR" b="1" dirty="0" smtClean="0">
              <a:latin typeface="Arial" pitchFamily="34" charset="0"/>
              <a:cs typeface="Arial" pitchFamily="34" charset="0"/>
            </a:endParaRPr>
          </a:p>
          <a:p>
            <a:r>
              <a:rPr lang="tr-TR" b="1" dirty="0" err="1" smtClean="0">
                <a:latin typeface="Arial" pitchFamily="34" charset="0"/>
                <a:cs typeface="Arial" pitchFamily="34" charset="0"/>
              </a:rPr>
              <a:t>Provides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programmable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networks</a:t>
            </a:r>
            <a:endParaRPr lang="tr-TR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1BFE-86AD-4E98-8712-9CEA5A33D858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304800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tr-TR" sz="2800" b="1" dirty="0" smtClean="0">
                <a:solidFill>
                  <a:srgbClr val="FFFF00"/>
                </a:solidFill>
                <a:latin typeface="Arial Black" panose="020B0A04020102020204" pitchFamily="34" charset="0"/>
                <a:cs typeface="Arial" pitchFamily="34" charset="0"/>
              </a:rPr>
              <a:t>Project </a:t>
            </a:r>
            <a:r>
              <a:rPr lang="tr-TR" sz="2800" b="1" dirty="0" err="1" smtClean="0">
                <a:solidFill>
                  <a:srgbClr val="FFFF00"/>
                </a:solidFill>
                <a:latin typeface="Arial Black" panose="020B0A04020102020204" pitchFamily="34" charset="0"/>
                <a:cs typeface="Arial" pitchFamily="34" charset="0"/>
              </a:rPr>
              <a:t>Descrıptıon</a:t>
            </a:r>
            <a:endParaRPr lang="en-GB" sz="2800" b="1" dirty="0">
              <a:solidFill>
                <a:srgbClr val="FFFF00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latin typeface="Arial" pitchFamily="34" charset="0"/>
                <a:cs typeface="Arial" pitchFamily="34" charset="0"/>
              </a:rPr>
              <a:t>ML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techniques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ie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Deep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learning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) can be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usable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SDN</a:t>
            </a:r>
          </a:p>
          <a:p>
            <a:r>
              <a:rPr lang="tr-TR" b="1" dirty="0" err="1" smtClean="0">
                <a:latin typeface="Arial" pitchFamily="34" charset="0"/>
                <a:cs typeface="Arial" pitchFamily="34" charset="0"/>
              </a:rPr>
              <a:t>These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methods</a:t>
            </a:r>
            <a:r>
              <a:rPr lang="tr-TR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provides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tr-TR" b="1" dirty="0">
                <a:latin typeface="Arial" pitchFamily="34" charset="0"/>
                <a:cs typeface="Arial" pitchFamily="34" charset="0"/>
              </a:rPr>
              <a:t>Self </a:t>
            </a:r>
            <a:r>
              <a:rPr lang="tr-TR" b="1" dirty="0" err="1">
                <a:latin typeface="Arial" pitchFamily="34" charset="0"/>
                <a:cs typeface="Arial" pitchFamily="34" charset="0"/>
              </a:rPr>
              <a:t>operable</a:t>
            </a:r>
            <a:r>
              <a:rPr lang="tr-TR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networks</a:t>
            </a:r>
            <a:endParaRPr lang="tr-TR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tr-TR" b="1" dirty="0" err="1" smtClean="0">
                <a:latin typeface="Arial" pitchFamily="34" charset="0"/>
                <a:cs typeface="Arial" pitchFamily="34" charset="0"/>
              </a:rPr>
              <a:t>Recommendation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system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for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admins</a:t>
            </a:r>
            <a:endParaRPr lang="tr-TR" b="1" dirty="0" smtClean="0">
              <a:latin typeface="Arial" pitchFamily="34" charset="0"/>
              <a:cs typeface="Arial" pitchFamily="34" charset="0"/>
            </a:endParaRPr>
          </a:p>
          <a:p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1BFE-86AD-4E98-8712-9CEA5A33D858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304800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tr-TR" sz="2800" b="1" dirty="0">
                <a:solidFill>
                  <a:srgbClr val="FFFF00"/>
                </a:solidFill>
                <a:latin typeface="Arial Black" panose="020B0A04020102020204" pitchFamily="34" charset="0"/>
                <a:cs typeface="Arial" pitchFamily="34" charset="0"/>
              </a:rPr>
              <a:t>Software-</a:t>
            </a:r>
            <a:r>
              <a:rPr lang="tr-TR" sz="2800" b="1" dirty="0" err="1">
                <a:solidFill>
                  <a:srgbClr val="FFFF00"/>
                </a:solidFill>
                <a:latin typeface="Arial Black" panose="020B0A04020102020204" pitchFamily="34" charset="0"/>
                <a:cs typeface="Arial" pitchFamily="34" charset="0"/>
              </a:rPr>
              <a:t>defıned</a:t>
            </a:r>
            <a:r>
              <a:rPr lang="tr-TR" sz="2800" b="1" dirty="0">
                <a:solidFill>
                  <a:srgbClr val="FFFF00"/>
                </a:solidFill>
                <a:latin typeface="Arial Black" panose="020B0A04020102020204" pitchFamily="34" charset="0"/>
                <a:cs typeface="Arial" pitchFamily="34" charset="0"/>
              </a:rPr>
              <a:t> </a:t>
            </a:r>
            <a:r>
              <a:rPr lang="tr-TR" sz="2800" b="1" dirty="0" err="1">
                <a:solidFill>
                  <a:srgbClr val="FFFF00"/>
                </a:solidFill>
                <a:latin typeface="Arial Black" panose="020B0A04020102020204" pitchFamily="34" charset="0"/>
                <a:cs typeface="Arial" pitchFamily="34" charset="0"/>
              </a:rPr>
              <a:t>networks</a:t>
            </a:r>
            <a:endParaRPr lang="en-GB" sz="2800" b="1" dirty="0">
              <a:solidFill>
                <a:srgbClr val="FFFF00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latin typeface="Arial" pitchFamily="34" charset="0"/>
                <a:cs typeface="Arial" pitchFamily="34" charset="0"/>
              </a:rPr>
              <a:t>SDN has 3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different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planes</a:t>
            </a:r>
            <a:endParaRPr lang="tr-TR" b="1" dirty="0" smtClean="0">
              <a:latin typeface="Arial" pitchFamily="34" charset="0"/>
              <a:cs typeface="Arial" pitchFamily="34" charset="0"/>
            </a:endParaRPr>
          </a:p>
          <a:p>
            <a:r>
              <a:rPr lang="tr-TR" b="1" dirty="0" smtClean="0">
                <a:latin typeface="Arial" pitchFamily="34" charset="0"/>
                <a:cs typeface="Arial" pitchFamily="34" charset="0"/>
              </a:rPr>
              <a:t>Data,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control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management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plane</a:t>
            </a:r>
            <a:endParaRPr lang="tr-TR" b="1" dirty="0" smtClean="0">
              <a:latin typeface="Arial" pitchFamily="34" charset="0"/>
              <a:cs typeface="Arial" pitchFamily="34" charset="0"/>
            </a:endParaRPr>
          </a:p>
          <a:p>
            <a:r>
              <a:rPr lang="tr-TR" b="1" dirty="0" smtClean="0">
                <a:latin typeface="Arial" pitchFamily="34" charset="0"/>
                <a:cs typeface="Arial" pitchFamily="34" charset="0"/>
              </a:rPr>
              <a:t>Data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plane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packet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operations</a:t>
            </a:r>
            <a:endParaRPr lang="tr-TR" b="1" dirty="0" smtClean="0">
              <a:latin typeface="Arial" pitchFamily="34" charset="0"/>
              <a:cs typeface="Arial" pitchFamily="34" charset="0"/>
            </a:endParaRPr>
          </a:p>
          <a:p>
            <a:r>
              <a:rPr lang="tr-TR" b="1" dirty="0" smtClean="0">
                <a:latin typeface="Arial" pitchFamily="34" charset="0"/>
                <a:cs typeface="Arial" pitchFamily="34" charset="0"/>
              </a:rPr>
              <a:t>Control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plane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flow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operations</a:t>
            </a:r>
            <a:endParaRPr lang="tr-TR" b="1" dirty="0" smtClean="0">
              <a:latin typeface="Arial" pitchFamily="34" charset="0"/>
              <a:cs typeface="Arial" pitchFamily="34" charset="0"/>
            </a:endParaRPr>
          </a:p>
          <a:p>
            <a:r>
              <a:rPr lang="tr-TR" b="1" dirty="0" smtClean="0">
                <a:latin typeface="Arial" pitchFamily="34" charset="0"/>
                <a:cs typeface="Arial" pitchFamily="34" charset="0"/>
              </a:rPr>
              <a:t>Management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plane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monitoring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network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1BFE-86AD-4E98-8712-9CEA5A33D858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381000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tr-TR" sz="2800" b="1" dirty="0" err="1" smtClean="0">
                <a:solidFill>
                  <a:srgbClr val="FFFF00"/>
                </a:solidFill>
                <a:latin typeface="Arial Black" panose="020B0A04020102020204" pitchFamily="34" charset="0"/>
                <a:cs typeface="Arial" pitchFamily="34" charset="0"/>
              </a:rPr>
              <a:t>knowledge-defıned</a:t>
            </a:r>
            <a:r>
              <a:rPr lang="tr-TR" sz="2800" b="1" dirty="0" smtClean="0">
                <a:solidFill>
                  <a:srgbClr val="FFFF00"/>
                </a:solidFill>
                <a:latin typeface="Arial Black" panose="020B0A04020102020204" pitchFamily="34" charset="0"/>
                <a:cs typeface="Arial" pitchFamily="34" charset="0"/>
              </a:rPr>
              <a:t> </a:t>
            </a:r>
            <a:r>
              <a:rPr lang="tr-TR" sz="2800" b="1" dirty="0" err="1">
                <a:solidFill>
                  <a:srgbClr val="FFFF00"/>
                </a:solidFill>
                <a:latin typeface="Arial Black" panose="020B0A04020102020204" pitchFamily="34" charset="0"/>
                <a:cs typeface="Arial" pitchFamily="34" charset="0"/>
              </a:rPr>
              <a:t>networks</a:t>
            </a:r>
            <a:endParaRPr lang="en-GB" sz="2800" b="1" dirty="0">
              <a:solidFill>
                <a:srgbClr val="FFFF00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latin typeface="Arial" pitchFamily="34" charset="0"/>
                <a:cs typeface="Arial" pitchFamily="34" charset="0"/>
              </a:rPr>
              <a:t>Knowledge-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Defined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Network (KDN)</a:t>
            </a:r>
          </a:p>
          <a:p>
            <a:r>
              <a:rPr lang="tr-TR" b="1" dirty="0" smtClean="0">
                <a:latin typeface="Arial" pitchFamily="34" charset="0"/>
                <a:cs typeface="Arial" pitchFamily="34" charset="0"/>
              </a:rPr>
              <a:t>KDN: SDN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that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uses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KP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methods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ie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. ML)</a:t>
            </a:r>
          </a:p>
          <a:p>
            <a:r>
              <a:rPr lang="tr-TR" b="1" dirty="0" smtClean="0">
                <a:latin typeface="Arial" pitchFamily="34" charset="0"/>
                <a:cs typeface="Arial" pitchFamily="34" charset="0"/>
              </a:rPr>
              <a:t>KDN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uses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control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management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planes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gather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data &amp;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informantion</a:t>
            </a:r>
            <a:endParaRPr lang="tr-TR" b="1" dirty="0">
              <a:latin typeface="Arial" pitchFamily="34" charset="0"/>
              <a:cs typeface="Arial" pitchFamily="34" charset="0"/>
            </a:endParaRPr>
          </a:p>
          <a:p>
            <a:r>
              <a:rPr lang="tr-TR" b="1" dirty="0" smtClean="0">
                <a:latin typeface="Arial" pitchFamily="34" charset="0"/>
                <a:cs typeface="Arial" pitchFamily="34" charset="0"/>
              </a:rPr>
              <a:t>ML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techniques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on data</a:t>
            </a:r>
          </a:p>
          <a:p>
            <a:r>
              <a:rPr lang="tr-TR" b="1" dirty="0" err="1" smtClean="0">
                <a:latin typeface="Arial" pitchFamily="34" charset="0"/>
                <a:cs typeface="Arial" pitchFamily="34" charset="0"/>
              </a:rPr>
              <a:t>Decision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making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&amp; self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operable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networks</a:t>
            </a:r>
            <a:endParaRPr lang="tr-TR" b="1" dirty="0" smtClean="0">
              <a:latin typeface="Arial" pitchFamily="34" charset="0"/>
              <a:cs typeface="Arial" pitchFamily="34" charset="0"/>
            </a:endParaRPr>
          </a:p>
          <a:p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1BFE-86AD-4E98-8712-9CEA5A33D858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381000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tr-TR" sz="2800" b="1" dirty="0" err="1">
                <a:solidFill>
                  <a:srgbClr val="FFFF00"/>
                </a:solidFill>
                <a:latin typeface="Arial Black" panose="020B0A04020102020204" pitchFamily="34" charset="0"/>
                <a:cs typeface="Arial" pitchFamily="34" charset="0"/>
              </a:rPr>
              <a:t>knowledge-defıned</a:t>
            </a:r>
            <a:r>
              <a:rPr lang="tr-TR" sz="2800" b="1" dirty="0">
                <a:solidFill>
                  <a:srgbClr val="FFFF00"/>
                </a:solidFill>
                <a:latin typeface="Arial Black" panose="020B0A04020102020204" pitchFamily="34" charset="0"/>
                <a:cs typeface="Arial" pitchFamily="34" charset="0"/>
              </a:rPr>
              <a:t> </a:t>
            </a:r>
            <a:r>
              <a:rPr lang="tr-TR" sz="2800" b="1" dirty="0" err="1">
                <a:solidFill>
                  <a:srgbClr val="FFFF00"/>
                </a:solidFill>
                <a:latin typeface="Arial Black" panose="020B0A04020102020204" pitchFamily="34" charset="0"/>
                <a:cs typeface="Arial" pitchFamily="34" charset="0"/>
              </a:rPr>
              <a:t>networks</a:t>
            </a:r>
            <a:endParaRPr lang="en-GB" sz="2800" b="1" dirty="0">
              <a:solidFill>
                <a:srgbClr val="FFFF00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Knowledge-Defined Network (KDN) usage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areas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lack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box optimization</a:t>
            </a:r>
          </a:p>
          <a:p>
            <a:pPr fontAlgn="base"/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eedback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</a:p>
          <a:p>
            <a:pPr fontAlgn="base"/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achine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</a:p>
          <a:p>
            <a:pPr fontAlgn="base"/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utomated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network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1BFE-86AD-4E98-8712-9CEA5A33D85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6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Özel Tasarım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vre">
  <a:themeElements>
    <a:clrScheme name="Mor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Devr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v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1978</TotalTime>
  <Words>702</Words>
  <Application>Microsoft Office PowerPoint</Application>
  <PresentationFormat>Ekran Gösterisi (4:3)</PresentationFormat>
  <Paragraphs>141</Paragraphs>
  <Slides>23</Slides>
  <Notes>11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23</vt:i4>
      </vt:variant>
    </vt:vector>
  </HeadingPairs>
  <TitlesOfParts>
    <vt:vector size="32" baseType="lpstr">
      <vt:lpstr>Arial</vt:lpstr>
      <vt:lpstr>Arial Black</vt:lpstr>
      <vt:lpstr>Calibri</vt:lpstr>
      <vt:lpstr>Rockwell Condensed</vt:lpstr>
      <vt:lpstr>Trebuchet MS</vt:lpstr>
      <vt:lpstr>Tw Cen MT</vt:lpstr>
      <vt:lpstr>Wingdings</vt:lpstr>
      <vt:lpstr>Özel Tasarım</vt:lpstr>
      <vt:lpstr>Devre</vt:lpstr>
      <vt:lpstr>PowerPoint Sunusu</vt:lpstr>
      <vt:lpstr>OvervIew</vt:lpstr>
      <vt:lpstr>Problem DescrIptIon</vt:lpstr>
      <vt:lpstr>KNOWLEDGE PLANE</vt:lpstr>
      <vt:lpstr>Software-defıned networks</vt:lpstr>
      <vt:lpstr>Project Descrıptıon</vt:lpstr>
      <vt:lpstr>Software-defıned networks</vt:lpstr>
      <vt:lpstr>knowledge-defıned networks</vt:lpstr>
      <vt:lpstr>knowledge-defıned networks</vt:lpstr>
      <vt:lpstr>KDN operatıonal loop</vt:lpstr>
      <vt:lpstr>ForwardIng Elements &amp; SDN Controller  AnalytIcs Platform</vt:lpstr>
      <vt:lpstr>Analytıcs Platform  Machıne Learnıng</vt:lpstr>
      <vt:lpstr>Machine Learning  Northbound Controller API</vt:lpstr>
      <vt:lpstr>Northbound Controller (NC) API  SDN Controller</vt:lpstr>
      <vt:lpstr>Routing in an Overlay Network</vt:lpstr>
      <vt:lpstr>Routing in an Overlay Network  (Experıment)</vt:lpstr>
      <vt:lpstr>Resource Management with KDN</vt:lpstr>
      <vt:lpstr>Resource Management experıments</vt:lpstr>
      <vt:lpstr>5G networks</vt:lpstr>
      <vt:lpstr>CHALLENGES and CONCLUSIONS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cp:lastModifiedBy>Baran Kaya</cp:lastModifiedBy>
  <cp:revision>100</cp:revision>
  <dcterms:created xsi:type="dcterms:W3CDTF">2010-05-06T15:00:16Z</dcterms:created>
  <dcterms:modified xsi:type="dcterms:W3CDTF">2018-05-09T17:59:46Z</dcterms:modified>
</cp:coreProperties>
</file>