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4" r:id="rId10"/>
    <p:sldId id="268" r:id="rId11"/>
    <p:sldId id="265" r:id="rId12"/>
    <p:sldId id="269" r:id="rId13"/>
    <p:sldId id="266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C4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bo%20Turk\Documents\6th%20Semester\BLG%20374E\experiment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bo%20Turk\Documents\6th%20Semester\BLG%20374E\experiment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bo%20Turk\Documents\6th%20Semester\BLG%20374E\experiment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bo%20Turk\Documents\6th%20Semester\BLG%20374E\experiment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bo%20Turk\Documents\6th%20Semester\BLG%20374E\experiment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bo%20Turk\Documents\6th%20Semester\BLG%20374E\experiment%20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Insertion Sort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1.688E-3</c:v>
                </c:pt>
                <c:pt idx="1">
                  <c:v>1.7099999999999999E-3</c:v>
                </c:pt>
                <c:pt idx="2">
                  <c:v>1.7229999999999999E-3</c:v>
                </c:pt>
                <c:pt idx="3">
                  <c:v>1.792E-3</c:v>
                </c:pt>
                <c:pt idx="4">
                  <c:v>2.0119999999999999E-3</c:v>
                </c:pt>
                <c:pt idx="5">
                  <c:v>2.1949999999999999E-3</c:v>
                </c:pt>
                <c:pt idx="6">
                  <c:v>2.2100000000000002E-3</c:v>
                </c:pt>
                <c:pt idx="7">
                  <c:v>2.258E-3</c:v>
                </c:pt>
                <c:pt idx="8">
                  <c:v>2.3210000000000001E-3</c:v>
                </c:pt>
                <c:pt idx="9">
                  <c:v>2.3219999999999998E-3</c:v>
                </c:pt>
                <c:pt idx="10">
                  <c:v>2.33E-3</c:v>
                </c:pt>
                <c:pt idx="11">
                  <c:v>2.4499999999999999E-3</c:v>
                </c:pt>
                <c:pt idx="12">
                  <c:v>2.4399999999999999E-3</c:v>
                </c:pt>
                <c:pt idx="13">
                  <c:v>2.49E-3</c:v>
                </c:pt>
                <c:pt idx="14">
                  <c:v>3.0100000000000001E-3</c:v>
                </c:pt>
                <c:pt idx="15">
                  <c:v>3.15E-3</c:v>
                </c:pt>
                <c:pt idx="16">
                  <c:v>3.2399999999999998E-3</c:v>
                </c:pt>
                <c:pt idx="17">
                  <c:v>3.49E-3</c:v>
                </c:pt>
                <c:pt idx="18">
                  <c:v>3.5899999999999999E-3</c:v>
                </c:pt>
                <c:pt idx="19">
                  <c:v>3.8E-3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784848"/>
        <c:axId val="362773968"/>
      </c:scatterChart>
      <c:valAx>
        <c:axId val="362784848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773968"/>
        <c:crosses val="autoZero"/>
        <c:crossBetween val="midCat"/>
      </c:valAx>
      <c:valAx>
        <c:axId val="36277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784848"/>
        <c:crosses val="autoZero"/>
        <c:crossBetween val="midCat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Insertion Sort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1.688E-3</c:v>
                </c:pt>
                <c:pt idx="1">
                  <c:v>1.7099999999999999E-3</c:v>
                </c:pt>
                <c:pt idx="2">
                  <c:v>1.7229999999999999E-3</c:v>
                </c:pt>
                <c:pt idx="3">
                  <c:v>1.792E-3</c:v>
                </c:pt>
                <c:pt idx="4">
                  <c:v>2.0119999999999999E-3</c:v>
                </c:pt>
                <c:pt idx="5">
                  <c:v>2.1949999999999999E-3</c:v>
                </c:pt>
                <c:pt idx="6">
                  <c:v>2.2100000000000002E-3</c:v>
                </c:pt>
                <c:pt idx="7">
                  <c:v>2.258E-3</c:v>
                </c:pt>
                <c:pt idx="8">
                  <c:v>2.3210000000000001E-3</c:v>
                </c:pt>
                <c:pt idx="9">
                  <c:v>2.3219999999999998E-3</c:v>
                </c:pt>
                <c:pt idx="10">
                  <c:v>2.33E-3</c:v>
                </c:pt>
                <c:pt idx="11">
                  <c:v>2.4499999999999999E-3</c:v>
                </c:pt>
                <c:pt idx="12">
                  <c:v>2.4399999999999999E-3</c:v>
                </c:pt>
                <c:pt idx="13">
                  <c:v>2.49E-3</c:v>
                </c:pt>
                <c:pt idx="14">
                  <c:v>3.0100000000000001E-3</c:v>
                </c:pt>
                <c:pt idx="15">
                  <c:v>3.15E-3</c:v>
                </c:pt>
                <c:pt idx="16">
                  <c:v>3.2399999999999998E-3</c:v>
                </c:pt>
                <c:pt idx="17">
                  <c:v>3.49E-3</c:v>
                </c:pt>
                <c:pt idx="18">
                  <c:v>3.5899999999999999E-3</c:v>
                </c:pt>
                <c:pt idx="19">
                  <c:v>3.8E-3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443648"/>
        <c:axId val="315431680"/>
      </c:scatterChart>
      <c:valAx>
        <c:axId val="315443648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1680"/>
        <c:crosses val="autoZero"/>
        <c:crossBetween val="midCat"/>
      </c:valAx>
      <c:valAx>
        <c:axId val="31543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43648"/>
        <c:crosses val="autoZero"/>
        <c:crossBetween val="midCat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Quick Sort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time(s)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Sheet2!$A$2:$A$21</c:f>
              <c:numCache>
                <c:formatCode>General</c:formatCode>
                <c:ptCount val="2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</c:numCache>
            </c:numRef>
          </c:xVal>
          <c:yVal>
            <c:numRef>
              <c:f>Sheet2!$B$2:$B$21</c:f>
              <c:numCache>
                <c:formatCode>General</c:formatCode>
                <c:ptCount val="20"/>
                <c:pt idx="0">
                  <c:v>1.0357999999999999E-3</c:v>
                </c:pt>
                <c:pt idx="1">
                  <c:v>1.0516799999999999E-3</c:v>
                </c:pt>
                <c:pt idx="2">
                  <c:v>1.25438E-3</c:v>
                </c:pt>
                <c:pt idx="3">
                  <c:v>1.3487E-3</c:v>
                </c:pt>
                <c:pt idx="4">
                  <c:v>1.59162E-3</c:v>
                </c:pt>
                <c:pt idx="5">
                  <c:v>1.6868600000000001E-3</c:v>
                </c:pt>
                <c:pt idx="6">
                  <c:v>1.6462200000000001E-3</c:v>
                </c:pt>
                <c:pt idx="7">
                  <c:v>1.6944E-3</c:v>
                </c:pt>
                <c:pt idx="8">
                  <c:v>1.61184E-3</c:v>
                </c:pt>
                <c:pt idx="9">
                  <c:v>1.586882E-3</c:v>
                </c:pt>
                <c:pt idx="10">
                  <c:v>1.7982199999999999E-3</c:v>
                </c:pt>
                <c:pt idx="11">
                  <c:v>1.6443199999999999E-3</c:v>
                </c:pt>
                <c:pt idx="12">
                  <c:v>1.75808E-3</c:v>
                </c:pt>
                <c:pt idx="13">
                  <c:v>1.8791000000000001E-3</c:v>
                </c:pt>
                <c:pt idx="14">
                  <c:v>2.0193580000000002E-3</c:v>
                </c:pt>
                <c:pt idx="15">
                  <c:v>2.0118200000000001E-3</c:v>
                </c:pt>
                <c:pt idx="16">
                  <c:v>2.3059999999999999E-3</c:v>
                </c:pt>
                <c:pt idx="17">
                  <c:v>2.3512199999999998E-3</c:v>
                </c:pt>
                <c:pt idx="18">
                  <c:v>2.4812800000000002E-3</c:v>
                </c:pt>
                <c:pt idx="19">
                  <c:v>2.5437599999999999E-3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477104"/>
        <c:axId val="368477648"/>
      </c:scatterChart>
      <c:valAx>
        <c:axId val="36847710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77648"/>
        <c:crosses val="autoZero"/>
        <c:crossBetween val="midCat"/>
      </c:valAx>
      <c:valAx>
        <c:axId val="368477648"/>
        <c:scaling>
          <c:orientation val="minMax"/>
          <c:max val="4.000000000000001E-3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77104"/>
        <c:crosses val="autoZero"/>
        <c:crossBetween val="midCat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Quick Sort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time(s)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Sheet2!$A$2:$A$21</c:f>
              <c:numCache>
                <c:formatCode>General</c:formatCode>
                <c:ptCount val="2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</c:numCache>
            </c:numRef>
          </c:xVal>
          <c:yVal>
            <c:numRef>
              <c:f>Sheet2!$B$2:$B$21</c:f>
              <c:numCache>
                <c:formatCode>General</c:formatCode>
                <c:ptCount val="20"/>
                <c:pt idx="0">
                  <c:v>1.0357999999999999E-3</c:v>
                </c:pt>
                <c:pt idx="1">
                  <c:v>1.0516799999999999E-3</c:v>
                </c:pt>
                <c:pt idx="2">
                  <c:v>1.25438E-3</c:v>
                </c:pt>
                <c:pt idx="3">
                  <c:v>1.3487E-3</c:v>
                </c:pt>
                <c:pt idx="4">
                  <c:v>1.59162E-3</c:v>
                </c:pt>
                <c:pt idx="5">
                  <c:v>1.6868600000000001E-3</c:v>
                </c:pt>
                <c:pt idx="6">
                  <c:v>1.6462200000000001E-3</c:v>
                </c:pt>
                <c:pt idx="7">
                  <c:v>1.6944E-3</c:v>
                </c:pt>
                <c:pt idx="8">
                  <c:v>1.61184E-3</c:v>
                </c:pt>
                <c:pt idx="9">
                  <c:v>1.586882E-3</c:v>
                </c:pt>
                <c:pt idx="10">
                  <c:v>1.7982199999999999E-3</c:v>
                </c:pt>
                <c:pt idx="11">
                  <c:v>1.6443199999999999E-3</c:v>
                </c:pt>
                <c:pt idx="12">
                  <c:v>1.75808E-3</c:v>
                </c:pt>
                <c:pt idx="13">
                  <c:v>1.8791000000000001E-3</c:v>
                </c:pt>
                <c:pt idx="14">
                  <c:v>2.0193580000000002E-3</c:v>
                </c:pt>
                <c:pt idx="15">
                  <c:v>2.0118200000000001E-3</c:v>
                </c:pt>
                <c:pt idx="16">
                  <c:v>2.3059999999999999E-3</c:v>
                </c:pt>
                <c:pt idx="17">
                  <c:v>2.3512199999999998E-3</c:v>
                </c:pt>
                <c:pt idx="18">
                  <c:v>2.4812800000000002E-3</c:v>
                </c:pt>
                <c:pt idx="19">
                  <c:v>2.5437599999999999E-3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283808"/>
        <c:axId val="389278912"/>
      </c:scatterChart>
      <c:valAx>
        <c:axId val="389283808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278912"/>
        <c:crosses val="autoZero"/>
        <c:crossBetween val="midCat"/>
      </c:valAx>
      <c:valAx>
        <c:axId val="389278912"/>
        <c:scaling>
          <c:orientation val="minMax"/>
          <c:max val="4.000000000000001E-3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283808"/>
        <c:crosses val="autoZero"/>
        <c:crossBetween val="midCat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Merge Sort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Time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Sheet3!$A$2:$A$21</c:f>
              <c:numCache>
                <c:formatCode>General</c:formatCode>
                <c:ptCount val="2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</c:numCache>
            </c:numRef>
          </c:xVal>
          <c:yVal>
            <c:numRef>
              <c:f>Sheet3!$B$2:$B$21</c:f>
              <c:numCache>
                <c:formatCode>General</c:formatCode>
                <c:ptCount val="20"/>
                <c:pt idx="0">
                  <c:v>8.4586999999999995E-5</c:v>
                </c:pt>
                <c:pt idx="1">
                  <c:v>1.53883E-4</c:v>
                </c:pt>
                <c:pt idx="2">
                  <c:v>2.1854700000000001E-4</c:v>
                </c:pt>
                <c:pt idx="3">
                  <c:v>3.1112700000000002E-4</c:v>
                </c:pt>
                <c:pt idx="4">
                  <c:v>4.14855E-4</c:v>
                </c:pt>
                <c:pt idx="5">
                  <c:v>5.2209499999999998E-4</c:v>
                </c:pt>
                <c:pt idx="6">
                  <c:v>5.3952500000000001E-4</c:v>
                </c:pt>
                <c:pt idx="7">
                  <c:v>7.9360800000000001E-4</c:v>
                </c:pt>
                <c:pt idx="8">
                  <c:v>9.5171800000000005E-4</c:v>
                </c:pt>
                <c:pt idx="9">
                  <c:v>1.0132780000000001E-3</c:v>
                </c:pt>
                <c:pt idx="10">
                  <c:v>1.3314329999999999E-3</c:v>
                </c:pt>
                <c:pt idx="11">
                  <c:v>1.1553900000000001E-3</c:v>
                </c:pt>
                <c:pt idx="12">
                  <c:v>1.5762269999999999E-3</c:v>
                </c:pt>
                <c:pt idx="13">
                  <c:v>2.008246E-3</c:v>
                </c:pt>
                <c:pt idx="14">
                  <c:v>2.060845E-3</c:v>
                </c:pt>
                <c:pt idx="15">
                  <c:v>2.2795530000000001E-3</c:v>
                </c:pt>
                <c:pt idx="16">
                  <c:v>2.864868E-3</c:v>
                </c:pt>
                <c:pt idx="17">
                  <c:v>2.9756660000000001E-3</c:v>
                </c:pt>
                <c:pt idx="18">
                  <c:v>3.2557609999999998E-3</c:v>
                </c:pt>
                <c:pt idx="19">
                  <c:v>3.5128310000000001E-3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484720"/>
        <c:axId val="368472208"/>
      </c:scatterChart>
      <c:valAx>
        <c:axId val="368484720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72208"/>
        <c:crosses val="autoZero"/>
        <c:crossBetween val="midCat"/>
      </c:valAx>
      <c:valAx>
        <c:axId val="36847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84720"/>
        <c:crosses val="autoZero"/>
        <c:crossBetween val="midCat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Merge Sort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Time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Sheet3!$A$2:$A$21</c:f>
              <c:numCache>
                <c:formatCode>General</c:formatCode>
                <c:ptCount val="2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</c:numCache>
            </c:numRef>
          </c:xVal>
          <c:yVal>
            <c:numRef>
              <c:f>Sheet3!$B$2:$B$21</c:f>
              <c:numCache>
                <c:formatCode>General</c:formatCode>
                <c:ptCount val="20"/>
                <c:pt idx="0">
                  <c:v>8.4586999999999995E-5</c:v>
                </c:pt>
                <c:pt idx="1">
                  <c:v>1.53883E-4</c:v>
                </c:pt>
                <c:pt idx="2">
                  <c:v>2.1854700000000001E-4</c:v>
                </c:pt>
                <c:pt idx="3">
                  <c:v>3.1112700000000002E-4</c:v>
                </c:pt>
                <c:pt idx="4">
                  <c:v>4.14855E-4</c:v>
                </c:pt>
                <c:pt idx="5">
                  <c:v>5.2209499999999998E-4</c:v>
                </c:pt>
                <c:pt idx="6">
                  <c:v>5.3952500000000001E-4</c:v>
                </c:pt>
                <c:pt idx="7">
                  <c:v>7.9360800000000001E-4</c:v>
                </c:pt>
                <c:pt idx="8">
                  <c:v>9.5171800000000005E-4</c:v>
                </c:pt>
                <c:pt idx="9">
                  <c:v>1.0132780000000001E-3</c:v>
                </c:pt>
                <c:pt idx="10">
                  <c:v>1.3314329999999999E-3</c:v>
                </c:pt>
                <c:pt idx="11">
                  <c:v>1.1553900000000001E-3</c:v>
                </c:pt>
                <c:pt idx="12">
                  <c:v>1.5762269999999999E-3</c:v>
                </c:pt>
                <c:pt idx="13">
                  <c:v>2.008246E-3</c:v>
                </c:pt>
                <c:pt idx="14">
                  <c:v>2.060845E-3</c:v>
                </c:pt>
                <c:pt idx="15">
                  <c:v>2.2795530000000001E-3</c:v>
                </c:pt>
                <c:pt idx="16">
                  <c:v>2.864868E-3</c:v>
                </c:pt>
                <c:pt idx="17">
                  <c:v>2.9756660000000001E-3</c:v>
                </c:pt>
                <c:pt idx="18">
                  <c:v>3.2557609999999998E-3</c:v>
                </c:pt>
                <c:pt idx="19">
                  <c:v>3.5128310000000001E-3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965472"/>
        <c:axId val="175952960"/>
      </c:scatterChart>
      <c:valAx>
        <c:axId val="17596547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52960"/>
        <c:crosses val="autoZero"/>
        <c:crossBetween val="midCat"/>
      </c:valAx>
      <c:valAx>
        <c:axId val="17595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65472"/>
        <c:crosses val="autoZero"/>
        <c:crossBetween val="midCat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Algorithms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Insertion Sort</c:v>
                </c:pt>
              </c:strCache>
            </c:strRef>
          </c:tx>
          <c:spPr>
            <a:ln w="412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Sheet4!$A$2:$A$21</c:f>
              <c:numCache>
                <c:formatCode>General</c:formatCode>
                <c:ptCount val="2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</c:numCache>
            </c:numRef>
          </c:xVal>
          <c:yVal>
            <c:numRef>
              <c:f>Sheet4!$B$2:$B$21</c:f>
              <c:numCache>
                <c:formatCode>General</c:formatCode>
                <c:ptCount val="20"/>
                <c:pt idx="0">
                  <c:v>1.688E-3</c:v>
                </c:pt>
                <c:pt idx="1">
                  <c:v>1.7099999999999999E-3</c:v>
                </c:pt>
                <c:pt idx="2">
                  <c:v>1.7229999999999999E-3</c:v>
                </c:pt>
                <c:pt idx="3">
                  <c:v>1.792E-3</c:v>
                </c:pt>
                <c:pt idx="4">
                  <c:v>2.0119999999999999E-3</c:v>
                </c:pt>
                <c:pt idx="5">
                  <c:v>2.1949999999999999E-3</c:v>
                </c:pt>
                <c:pt idx="6">
                  <c:v>2.2100000000000002E-3</c:v>
                </c:pt>
                <c:pt idx="7">
                  <c:v>2.258E-3</c:v>
                </c:pt>
                <c:pt idx="8">
                  <c:v>2.3210000000000001E-3</c:v>
                </c:pt>
                <c:pt idx="9">
                  <c:v>2.3219999999999998E-3</c:v>
                </c:pt>
                <c:pt idx="10">
                  <c:v>2.33E-3</c:v>
                </c:pt>
                <c:pt idx="11">
                  <c:v>2.4499999999999999E-3</c:v>
                </c:pt>
                <c:pt idx="12">
                  <c:v>2.4399999999999999E-3</c:v>
                </c:pt>
                <c:pt idx="13">
                  <c:v>2.49E-3</c:v>
                </c:pt>
                <c:pt idx="14">
                  <c:v>3.0100000000000001E-3</c:v>
                </c:pt>
                <c:pt idx="15">
                  <c:v>3.15E-3</c:v>
                </c:pt>
                <c:pt idx="16">
                  <c:v>3.2399999999999998E-3</c:v>
                </c:pt>
                <c:pt idx="17">
                  <c:v>3.49E-3</c:v>
                </c:pt>
                <c:pt idx="18">
                  <c:v>3.5899999999999999E-3</c:v>
                </c:pt>
                <c:pt idx="19">
                  <c:v>3.8E-3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Quick Sort</c:v>
                </c:pt>
              </c:strCache>
            </c:strRef>
          </c:tx>
          <c:spPr>
            <a:ln w="4127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Sheet4!$A$2:$A$21</c:f>
              <c:numCache>
                <c:formatCode>General</c:formatCode>
                <c:ptCount val="2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</c:numCache>
            </c:numRef>
          </c:xVal>
          <c:yVal>
            <c:numRef>
              <c:f>Sheet4!$C$2:$C$21</c:f>
              <c:numCache>
                <c:formatCode>General</c:formatCode>
                <c:ptCount val="20"/>
                <c:pt idx="0">
                  <c:v>1.0357999999999999E-3</c:v>
                </c:pt>
                <c:pt idx="1">
                  <c:v>1.0516799999999999E-3</c:v>
                </c:pt>
                <c:pt idx="2">
                  <c:v>1.25438E-3</c:v>
                </c:pt>
                <c:pt idx="3">
                  <c:v>1.3487E-3</c:v>
                </c:pt>
                <c:pt idx="4">
                  <c:v>1.59162E-3</c:v>
                </c:pt>
                <c:pt idx="5">
                  <c:v>1.6868600000000001E-3</c:v>
                </c:pt>
                <c:pt idx="6">
                  <c:v>1.6462200000000001E-3</c:v>
                </c:pt>
                <c:pt idx="7">
                  <c:v>1.6944E-3</c:v>
                </c:pt>
                <c:pt idx="8">
                  <c:v>1.61184E-3</c:v>
                </c:pt>
                <c:pt idx="9">
                  <c:v>1.586882E-3</c:v>
                </c:pt>
                <c:pt idx="10">
                  <c:v>1.7982199999999999E-3</c:v>
                </c:pt>
                <c:pt idx="11">
                  <c:v>1.6443199999999999E-3</c:v>
                </c:pt>
                <c:pt idx="12">
                  <c:v>1.75808E-3</c:v>
                </c:pt>
                <c:pt idx="13">
                  <c:v>1.8791000000000001E-3</c:v>
                </c:pt>
                <c:pt idx="14">
                  <c:v>2.0193580000000002E-3</c:v>
                </c:pt>
                <c:pt idx="15">
                  <c:v>2.0118200000000001E-3</c:v>
                </c:pt>
                <c:pt idx="16">
                  <c:v>2.3059999999999999E-3</c:v>
                </c:pt>
                <c:pt idx="17">
                  <c:v>2.3512199999999998E-3</c:v>
                </c:pt>
                <c:pt idx="18">
                  <c:v>2.4812800000000002E-3</c:v>
                </c:pt>
                <c:pt idx="19">
                  <c:v>2.5437599999999999E-3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Merge Sort</c:v>
                </c:pt>
              </c:strCache>
            </c:strRef>
          </c:tx>
          <c:spPr>
            <a:ln w="41275" cap="rnd">
              <a:solidFill>
                <a:srgbClr val="EC46C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Sheet4!$A$2:$A$21</c:f>
              <c:numCache>
                <c:formatCode>General</c:formatCode>
                <c:ptCount val="2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</c:numCache>
            </c:numRef>
          </c:xVal>
          <c:yVal>
            <c:numRef>
              <c:f>Sheet4!$D$2:$D$21</c:f>
              <c:numCache>
                <c:formatCode>General</c:formatCode>
                <c:ptCount val="20"/>
                <c:pt idx="0">
                  <c:v>8.4586999999999995E-5</c:v>
                </c:pt>
                <c:pt idx="1">
                  <c:v>1.53883E-4</c:v>
                </c:pt>
                <c:pt idx="2">
                  <c:v>2.1854700000000001E-4</c:v>
                </c:pt>
                <c:pt idx="3">
                  <c:v>3.1112700000000002E-4</c:v>
                </c:pt>
                <c:pt idx="4">
                  <c:v>4.14855E-4</c:v>
                </c:pt>
                <c:pt idx="5">
                  <c:v>5.2209499999999998E-4</c:v>
                </c:pt>
                <c:pt idx="6">
                  <c:v>5.3952500000000001E-4</c:v>
                </c:pt>
                <c:pt idx="7">
                  <c:v>7.9360800000000001E-4</c:v>
                </c:pt>
                <c:pt idx="8">
                  <c:v>9.5171800000000005E-4</c:v>
                </c:pt>
                <c:pt idx="9">
                  <c:v>1.0132780000000001E-3</c:v>
                </c:pt>
                <c:pt idx="10">
                  <c:v>1.3314329999999999E-3</c:v>
                </c:pt>
                <c:pt idx="11">
                  <c:v>1.1553900000000001E-3</c:v>
                </c:pt>
                <c:pt idx="12">
                  <c:v>1.5762269999999999E-3</c:v>
                </c:pt>
                <c:pt idx="13">
                  <c:v>2.008246E-3</c:v>
                </c:pt>
                <c:pt idx="14">
                  <c:v>2.060845E-3</c:v>
                </c:pt>
                <c:pt idx="15">
                  <c:v>2.2795530000000001E-3</c:v>
                </c:pt>
                <c:pt idx="16">
                  <c:v>2.864868E-3</c:v>
                </c:pt>
                <c:pt idx="17">
                  <c:v>2.9756660000000001E-3</c:v>
                </c:pt>
                <c:pt idx="18">
                  <c:v>3.2557609999999998E-3</c:v>
                </c:pt>
                <c:pt idx="19">
                  <c:v>3.5128310000000001E-3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776144"/>
        <c:axId val="362776688"/>
      </c:scatterChart>
      <c:valAx>
        <c:axId val="36277614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 Number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776688"/>
        <c:crosses val="autoZero"/>
        <c:crossBetween val="midCat"/>
      </c:valAx>
      <c:valAx>
        <c:axId val="36277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776144"/>
        <c:crosses val="autoZero"/>
        <c:crossBetween val="midCat"/>
      </c:valAx>
      <c:spPr>
        <a:solidFill>
          <a:schemeClr val="tx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5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62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9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28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8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9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4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8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4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8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2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4363-2431-44D5-ACC5-DAD307F5EF2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D56C61-3378-4962-AD20-B38AA68F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engineland.com/figz/wp-content/seloads/2014/08/maps-local-search1-ss-1920-800x450.jpg" TargetMode="External"/><Relationship Id="rId2" Type="http://schemas.openxmlformats.org/officeDocument/2006/relationships/hyperlink" Target="http://www.cprogramming.com/tutorial/computersciencetheory/sortcom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sonal.kent.edu/~rmuhamma/Algorithms/MyAlgorithms/Sorting/Gifs/mergeGraph.gif" TargetMode="External"/><Relationship Id="rId5" Type="http://schemas.openxmlformats.org/officeDocument/2006/relationships/hyperlink" Target="http://www.personal.kent.edu/~rmuhamma/Algorithms/MyAlgorithms/Sorting/Gifs/quickGraph.gif" TargetMode="External"/><Relationship Id="rId4" Type="http://schemas.openxmlformats.org/officeDocument/2006/relationships/hyperlink" Target="https://upload.wikimedia.org/wikipedia/commons/d/d5/Insertion_sort_graph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679421" cy="282210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</a:schemeClr>
                </a:solidFill>
                <a:effectLst>
                  <a:innerShdw blurRad="152400" dist="152400" dir="3120000">
                    <a:prstClr val="black"/>
                  </a:innerShdw>
                </a:effectLst>
                <a:latin typeface="Arial Black" panose="020B0A04020102020204" pitchFamily="34" charset="0"/>
              </a:rPr>
              <a:t>GRAY OWLS GROUP</a:t>
            </a:r>
            <a:endParaRPr lang="en-US" dirty="0">
              <a:solidFill>
                <a:schemeClr val="tx1">
                  <a:lumMod val="65000"/>
                </a:schemeClr>
              </a:solidFill>
              <a:effectLst>
                <a:innerShdw blurRad="152400" dist="152400" dir="3120000">
                  <a:prstClr val="black"/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5052" y="751992"/>
            <a:ext cx="3766122" cy="131812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9900"/>
                </a:solidFill>
                <a:effectLst>
                  <a:outerShdw blurRad="60007" dist="50800" dir="17100000" sx="118000" sy="118000" kx="1300200" algn="ctr" rotWithShape="0">
                    <a:schemeClr val="bg1">
                      <a:alpha val="95000"/>
                    </a:schemeClr>
                  </a:outerShdw>
                </a:effectLst>
              </a:rPr>
              <a:t>Experiments on multiple sorting algorithms</a:t>
            </a:r>
            <a:endParaRPr lang="en-US" sz="2800" b="1" dirty="0">
              <a:solidFill>
                <a:srgbClr val="FF9900"/>
              </a:solidFill>
              <a:effectLst>
                <a:outerShdw blurRad="60007" dist="50800" dir="17100000" sx="118000" sy="118000" kx="1300200" algn="ctr" rotWithShape="0">
                  <a:schemeClr val="bg1">
                    <a:alpha val="9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7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0" r="35067"/>
          <a:stretch/>
        </p:blipFill>
        <p:spPr>
          <a:xfrm>
            <a:off x="6527411" y="1324249"/>
            <a:ext cx="5387924" cy="455655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960939"/>
              </p:ext>
            </p:extLst>
          </p:nvPr>
        </p:nvGraphicFramePr>
        <p:xfrm>
          <a:off x="439002" y="1493060"/>
          <a:ext cx="5497564" cy="4387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40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Merge Sort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34271"/>
              </p:ext>
            </p:extLst>
          </p:nvPr>
        </p:nvGraphicFramePr>
        <p:xfrm>
          <a:off x="206991" y="1429602"/>
          <a:ext cx="7708710" cy="471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44653"/>
              </p:ext>
            </p:extLst>
          </p:nvPr>
        </p:nvGraphicFramePr>
        <p:xfrm>
          <a:off x="8627850" y="861278"/>
          <a:ext cx="3354884" cy="5280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512"/>
                <a:gridCol w="2155372"/>
              </a:tblGrid>
              <a:tr h="251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0.000084587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0.000153883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0.000218547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0.000311127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0.000414855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0.000522095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0.000539525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0.000793608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0.000951718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0.001013278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0.001331433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0.00115539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0.001576227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0.002008246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0.002060845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0.002279553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0.002864868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0.002975666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0.003255761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  <a:tr h="251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0.003512831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42" marR="9242" marT="9242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97071" y="609600"/>
            <a:ext cx="31753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O(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nlogn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85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r="25433"/>
          <a:stretch/>
        </p:blipFill>
        <p:spPr>
          <a:xfrm>
            <a:off x="5756617" y="1223889"/>
            <a:ext cx="6142733" cy="47267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605770"/>
              </p:ext>
            </p:extLst>
          </p:nvPr>
        </p:nvGraphicFramePr>
        <p:xfrm>
          <a:off x="206991" y="1223889"/>
          <a:ext cx="5296407" cy="4726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74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Altogether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523327"/>
              </p:ext>
            </p:extLst>
          </p:nvPr>
        </p:nvGraphicFramePr>
        <p:xfrm>
          <a:off x="381911" y="1270000"/>
          <a:ext cx="10126655" cy="4933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86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will definitely make us all rich.</a:t>
            </a:r>
          </a:p>
          <a:p>
            <a:r>
              <a:rPr lang="en-US" dirty="0" smtClean="0"/>
              <a:t>Stimulate our country`s economy.</a:t>
            </a:r>
          </a:p>
          <a:p>
            <a:r>
              <a:rPr lang="en-US" dirty="0" smtClean="0"/>
              <a:t>Free advertising.</a:t>
            </a:r>
          </a:p>
          <a:p>
            <a:r>
              <a:rPr lang="en-US" dirty="0" smtClean="0"/>
              <a:t>Merge Sort when &lt; 650</a:t>
            </a:r>
          </a:p>
          <a:p>
            <a:r>
              <a:rPr lang="en-US" dirty="0" smtClean="0"/>
              <a:t>Quick Sort when &gt;= 650</a:t>
            </a:r>
          </a:p>
          <a:p>
            <a:r>
              <a:rPr lang="en-US" dirty="0" smtClean="0"/>
              <a:t>NO INSERTION SORT ( BAD </a:t>
            </a:r>
            <a:r>
              <a:rPr lang="en-US" dirty="0" err="1" smtClean="0"/>
              <a:t>BAD</a:t>
            </a:r>
            <a:r>
              <a:rPr lang="en-US" dirty="0" smtClean="0"/>
              <a:t> </a:t>
            </a:r>
            <a:r>
              <a:rPr lang="en-US" dirty="0" err="1" smtClean="0"/>
              <a:t>BAD</a:t>
            </a:r>
            <a:r>
              <a:rPr lang="en-US" dirty="0" smtClean="0"/>
              <a:t> )</a:t>
            </a:r>
          </a:p>
          <a:p>
            <a:r>
              <a:rPr lang="en-US" dirty="0" smtClean="0"/>
              <a:t>Experiment was worthwhile.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8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0575" y="185517"/>
            <a:ext cx="39873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END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0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://www.cprogramming.com/tutorial/computersciencetheory/sortcomp.html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>
              <a:solidFill>
                <a:schemeClr val="tx1">
                  <a:lumMod val="65000"/>
                </a:schemeClr>
              </a:solidFill>
              <a:hlinkClick r:id="rId3"/>
            </a:endParaRPr>
          </a:p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  <a:hlinkClick r:id="rId3"/>
              </a:rPr>
              <a:t>http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hlinkClick r:id="rId3"/>
              </a:rPr>
              <a:t>searchengineland.com/figz/wp-content/seloads/2014/08/maps-local-search1-ss-1920-800x450.jpg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  <a:hlinkClick r:id="rId4"/>
              </a:rPr>
              <a:t>https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hlinkClick r:id="rId4"/>
              </a:rPr>
              <a:t>upload.wikimedia.org/wikipedia/commons/d/d5/Insertion_sort_graph.png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5"/>
              </a:rPr>
              <a:t>http://www.personal.kent.edu/~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hlinkClick r:id="rId5"/>
              </a:rPr>
              <a:t>rmuhamma/Algorithms/MyAlgorithms/Sorting/Gifs/quickGraph.gif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6"/>
              </a:rPr>
              <a:t>http://www.personal.kent.edu/~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hlinkClick r:id="rId6"/>
              </a:rPr>
              <a:t>rmuhamma/Algorithms/MyAlgorithms/Sorting/Gifs/mergeGraph.gif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4738" y="143490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4738" y="2571039"/>
            <a:ext cx="18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Our Goals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Introducing our project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Stating the problem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Informing on the importance of this experiment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Stating what we want to achieve with the results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Sharing our methodology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Reporting the results of the experiments</a:t>
            </a:r>
          </a:p>
          <a:p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Our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Simple app that finds places that are close to the user (Like suicide hotspots).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Big deal, because nobody has thought about this before and developing new apps is lucrative.</a:t>
            </a: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85" y="3473450"/>
            <a:ext cx="4565176" cy="25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1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problem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(Everyone`s got one. Don’t judge us)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Insertion sort? Quick sort? Merge Sort?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Many algorithms that have the same efficiency do not have the same speed on the same input.”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Alex </a:t>
            </a:r>
            <a:r>
              <a:rPr lang="en-US" dirty="0" err="1" smtClean="0">
                <a:solidFill>
                  <a:schemeClr val="tx1"/>
                </a:solidFill>
              </a:rPr>
              <a:t>Allain</a:t>
            </a:r>
            <a:r>
              <a:rPr lang="en-US" dirty="0" smtClean="0">
                <a:solidFill>
                  <a:schemeClr val="tx1"/>
                </a:solidFill>
              </a:rPr>
              <a:t>, 2011)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Input type: float	Nature of array: 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KNOWLEDGE ERROR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Which algorithm will yield the best results? That is what we want to find out.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829" y="23625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Experiment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How does Insertion Sort perform under these conditions?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How does Quick Sort perform under these conditions?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How does Merge Sort perform under these conditions?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Which Algorithm would be most suitable for our app?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8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methods we used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 input user`s coordinates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Starting from 50 to 1000 with a 50 increment length array.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Operating System: Windows </a:t>
            </a:r>
            <a:r>
              <a:rPr lang="en-US" dirty="0" smtClean="0">
                <a:solidFill>
                  <a:schemeClr val="tx1"/>
                </a:solidFill>
              </a:rPr>
              <a:t>10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Compiler</a:t>
            </a:r>
            <a:r>
              <a:rPr lang="en-US" dirty="0">
                <a:solidFill>
                  <a:schemeClr val="tx1"/>
                </a:solidFill>
              </a:rPr>
              <a:t>: Dev C++ </a:t>
            </a:r>
            <a:r>
              <a:rPr lang="en-US" dirty="0" smtClean="0">
                <a:solidFill>
                  <a:schemeClr val="tx1"/>
                </a:solidFill>
              </a:rPr>
              <a:t>11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Language</a:t>
            </a:r>
            <a:r>
              <a:rPr lang="en-US" dirty="0">
                <a:solidFill>
                  <a:schemeClr val="tx1"/>
                </a:solidFill>
              </a:rPr>
              <a:t>: C</a:t>
            </a:r>
            <a:r>
              <a:rPr lang="en-US" dirty="0" smtClean="0">
                <a:solidFill>
                  <a:schemeClr val="tx1"/>
                </a:solidFill>
              </a:rPr>
              <a:t>++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Chrono Library ( to measure in nanoseconds )</a:t>
            </a: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53799"/>
              </p:ext>
            </p:extLst>
          </p:nvPr>
        </p:nvGraphicFramePr>
        <p:xfrm>
          <a:off x="1420837" y="4712676"/>
          <a:ext cx="8553156" cy="176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052"/>
                <a:gridCol w="2851052"/>
                <a:gridCol w="2851052"/>
              </a:tblGrid>
              <a:tr h="467751">
                <a:tc>
                  <a:txBody>
                    <a:bodyPr/>
                    <a:lstStyle/>
                    <a:p>
                      <a:r>
                        <a:rPr lang="en-US" dirty="0" smtClean="0"/>
                        <a:t>Establishment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coordinate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coordinate</a:t>
                      </a:r>
                      <a:endParaRPr lang="en-US" dirty="0"/>
                    </a:p>
                  </a:txBody>
                  <a:tcPr/>
                </a:tc>
              </a:tr>
              <a:tr h="291905">
                <a:tc>
                  <a:txBody>
                    <a:bodyPr/>
                    <a:lstStyle/>
                    <a:p>
                      <a:r>
                        <a:rPr lang="en-US" dirty="0" smtClean="0"/>
                        <a:t>McDonalds (</a:t>
                      </a:r>
                      <a:r>
                        <a:rPr lang="en-US" dirty="0" err="1" smtClean="0"/>
                        <a:t>Uskudar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16499.032400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20330.123100</a:t>
                      </a:r>
                      <a:endParaRPr lang="en-US" dirty="0"/>
                    </a:p>
                  </a:txBody>
                  <a:tcPr/>
                </a:tc>
              </a:tr>
              <a:tr h="467751">
                <a:tc>
                  <a:txBody>
                    <a:bodyPr/>
                    <a:lstStyle/>
                    <a:p>
                      <a:r>
                        <a:rPr lang="en-US" dirty="0" smtClean="0"/>
                        <a:t>Simit </a:t>
                      </a:r>
                      <a:r>
                        <a:rPr lang="en-US" dirty="0" err="1" smtClean="0"/>
                        <a:t>Sarayi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Uskudar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9737.778500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15131.786500</a:t>
                      </a:r>
                      <a:endParaRPr lang="en-US" dirty="0"/>
                    </a:p>
                  </a:txBody>
                  <a:tcPr/>
                </a:tc>
              </a:tr>
              <a:tr h="467751">
                <a:tc>
                  <a:txBody>
                    <a:bodyPr/>
                    <a:lstStyle/>
                    <a:p>
                      <a:r>
                        <a:rPr lang="en-US" dirty="0" smtClean="0"/>
                        <a:t>Martian King (Mars)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8091.101100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18428.707500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45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Insertion Sort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646059"/>
              </p:ext>
            </p:extLst>
          </p:nvPr>
        </p:nvGraphicFramePr>
        <p:xfrm>
          <a:off x="370763" y="1477370"/>
          <a:ext cx="7626825" cy="4698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65559"/>
              </p:ext>
            </p:extLst>
          </p:nvPr>
        </p:nvGraphicFramePr>
        <p:xfrm>
          <a:off x="8636734" y="1338829"/>
          <a:ext cx="3127636" cy="4836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048"/>
                <a:gridCol w="2015588"/>
              </a:tblGrid>
              <a:tr h="230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Time(s)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0.001688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0.001792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0.00244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30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43499" y="581820"/>
            <a:ext cx="2401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O(n^2)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558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" t="5869" r="4831" b="2206"/>
          <a:stretch/>
        </p:blipFill>
        <p:spPr>
          <a:xfrm>
            <a:off x="5781822" y="1111347"/>
            <a:ext cx="6119446" cy="4684541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212037"/>
              </p:ext>
            </p:extLst>
          </p:nvPr>
        </p:nvGraphicFramePr>
        <p:xfrm>
          <a:off x="211015" y="879230"/>
          <a:ext cx="5416062" cy="5148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42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Quick Sort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801435"/>
              </p:ext>
            </p:extLst>
          </p:nvPr>
        </p:nvGraphicFramePr>
        <p:xfrm>
          <a:off x="439002" y="1493061"/>
          <a:ext cx="7544937" cy="4657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01219"/>
              </p:ext>
            </p:extLst>
          </p:nvPr>
        </p:nvGraphicFramePr>
        <p:xfrm>
          <a:off x="8682545" y="1147087"/>
          <a:ext cx="3163712" cy="5349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856"/>
                <a:gridCol w="1581856"/>
              </a:tblGrid>
              <a:tr h="254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0.001036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0.001254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0.001646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0.001587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0.001644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0.001758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0.002481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  <a:tr h="254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0.002544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2" marR="9242" marT="9242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318352" y="569731"/>
            <a:ext cx="2917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Ω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nlogn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058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397</TotalTime>
  <Words>474</Words>
  <Application>Microsoft Office PowerPoint</Application>
  <PresentationFormat>Widescreen</PresentationFormat>
  <Paragraphs>214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Trebuchet MS</vt:lpstr>
      <vt:lpstr>Wingdings 3</vt:lpstr>
      <vt:lpstr>Facet</vt:lpstr>
      <vt:lpstr>GRAY OWLS GROUP</vt:lpstr>
      <vt:lpstr>Our Goals</vt:lpstr>
      <vt:lpstr>Our Project</vt:lpstr>
      <vt:lpstr>The problem (Everyone`s got one. Don’t judge us)</vt:lpstr>
      <vt:lpstr>The Experiment</vt:lpstr>
      <vt:lpstr>The methods we used</vt:lpstr>
      <vt:lpstr>Insertion Sort</vt:lpstr>
      <vt:lpstr>PowerPoint Presentation</vt:lpstr>
      <vt:lpstr>Quick Sort</vt:lpstr>
      <vt:lpstr>PowerPoint Presentation</vt:lpstr>
      <vt:lpstr>Merge Sort</vt:lpstr>
      <vt:lpstr>PowerPoint Presentation</vt:lpstr>
      <vt:lpstr>Altogether</vt:lpstr>
      <vt:lpstr>Conclusions</vt:lpstr>
      <vt:lpstr>PowerPoint Presentation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OWLS GROUP</dc:title>
  <dc:creator>Ibo Turk</dc:creator>
  <cp:lastModifiedBy>Ibo Turk</cp:lastModifiedBy>
  <cp:revision>29</cp:revision>
  <dcterms:created xsi:type="dcterms:W3CDTF">2017-05-03T19:06:52Z</dcterms:created>
  <dcterms:modified xsi:type="dcterms:W3CDTF">2017-05-04T14:51:32Z</dcterms:modified>
</cp:coreProperties>
</file>