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2"/>
  </p:notesMasterIdLst>
  <p:sldIdLst>
    <p:sldId id="256" r:id="rId2"/>
    <p:sldId id="257" r:id="rId3"/>
    <p:sldId id="258" r:id="rId4"/>
    <p:sldId id="265" r:id="rId5"/>
    <p:sldId id="259" r:id="rId6"/>
    <p:sldId id="263" r:id="rId7"/>
    <p:sldId id="266" r:id="rId8"/>
    <p:sldId id="262" r:id="rId9"/>
    <p:sldId id="261" r:id="rId10"/>
    <p:sldId id="282" r:id="rId11"/>
    <p:sldId id="272" r:id="rId12"/>
    <p:sldId id="271" r:id="rId13"/>
    <p:sldId id="268" r:id="rId14"/>
    <p:sldId id="284" r:id="rId15"/>
    <p:sldId id="285" r:id="rId16"/>
    <p:sldId id="286" r:id="rId17"/>
    <p:sldId id="273" r:id="rId18"/>
    <p:sldId id="275" r:id="rId19"/>
    <p:sldId id="269" r:id="rId20"/>
    <p:sldId id="274" r:id="rId21"/>
    <p:sldId id="276" r:id="rId22"/>
    <p:sldId id="277" r:id="rId23"/>
    <p:sldId id="283" r:id="rId24"/>
    <p:sldId id="267" r:id="rId25"/>
    <p:sldId id="278" r:id="rId26"/>
    <p:sldId id="279" r:id="rId27"/>
    <p:sldId id="280" r:id="rId28"/>
    <p:sldId id="260" r:id="rId29"/>
    <p:sldId id="281" r:id="rId30"/>
    <p:sldId id="2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2" autoAdjust="0"/>
    <p:restoredTop sz="84124" autoAdjust="0"/>
  </p:normalViewPr>
  <p:slideViewPr>
    <p:cSldViewPr snapToGrid="0">
      <p:cViewPr varScale="1">
        <p:scale>
          <a:sx n="138" d="100"/>
          <a:sy n="138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Matcher Precision</a:t>
            </a:r>
          </a:p>
        </c:rich>
      </c:tx>
      <c:layout>
        <c:manualLayout>
          <c:xMode val="edge"/>
          <c:yMode val="edge"/>
          <c:x val="0.40397391732283466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Magellan (Script)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A-45E8-9A15-0D164DADC556}"/>
            </c:ext>
          </c:extLst>
        </c:ser>
        <c:ser>
          <c:idx val="2"/>
          <c:order val="1"/>
          <c:tx>
            <c:strRef>
              <c:f>Sayfa1!$C$1</c:f>
              <c:strCache>
                <c:ptCount val="1"/>
                <c:pt idx="0">
                  <c:v>FRIL (Linkage)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Sayfa1!$C$2:$C$4</c:f>
              <c:numCache>
                <c:formatCode>General</c:formatCode>
                <c:ptCount val="3"/>
                <c:pt idx="0">
                  <c:v>1</c:v>
                </c:pt>
                <c:pt idx="1">
                  <c:v>0.96484199999999998</c:v>
                </c:pt>
                <c:pt idx="2">
                  <c:v>0.68571400000000005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CA-45E8-9A15-0D164DADC556}"/>
            </c:ext>
          </c:extLst>
        </c:ser>
        <c:ser>
          <c:idx val="3"/>
          <c:order val="2"/>
          <c:tx>
            <c:strRef>
              <c:f>Sayfa1!$D$1</c:f>
              <c:strCache>
                <c:ptCount val="1"/>
                <c:pt idx="0">
                  <c:v>FRIL (Deduplication)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Sayfa1!$D$2:$D$4</c:f>
              <c:numCache>
                <c:formatCode>General</c:formatCode>
                <c:ptCount val="3"/>
                <c:pt idx="0">
                  <c:v>1</c:v>
                </c:pt>
                <c:pt idx="1">
                  <c:v>0.95556200000000002</c:v>
                </c:pt>
                <c:pt idx="2">
                  <c:v>4.45E-3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CA-45E8-9A15-0D164DADC556}"/>
            </c:ext>
          </c:extLst>
        </c:ser>
        <c:ser>
          <c:idx val="4"/>
          <c:order val="3"/>
          <c:tx>
            <c:strRef>
              <c:f>Sayfa1!$E$1</c:f>
              <c:strCache>
                <c:ptCount val="1"/>
                <c:pt idx="0">
                  <c:v>Data Ladder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Sayfa1!$E$2:$E$4</c:f>
              <c:numCache>
                <c:formatCode>General</c:formatCode>
                <c:ptCount val="3"/>
                <c:pt idx="0">
                  <c:v>0.97499999999999998</c:v>
                </c:pt>
                <c:pt idx="1">
                  <c:v>0</c:v>
                </c:pt>
                <c:pt idx="2">
                  <c:v>0.81334200000000001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CA-45E8-9A15-0D164DADC5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65359760"/>
        <c:axId val="565360176"/>
      </c:barChart>
      <c:catAx>
        <c:axId val="565359760"/>
        <c:scaling>
          <c:orientation val="minMax"/>
        </c:scaling>
        <c:delete val="0"/>
        <c:axPos val="b"/>
        <c:majorGridlines>
          <c:spPr>
            <a:ln w="190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0176"/>
        <c:crosses val="autoZero"/>
        <c:auto val="1"/>
        <c:lblAlgn val="ctr"/>
        <c:lblOffset val="100"/>
        <c:noMultiLvlLbl val="0"/>
      </c:catAx>
      <c:valAx>
        <c:axId val="565360176"/>
        <c:scaling>
          <c:orientation val="minMax"/>
        </c:scaling>
        <c:delete val="1"/>
        <c:axPos val="l"/>
        <c:majorGridlines>
          <c:spPr>
            <a:ln w="19050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minorGridlines>
          <c:spPr>
            <a:ln w="12700">
              <a:solidFill>
                <a:schemeClr val="tx1">
                  <a:lumMod val="8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565359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12700">
            <a:solidFill>
              <a:srgbClr val="000000"/>
            </a:solidFill>
            <a:prstDash val="solid"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19050">
          <a:solidFill>
            <a:schemeClr val="bg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Matcher Recall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Magellan (Script)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0.63639999999999997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3B-4240-AF0F-200566899EAB}"/>
            </c:ext>
          </c:extLst>
        </c:ser>
        <c:ser>
          <c:idx val="2"/>
          <c:order val="1"/>
          <c:tx>
            <c:strRef>
              <c:f>Sayfa1!$D$1</c:f>
              <c:strCache>
                <c:ptCount val="1"/>
                <c:pt idx="0">
                  <c:v>FRIL (Linkage)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Sayfa1!$D$2:$D$4</c:f>
              <c:numCache>
                <c:formatCode>General</c:formatCode>
                <c:ptCount val="3"/>
                <c:pt idx="0">
                  <c:v>5.3571000000000001E-2</c:v>
                </c:pt>
                <c:pt idx="1">
                  <c:v>6.0701999999999999E-2</c:v>
                </c:pt>
                <c:pt idx="2">
                  <c:v>2.0797E-2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3B-4240-AF0F-200566899EAB}"/>
            </c:ext>
          </c:extLst>
        </c:ser>
        <c:ser>
          <c:idx val="3"/>
          <c:order val="2"/>
          <c:tx>
            <c:strRef>
              <c:f>Sayfa1!$E$1</c:f>
              <c:strCache>
                <c:ptCount val="1"/>
                <c:pt idx="0">
                  <c:v>FRIL (Deduplication)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Sayfa1!$E$2:$E$4</c:f>
              <c:numCache>
                <c:formatCode>General</c:formatCode>
                <c:ptCount val="3"/>
                <c:pt idx="0">
                  <c:v>5.3571000000000001E-2</c:v>
                </c:pt>
                <c:pt idx="1">
                  <c:v>9.1164999999999996E-2</c:v>
                </c:pt>
                <c:pt idx="2">
                  <c:v>6.0650000000000001E-3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3B-4240-AF0F-200566899EAB}"/>
            </c:ext>
          </c:extLst>
        </c:ser>
        <c:ser>
          <c:idx val="4"/>
          <c:order val="3"/>
          <c:tx>
            <c:strRef>
              <c:f>Sayfa1!$F$1</c:f>
              <c:strCache>
                <c:ptCount val="1"/>
                <c:pt idx="0">
                  <c:v>Data Ladder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Sayfa1!$F$2:$F$4</c:f>
              <c:numCache>
                <c:formatCode>General</c:formatCode>
                <c:ptCount val="3"/>
                <c:pt idx="0">
                  <c:v>0.34821400000000002</c:v>
                </c:pt>
                <c:pt idx="1">
                  <c:v>0</c:v>
                </c:pt>
                <c:pt idx="2">
                  <c:v>0.99306700000000003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3B-4240-AF0F-200566899E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65359760"/>
        <c:axId val="565360176"/>
      </c:barChart>
      <c:catAx>
        <c:axId val="565359760"/>
        <c:scaling>
          <c:orientation val="minMax"/>
        </c:scaling>
        <c:delete val="0"/>
        <c:axPos val="b"/>
        <c:majorGridlines>
          <c:spPr>
            <a:ln w="190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0176"/>
        <c:crosses val="autoZero"/>
        <c:auto val="1"/>
        <c:lblAlgn val="ctr"/>
        <c:lblOffset val="100"/>
        <c:noMultiLvlLbl val="0"/>
      </c:catAx>
      <c:valAx>
        <c:axId val="565360176"/>
        <c:scaling>
          <c:orientation val="minMax"/>
        </c:scaling>
        <c:delete val="1"/>
        <c:axPos val="l"/>
        <c:majorGridlines>
          <c:spPr>
            <a:ln w="19050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minorGridlines>
          <c:spPr>
            <a:ln w="12700">
              <a:solidFill>
                <a:schemeClr val="tx1">
                  <a:lumMod val="8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565359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19050">
            <a:solidFill>
              <a:schemeClr val="bg1"/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19050">
          <a:solidFill>
            <a:schemeClr val="bg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Matcher F1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Magellan (Script)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0.73680000000000001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0-4769-A350-A6D5C8EF8388}"/>
            </c:ext>
          </c:extLst>
        </c:ser>
        <c:ser>
          <c:idx val="2"/>
          <c:order val="1"/>
          <c:tx>
            <c:strRef>
              <c:f>Sayfa1!$D$1</c:f>
              <c:strCache>
                <c:ptCount val="1"/>
                <c:pt idx="0">
                  <c:v>FRIL (Linkage)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Sayfa1!$D$2:$D$4</c:f>
              <c:numCache>
                <c:formatCode>General</c:formatCode>
                <c:ptCount val="3"/>
                <c:pt idx="0">
                  <c:v>0.10169400000000001</c:v>
                </c:pt>
                <c:pt idx="1">
                  <c:v>0.114218</c:v>
                </c:pt>
                <c:pt idx="2">
                  <c:v>4.0369000000000002E-2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10-4769-A350-A6D5C8EF8388}"/>
            </c:ext>
          </c:extLst>
        </c:ser>
        <c:ser>
          <c:idx val="3"/>
          <c:order val="2"/>
          <c:tx>
            <c:strRef>
              <c:f>Sayfa1!$E$1</c:f>
              <c:strCache>
                <c:ptCount val="1"/>
                <c:pt idx="0">
                  <c:v>FRIL (Deduplication)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Sayfa1!$E$2:$E$4</c:f>
              <c:numCache>
                <c:formatCode>General</c:formatCode>
                <c:ptCount val="3"/>
                <c:pt idx="0">
                  <c:v>0.10169400000000001</c:v>
                </c:pt>
                <c:pt idx="1">
                  <c:v>0.16644900000000001</c:v>
                </c:pt>
                <c:pt idx="2">
                  <c:v>5.1330000000000004E-3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10-4769-A350-A6D5C8EF8388}"/>
            </c:ext>
          </c:extLst>
        </c:ser>
        <c:ser>
          <c:idx val="4"/>
          <c:order val="3"/>
          <c:tx>
            <c:strRef>
              <c:f>Sayfa1!$F$1</c:f>
              <c:strCache>
                <c:ptCount val="1"/>
                <c:pt idx="0">
                  <c:v>Data Ladder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Restaurants</c:v>
                </c:pt>
                <c:pt idx="1">
                  <c:v>Citations</c:v>
                </c:pt>
                <c:pt idx="2">
                  <c:v>Products</c:v>
                </c:pt>
              </c:strCache>
            </c:strRef>
          </c:cat>
          <c:val>
            <c:numRef>
              <c:f>Sayfa1!$F$2:$F$4</c:f>
              <c:numCache>
                <c:formatCode>General</c:formatCode>
                <c:ptCount val="3"/>
                <c:pt idx="0">
                  <c:v>0.51315699999999997</c:v>
                </c:pt>
                <c:pt idx="1">
                  <c:v>0</c:v>
                </c:pt>
                <c:pt idx="2">
                  <c:v>0.89426300000000003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10-4769-A350-A6D5C8EF83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65359760"/>
        <c:axId val="565360176"/>
      </c:barChart>
      <c:catAx>
        <c:axId val="565359760"/>
        <c:scaling>
          <c:orientation val="minMax"/>
        </c:scaling>
        <c:delete val="0"/>
        <c:axPos val="b"/>
        <c:majorGridlines>
          <c:spPr>
            <a:ln w="190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0176"/>
        <c:crosses val="autoZero"/>
        <c:auto val="1"/>
        <c:lblAlgn val="ctr"/>
        <c:lblOffset val="100"/>
        <c:noMultiLvlLbl val="0"/>
      </c:catAx>
      <c:valAx>
        <c:axId val="565360176"/>
        <c:scaling>
          <c:orientation val="minMax"/>
        </c:scaling>
        <c:delete val="1"/>
        <c:axPos val="l"/>
        <c:majorGridlines>
          <c:spPr>
            <a:ln w="19050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minorGridlines>
          <c:spPr>
            <a:ln w="12700">
              <a:solidFill>
                <a:schemeClr val="tx1">
                  <a:lumMod val="8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565359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19050">
            <a:solidFill>
              <a:schemeClr val="bg1"/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19050">
          <a:solidFill>
            <a:schemeClr val="bg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2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B1CA-7CC3-482B-B2CB-103B31FA970E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CA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C9FCA-900E-44D3-9A11-FE0F145D8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0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5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Upper-lowercase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Remove/change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letters/numbers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patterns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Separates name and address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Phonetic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Fuzzy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Numeric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5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Window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3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Profiling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89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Cleansing</a:t>
            </a:r>
            <a:r>
              <a:rPr lang="en-CA" baseline="0" dirty="0" smtClean="0"/>
              <a:t> &amp; Standardization 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132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Window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229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Window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199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23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050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87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Introduce your area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Why it’s important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Problem?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Solution? –how works, good?, interesting, new things?</a:t>
            </a:r>
          </a:p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59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Frameworks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Research only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Manual vs ML vs hybrid matchers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type(input), blocking methods, matchers, comb of matchers, training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2 common systems:</a:t>
            </a:r>
            <a:r>
              <a:rPr lang="en-CA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SERF, </a:t>
            </a:r>
            <a:r>
              <a:rPr lang="en-CA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Febrl</a:t>
            </a:r>
            <a:endParaRPr lang="en-CA" b="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Quality tools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Commercial &amp; Research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Quality: multiple or single tuple, conflicts, empty, wrong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misspelling, encoding…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Sources(input), extraction capability (schedule, merge), loading(multiple), update, interface, metadata repo, performance, versioning, function lib,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binding, debugging, excerption handling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Profile, transform, clean, eliminate, enrich</a:t>
            </a:r>
            <a:endParaRPr lang="en-CA" sz="1200" b="0" kern="1200" dirty="0" smtClean="0">
              <a:solidFill>
                <a:srgbClr val="002060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b="0" kern="1200" dirty="0" smtClean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Does this system has the Features or not</a:t>
            </a:r>
            <a:endParaRPr lang="en-CA" b="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b="0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Dedup</a:t>
            </a:r>
            <a:r>
              <a:rPr lang="en-CA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. Detection Surveys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string match: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Jaro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-Winkler, Smith-waterman, q-gram, edit distance…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based sim metrics: q-gram, atomic strings, WHIRL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Phonetic sim: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soundex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ONCA…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dedup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record: rule based, active-learning, probabilistic, unsupervised, indexing, distance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detection: 3,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ferbrl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tailor, whirl and little DB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reducing record comparison: blocking, sorted neighbor, clustering, set joins</a:t>
            </a:r>
          </a:p>
          <a:p>
            <a:pPr marL="228600" indent="-228600">
              <a:buFont typeface="+mj-lt"/>
              <a:buAutoNum type="arabicPeriod"/>
            </a:pPr>
            <a:r>
              <a:rPr lang="en-CA" b="0" dirty="0" smtClean="0">
                <a:solidFill>
                  <a:srgbClr val="002060"/>
                </a:solidFill>
              </a:rPr>
              <a:t>Indexing Survey [9]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Dedup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linkage indexing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Blocking, sorted neighbor, q-gram based, suffix array-based, clustering, string-map-based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ratio, pair quality, pair completeness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 vs dirty dataset</a:t>
            </a:r>
            <a:r>
              <a:rPr lang="en-CA" b="0" dirty="0" smtClean="0">
                <a:solidFill>
                  <a:srgbClr val="002060"/>
                </a:solidFill>
              </a:rPr>
              <a:t>			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CA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Secure </a:t>
            </a:r>
            <a:r>
              <a:rPr lang="en-CA" b="0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Deduplicaton</a:t>
            </a:r>
            <a:endParaRPr lang="en-CA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04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Magellan website</a:t>
            </a:r>
            <a:r>
              <a:rPr lang="en-CA" baseline="0" dirty="0" smtClean="0"/>
              <a:t> datasets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04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35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Pandastable</a:t>
            </a:r>
            <a:r>
              <a:rPr lang="en-CA" dirty="0" smtClean="0"/>
              <a:t> data profiling</a:t>
            </a:r>
          </a:p>
          <a:p>
            <a:endParaRPr lang="en-CA" dirty="0" smtClean="0"/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 Equivalence Blocker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 Blocker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 Neighborhood Blocker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Blackbox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Rule-Based Blockers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Multiple Blockers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Multiple Matchers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CA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every ML matcher to find the best</a:t>
            </a:r>
            <a:endParaRPr lang="en-CA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86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fields</a:t>
            </a:r>
            <a:endParaRPr lang="en-CA" dirty="0" smtClean="0"/>
          </a:p>
          <a:p>
            <a:r>
              <a:rPr lang="en-CA" dirty="0" smtClean="0"/>
              <a:t>Numeric distance</a:t>
            </a:r>
          </a:p>
          <a:p>
            <a:r>
              <a:rPr lang="en-CA" dirty="0" err="1" smtClean="0"/>
              <a:t>Jaro-Wrinkler</a:t>
            </a:r>
            <a:r>
              <a:rPr lang="en-CA" dirty="0" smtClean="0"/>
              <a:t> distance</a:t>
            </a:r>
          </a:p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74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Equl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 neighbor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Join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distance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Jaro-Wrinkler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Q-grams distance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Street Address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FCA-900E-44D3-9A11-FE0F145D88B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04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5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29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67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642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76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88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38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8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2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8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40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9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43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2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8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21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3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87C98C-9F55-4BCF-9E5D-F7FBBF5B4E6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DC92D8-1C00-4E1D-9AD3-32662F1A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385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MATCHING </a:t>
            </a:r>
            <a:b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COMPARISON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sz="3200" dirty="0" smtClean="0">
              <a:solidFill>
                <a:schemeClr val="tx1"/>
              </a:solidFill>
            </a:endParaRPr>
          </a:p>
          <a:p>
            <a:r>
              <a:rPr lang="en-CA" sz="3200" u="sng" dirty="0" smtClean="0">
                <a:solidFill>
                  <a:schemeClr val="tx1"/>
                </a:solidFill>
              </a:rPr>
              <a:t>Baran Kaya</a:t>
            </a:r>
            <a:endParaRPr lang="en-CA" sz="3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MAGELLAN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4"/>
            <a:ext cx="12192000" cy="5070765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4934479" cy="46897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89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SERF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4128655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Research based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No GUI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Java program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New Java class &amp; compiling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No documentation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Only XML data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4934479" cy="4689763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3 </a:t>
            </a:r>
            <a:r>
              <a:rPr lang="en-CA" b="1" dirty="0">
                <a:solidFill>
                  <a:srgbClr val="002060"/>
                </a:solidFill>
              </a:rPr>
              <a:t>distance</a:t>
            </a:r>
            <a:r>
              <a:rPr lang="en-CA" b="1" dirty="0" smtClean="0">
                <a:solidFill>
                  <a:srgbClr val="002060"/>
                </a:solidFill>
              </a:rPr>
              <a:t> methods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rgbClr val="002060"/>
                </a:solidFill>
              </a:rPr>
              <a:t>Equal fields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rgbClr val="002060"/>
                </a:solidFill>
              </a:rPr>
              <a:t>Numeric distance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 err="1">
                <a:solidFill>
                  <a:srgbClr val="002060"/>
                </a:solidFill>
              </a:rPr>
              <a:t>Jaro-Wrinkler</a:t>
            </a:r>
            <a:r>
              <a:rPr lang="en-CA" b="1" dirty="0">
                <a:solidFill>
                  <a:srgbClr val="002060"/>
                </a:solidFill>
              </a:rPr>
              <a:t> distance</a:t>
            </a: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684212" y="49930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i="1" dirty="0" smtClean="0"/>
              <a:t>Stanford Entity Resolution framework</a:t>
            </a:r>
            <a:endParaRPr lang="en-CA" sz="1800" i="1" dirty="0"/>
          </a:p>
        </p:txBody>
      </p:sp>
    </p:spTree>
    <p:extLst>
      <p:ext uri="{BB962C8B-B14F-4D97-AF65-F5344CB8AC3E}">
        <p14:creationId xmlns:p14="http://schemas.microsoft.com/office/powerpoint/2010/main" val="1266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FRIL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4128655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Research based &amp; Open source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Easy to use GUI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Java program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Good documentation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CSV, Excel, Text, DB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4934479" cy="4689763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2 modes: Linkage &amp; Deduplication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Attribute merger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Data </a:t>
            </a:r>
            <a:r>
              <a:rPr lang="en-CA" b="1" dirty="0">
                <a:solidFill>
                  <a:srgbClr val="002060"/>
                </a:solidFill>
              </a:rPr>
              <a:t>profiling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5 </a:t>
            </a:r>
            <a:r>
              <a:rPr lang="en-CA" b="1" dirty="0">
                <a:solidFill>
                  <a:srgbClr val="002060"/>
                </a:solidFill>
              </a:rPr>
              <a:t>different blockers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8 </a:t>
            </a:r>
            <a:r>
              <a:rPr lang="en-CA" b="1" dirty="0">
                <a:solidFill>
                  <a:srgbClr val="002060"/>
                </a:solidFill>
              </a:rPr>
              <a:t>distance</a:t>
            </a:r>
            <a:r>
              <a:rPr lang="en-CA" b="1" dirty="0" smtClean="0">
                <a:solidFill>
                  <a:srgbClr val="002060"/>
                </a:solidFill>
              </a:rPr>
              <a:t> methods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Debugger</a:t>
            </a:r>
          </a:p>
          <a:p>
            <a:endParaRPr lang="en-CA" dirty="0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684212" y="49930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i="1" dirty="0"/>
              <a:t>Fine-grained Records Integration and Linkage Tool</a:t>
            </a:r>
          </a:p>
        </p:txBody>
      </p:sp>
    </p:spTree>
    <p:extLst>
      <p:ext uri="{BB962C8B-B14F-4D97-AF65-F5344CB8AC3E}">
        <p14:creationId xmlns:p14="http://schemas.microsoft.com/office/powerpoint/2010/main" val="34619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</a:t>
            </a:r>
            <a:r>
              <a:rPr lang="en-CA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fril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1" y="0"/>
            <a:ext cx="4517469" cy="340821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56" y="3581401"/>
            <a:ext cx="4518044" cy="32766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91" y="1"/>
            <a:ext cx="4523509" cy="341277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76" y="3408218"/>
            <a:ext cx="3210215" cy="34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</a:t>
            </a:r>
            <a:r>
              <a:rPr lang="en-CA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fril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182"/>
            <a:ext cx="5129365" cy="3719945"/>
          </a:xfrm>
          <a:prstGeom prst="rect">
            <a:avLst/>
          </a:prstGeom>
        </p:spPr>
      </p:pic>
      <p:pic>
        <p:nvPicPr>
          <p:cNvPr id="10" name="İçerik Yer Tutucus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08" y="3449120"/>
            <a:ext cx="3161858" cy="3408879"/>
          </a:xfr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41" y="3449120"/>
            <a:ext cx="3161859" cy="340887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36" y="0"/>
            <a:ext cx="3235036" cy="3487773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9" y="4271874"/>
            <a:ext cx="3406977" cy="25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</a:t>
            </a:r>
            <a:r>
              <a:rPr lang="en-CA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fril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b="1" dirty="0">
              <a:solidFill>
                <a:srgbClr val="002060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15922" cy="392776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41" y="4080165"/>
            <a:ext cx="3934692" cy="280403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1" y="4080165"/>
            <a:ext cx="5081639" cy="277783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75" y="-11098"/>
            <a:ext cx="5431225" cy="39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</a:t>
            </a:r>
            <a:r>
              <a:rPr lang="en-CA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fril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402" y="3748497"/>
            <a:ext cx="3849975" cy="3113251"/>
          </a:xfr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81" y="0"/>
            <a:ext cx="5309219" cy="356061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" y="3748497"/>
            <a:ext cx="4115518" cy="310950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909672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Data ladder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4128655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Commercial (30 days free trial)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Great GUI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No requirements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Good documentation</a:t>
            </a:r>
          </a:p>
          <a:p>
            <a:r>
              <a:rPr lang="en-CA" b="1" dirty="0">
                <a:solidFill>
                  <a:srgbClr val="002060"/>
                </a:solidFill>
              </a:rPr>
              <a:t>CSV, Excel, Text, </a:t>
            </a:r>
            <a:r>
              <a:rPr lang="en-CA" b="1" dirty="0" smtClean="0">
                <a:solidFill>
                  <a:srgbClr val="002060"/>
                </a:solidFill>
              </a:rPr>
              <a:t>DB, social media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4934479" cy="4689763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Data </a:t>
            </a:r>
            <a:r>
              <a:rPr lang="en-CA" b="1" dirty="0" smtClean="0">
                <a:solidFill>
                  <a:srgbClr val="002060"/>
                </a:solidFill>
              </a:rPr>
              <a:t>profiling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Address Verification (GPS)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Cleaning &amp; Standardization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2+ dataset linkage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4 distance methods</a:t>
            </a:r>
            <a:endParaRPr lang="en-CA" b="1" dirty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Detailed results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Merger</a:t>
            </a:r>
            <a:endParaRPr lang="en-C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192001" cy="6858001"/>
          </a:xfrm>
        </p:spPr>
      </p:pic>
      <p:pic>
        <p:nvPicPr>
          <p:cNvPr id="9" name="İçerik Yer Tutucusu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65" y="1621629"/>
            <a:ext cx="4843442" cy="3614738"/>
          </a:xfrm>
          <a:prstGeom prst="rect">
            <a:avLst/>
          </a:prstGeom>
        </p:spPr>
      </p:pic>
      <p:pic>
        <p:nvPicPr>
          <p:cNvPr id="10" name="İçerik Yer Tutucusu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73" y="637308"/>
            <a:ext cx="6993871" cy="51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 marL="0" indent="0">
              <a:buNone/>
            </a:pPr>
            <a:r>
              <a:rPr lang="en-CA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endParaRPr lang="en-CA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28" y="0"/>
            <a:ext cx="9225372" cy="6858000"/>
          </a:xfrm>
          <a:prstGeom prst="rect">
            <a:avLst/>
          </a:prstGeom>
        </p:spPr>
      </p:pic>
      <p:pic>
        <p:nvPicPr>
          <p:cNvPr id="6" name="İçerik Yer Tutucusu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47" y="1676819"/>
            <a:ext cx="9971453" cy="28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b="1" dirty="0" smtClean="0">
                <a:solidFill>
                  <a:srgbClr val="002060"/>
                </a:solidFill>
              </a:rPr>
              <a:t>Introduction</a:t>
            </a:r>
          </a:p>
          <a:p>
            <a:r>
              <a:rPr lang="en-CA" sz="2800" b="1" dirty="0" smtClean="0">
                <a:solidFill>
                  <a:srgbClr val="002060"/>
                </a:solidFill>
              </a:rPr>
              <a:t>Related Works</a:t>
            </a:r>
          </a:p>
          <a:p>
            <a:r>
              <a:rPr lang="en-CA" sz="2800" b="1" dirty="0" smtClean="0">
                <a:solidFill>
                  <a:srgbClr val="002060"/>
                </a:solidFill>
              </a:rPr>
              <a:t>Datasets</a:t>
            </a:r>
          </a:p>
          <a:p>
            <a:r>
              <a:rPr lang="en-CA" sz="2800" b="1" dirty="0" smtClean="0">
                <a:solidFill>
                  <a:srgbClr val="002060"/>
                </a:solidFill>
              </a:rPr>
              <a:t>Systems</a:t>
            </a:r>
          </a:p>
          <a:p>
            <a:r>
              <a:rPr lang="en-CA" sz="2800" b="1" dirty="0" smtClean="0">
                <a:solidFill>
                  <a:srgbClr val="002060"/>
                </a:solidFill>
              </a:rPr>
              <a:t>Experiments &amp; Evaluation</a:t>
            </a:r>
          </a:p>
          <a:p>
            <a:r>
              <a:rPr lang="en-CA" sz="2800" b="1" dirty="0" smtClean="0">
                <a:solidFill>
                  <a:srgbClr val="002060"/>
                </a:solidFill>
              </a:rPr>
              <a:t>Future Work</a:t>
            </a:r>
            <a:endParaRPr lang="en-CA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 marL="0" indent="0">
              <a:buNone/>
            </a:pPr>
            <a:r>
              <a:rPr lang="en-CA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endParaRPr lang="en-CA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6155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552"/>
            <a:ext cx="12193684" cy="50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Matcher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İçerik Yer Tutucus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97382"/>
          </a:xfr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7382"/>
            <a:ext cx="12192000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0" name="İçerik Yer Tutucusu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5" y="2812857"/>
            <a:ext cx="6539345" cy="4045143"/>
          </a:xfr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031110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&amp; evaluation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42509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Same environment for all systems</a:t>
            </a: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System Specs: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rgbClr val="002060"/>
                </a:solidFill>
              </a:rPr>
              <a:t>CPU: Intel I7 4710MQ @ 2.5 GHz (Boost: 3.5 GHz), 4 Cores – 8 Threads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rgbClr val="002060"/>
                </a:solidFill>
              </a:rPr>
              <a:t>RAM: 16GB DDR3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rgbClr val="002060"/>
                </a:solidFill>
              </a:rPr>
              <a:t>OS: Windows 10 Home (64 bit)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rgbClr val="002060"/>
                </a:solidFill>
              </a:rPr>
              <a:t>HDD connection: SATA @6Gb/s</a:t>
            </a:r>
          </a:p>
          <a:p>
            <a:endParaRPr lang="en-CA" b="1" dirty="0">
              <a:solidFill>
                <a:srgbClr val="002060"/>
              </a:solidFill>
            </a:endParaRPr>
          </a:p>
        </p:txBody>
      </p:sp>
      <p:pic>
        <p:nvPicPr>
          <p:cNvPr id="3078" name="Picture 6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30" y="238990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&amp; evaluation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RUNTIMES</a:t>
            </a:r>
            <a:endParaRPr lang="en-CA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86905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472">
                  <a:extLst>
                    <a:ext uri="{9D8B030D-6E8A-4147-A177-3AD203B41FA5}">
                      <a16:colId xmlns:a16="http://schemas.microsoft.com/office/drawing/2014/main" val="2664418354"/>
                    </a:ext>
                  </a:extLst>
                </a:gridCol>
                <a:gridCol w="2235110">
                  <a:extLst>
                    <a:ext uri="{9D8B030D-6E8A-4147-A177-3AD203B41FA5}">
                      <a16:colId xmlns:a16="http://schemas.microsoft.com/office/drawing/2014/main" val="2428498154"/>
                    </a:ext>
                  </a:extLst>
                </a:gridCol>
                <a:gridCol w="2136763">
                  <a:extLst>
                    <a:ext uri="{9D8B030D-6E8A-4147-A177-3AD203B41FA5}">
                      <a16:colId xmlns:a16="http://schemas.microsoft.com/office/drawing/2014/main" val="4103435947"/>
                    </a:ext>
                  </a:extLst>
                </a:gridCol>
                <a:gridCol w="2820335">
                  <a:extLst>
                    <a:ext uri="{9D8B030D-6E8A-4147-A177-3AD203B41FA5}">
                      <a16:colId xmlns:a16="http://schemas.microsoft.com/office/drawing/2014/main" val="3813273262"/>
                    </a:ext>
                  </a:extLst>
                </a:gridCol>
                <a:gridCol w="2337321">
                  <a:extLst>
                    <a:ext uri="{9D8B030D-6E8A-4147-A177-3AD203B41FA5}">
                      <a16:colId xmlns:a16="http://schemas.microsoft.com/office/drawing/2014/main" val="51281623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 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Bikes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Restaurants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Citations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Products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549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Magellan (Debug)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1:02:16.351765 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1:14:12.730028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Error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0:45:50.580760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731260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Magellan </a:t>
                      </a:r>
                      <a:endParaRPr lang="en-CA" sz="2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 smtClean="0">
                          <a:effectLst/>
                        </a:rPr>
                        <a:t>(</a:t>
                      </a:r>
                      <a:r>
                        <a:rPr lang="en-CA" sz="2400" dirty="0">
                          <a:effectLst/>
                        </a:rPr>
                        <a:t>Script)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 smtClean="0">
                          <a:effectLst/>
                        </a:rPr>
                        <a:t>0:06:29.10728 </a:t>
                      </a:r>
                      <a:r>
                        <a:rPr lang="en-CA" sz="2400" dirty="0">
                          <a:effectLst/>
                        </a:rPr>
                        <a:t>(incl. labeling)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 smtClean="0">
                          <a:effectLst/>
                        </a:rPr>
                        <a:t>0:01:50.75810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 smtClean="0">
                          <a:effectLst/>
                        </a:rPr>
                        <a:t>(incl.</a:t>
                      </a:r>
                      <a:r>
                        <a:rPr lang="en-CA" sz="2400" baseline="0" dirty="0" smtClean="0">
                          <a:effectLst/>
                        </a:rPr>
                        <a:t> </a:t>
                      </a:r>
                      <a:r>
                        <a:rPr lang="en-CA" sz="2400" dirty="0" smtClean="0">
                          <a:effectLst/>
                        </a:rPr>
                        <a:t>labeling</a:t>
                      </a:r>
                      <a:r>
                        <a:rPr lang="en-CA" sz="2400" dirty="0">
                          <a:effectLst/>
                        </a:rPr>
                        <a:t>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Error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0:06:08.167443 (incl. labeling)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77376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FRIL </a:t>
                      </a:r>
                      <a:endParaRPr lang="en-CA" sz="24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 smtClean="0">
                          <a:effectLst/>
                        </a:rPr>
                        <a:t>(</a:t>
                      </a:r>
                      <a:r>
                        <a:rPr lang="en-CA" sz="2400" dirty="0">
                          <a:effectLst/>
                        </a:rPr>
                        <a:t>Linkage)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00:02:25.935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(145935ms)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00:00:02.988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(2988ms)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05:20:25.722 (19225722ms)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00:00:05.849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(5849ms)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266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FRIL (Deduplication)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00:02:47.507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(167507ms)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00:00:00.181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(181ms)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02:47:14.080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(10034080ms)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00:00:01.573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(1573ms)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20268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Data Ladder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00:00:02.71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00:00:01.64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00:05:59.95           (2M tuples)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00:00:04.91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34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29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26179713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&amp; evaluation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Accuracy: Precision</a:t>
            </a:r>
            <a:endParaRPr lang="en-C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3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/>
          <p:nvPr>
            <p:extLst>
              <p:ext uri="{D42A27DB-BD31-4B8C-83A1-F6EECF244321}">
                <p14:modId xmlns:p14="http://schemas.microsoft.com/office/powerpoint/2010/main" val="42487283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Accuracy: </a:t>
            </a:r>
            <a:r>
              <a:rPr lang="en-CA" b="1" dirty="0" smtClean="0">
                <a:solidFill>
                  <a:srgbClr val="002060"/>
                </a:solidFill>
              </a:rPr>
              <a:t>Recall</a:t>
            </a:r>
            <a:endParaRPr lang="en-C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/>
          <p:nvPr>
            <p:extLst>
              <p:ext uri="{D42A27DB-BD31-4B8C-83A1-F6EECF244321}">
                <p14:modId xmlns:p14="http://schemas.microsoft.com/office/powerpoint/2010/main" val="18070282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Accuracy: </a:t>
            </a:r>
            <a:r>
              <a:rPr lang="en-CA" b="1" dirty="0" smtClean="0">
                <a:solidFill>
                  <a:srgbClr val="002060"/>
                </a:solidFill>
              </a:rPr>
              <a:t>F1</a:t>
            </a:r>
            <a:endParaRPr lang="en-C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Finish the experiments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002060"/>
                </a:solidFill>
              </a:rPr>
              <a:t>SERF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 err="1" smtClean="0">
                <a:solidFill>
                  <a:srgbClr val="002060"/>
                </a:solidFill>
              </a:rPr>
              <a:t>Febrl</a:t>
            </a:r>
            <a:endParaRPr lang="en-CA" b="1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002060"/>
                </a:solidFill>
              </a:rPr>
              <a:t>SAS Data Flux</a:t>
            </a:r>
            <a:endParaRPr lang="en-CA" b="1" dirty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Report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Additional systems</a:t>
            </a:r>
            <a:endParaRPr lang="en-CA" b="1" dirty="0">
              <a:solidFill>
                <a:srgbClr val="002060"/>
              </a:solidFill>
            </a:endParaRPr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93" y="1475266"/>
            <a:ext cx="7193370" cy="30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1" y="519545"/>
            <a:ext cx="10835843" cy="4530437"/>
          </a:xfrm>
        </p:spPr>
        <p:txBody>
          <a:bodyPr>
            <a:normAutofit fontScale="70000" lnSpcReduction="20000"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[1] Konda, </a:t>
            </a:r>
            <a:r>
              <a:rPr lang="en-CA" b="1" dirty="0" err="1">
                <a:solidFill>
                  <a:srgbClr val="002060"/>
                </a:solidFill>
              </a:rPr>
              <a:t>Pradap</a:t>
            </a:r>
            <a:r>
              <a:rPr lang="en-CA" b="1" dirty="0">
                <a:solidFill>
                  <a:srgbClr val="002060"/>
                </a:solidFill>
              </a:rPr>
              <a:t>, et al. "Magellan: Toward building entity matching management systems." Proceedings of the VLDB Endowment 9.12 (2016): 1197-1208.</a:t>
            </a:r>
          </a:p>
          <a:p>
            <a:r>
              <a:rPr lang="en-CA" b="1" dirty="0">
                <a:solidFill>
                  <a:srgbClr val="002060"/>
                </a:solidFill>
              </a:rPr>
              <a:t>[2] </a:t>
            </a:r>
            <a:r>
              <a:rPr lang="en-CA" b="1" dirty="0" err="1">
                <a:solidFill>
                  <a:srgbClr val="002060"/>
                </a:solidFill>
              </a:rPr>
              <a:t>Benjelloun</a:t>
            </a:r>
            <a:r>
              <a:rPr lang="en-CA" b="1" dirty="0">
                <a:solidFill>
                  <a:srgbClr val="002060"/>
                </a:solidFill>
              </a:rPr>
              <a:t>, Omar, et al. "Swoosh: a generic approach to entity resolution." The VLDB Journal 18.1 (2009): 255-276.</a:t>
            </a:r>
          </a:p>
          <a:p>
            <a:r>
              <a:rPr lang="en-CA" b="1" dirty="0">
                <a:solidFill>
                  <a:srgbClr val="002060"/>
                </a:solidFill>
              </a:rPr>
              <a:t>[3] </a:t>
            </a:r>
            <a:r>
              <a:rPr lang="en-CA" b="1" dirty="0" err="1">
                <a:solidFill>
                  <a:srgbClr val="002060"/>
                </a:solidFill>
              </a:rPr>
              <a:t>Jurczyk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Pawel</a:t>
            </a:r>
            <a:r>
              <a:rPr lang="en-CA" b="1" dirty="0">
                <a:solidFill>
                  <a:srgbClr val="002060"/>
                </a:solidFill>
              </a:rPr>
              <a:t>, et al. "FRIL: a tool for comparative record linkage." AMIA annual symposium proceedings. Vol. 2008. American Medical Informatics Association, 2008.</a:t>
            </a:r>
          </a:p>
          <a:p>
            <a:r>
              <a:rPr lang="en-CA" b="1" dirty="0">
                <a:solidFill>
                  <a:srgbClr val="002060"/>
                </a:solidFill>
              </a:rPr>
              <a:t>[4] Christen, Peter. "</a:t>
            </a:r>
            <a:r>
              <a:rPr lang="en-CA" b="1" dirty="0" err="1">
                <a:solidFill>
                  <a:srgbClr val="002060"/>
                </a:solidFill>
              </a:rPr>
              <a:t>Febrl</a:t>
            </a:r>
            <a:r>
              <a:rPr lang="en-CA" b="1" dirty="0">
                <a:solidFill>
                  <a:srgbClr val="002060"/>
                </a:solidFill>
              </a:rPr>
              <a:t>- an open source data cleaning, deduplication and record linkage system with a graphical user interface." Proceedings of the 14th ACM SIGKDD international conference on Knowledge discovery and data mining. 2008.</a:t>
            </a:r>
          </a:p>
          <a:p>
            <a:r>
              <a:rPr lang="en-CA" b="1" dirty="0">
                <a:solidFill>
                  <a:srgbClr val="002060"/>
                </a:solidFill>
              </a:rPr>
              <a:t>[5] </a:t>
            </a:r>
            <a:r>
              <a:rPr lang="en-CA" b="1" dirty="0" err="1">
                <a:solidFill>
                  <a:srgbClr val="002060"/>
                </a:solidFill>
              </a:rPr>
              <a:t>Köpcke</a:t>
            </a:r>
            <a:r>
              <a:rPr lang="en-CA" b="1" dirty="0">
                <a:solidFill>
                  <a:srgbClr val="002060"/>
                </a:solidFill>
              </a:rPr>
              <a:t>, Hanna, and Erhard Rahm. "Frameworks for entity matching: A comparison." Data &amp; Knowledge Engineering 69.2 (2010): 197-210.</a:t>
            </a:r>
          </a:p>
          <a:p>
            <a:r>
              <a:rPr lang="en-CA" b="1" dirty="0">
                <a:solidFill>
                  <a:srgbClr val="002060"/>
                </a:solidFill>
              </a:rPr>
              <a:t>[6] </a:t>
            </a:r>
            <a:r>
              <a:rPr lang="en-CA" b="1" dirty="0" err="1">
                <a:solidFill>
                  <a:srgbClr val="002060"/>
                </a:solidFill>
              </a:rPr>
              <a:t>Barateiro</a:t>
            </a:r>
            <a:r>
              <a:rPr lang="en-CA" b="1" dirty="0">
                <a:solidFill>
                  <a:srgbClr val="002060"/>
                </a:solidFill>
              </a:rPr>
              <a:t>, José, and Helena </a:t>
            </a:r>
            <a:r>
              <a:rPr lang="en-CA" b="1" dirty="0" err="1">
                <a:solidFill>
                  <a:srgbClr val="002060"/>
                </a:solidFill>
              </a:rPr>
              <a:t>Galhardas</a:t>
            </a:r>
            <a:r>
              <a:rPr lang="en-CA" b="1" dirty="0">
                <a:solidFill>
                  <a:srgbClr val="002060"/>
                </a:solidFill>
              </a:rPr>
              <a:t>. "A survey of data quality tools." </a:t>
            </a:r>
            <a:r>
              <a:rPr lang="en-CA" b="1" dirty="0" err="1">
                <a:solidFill>
                  <a:srgbClr val="002060"/>
                </a:solidFill>
              </a:rPr>
              <a:t>Datenbank-Spektrum</a:t>
            </a:r>
            <a:r>
              <a:rPr lang="en-CA" b="1" dirty="0">
                <a:solidFill>
                  <a:srgbClr val="002060"/>
                </a:solidFill>
              </a:rPr>
              <a:t> 14.15-21 (2005): 48.</a:t>
            </a:r>
          </a:p>
          <a:p>
            <a:r>
              <a:rPr lang="en-CA" b="1" dirty="0">
                <a:solidFill>
                  <a:srgbClr val="002060"/>
                </a:solidFill>
              </a:rPr>
              <a:t>[7] </a:t>
            </a:r>
            <a:r>
              <a:rPr lang="en-CA" b="1" dirty="0" err="1">
                <a:solidFill>
                  <a:srgbClr val="002060"/>
                </a:solidFill>
              </a:rPr>
              <a:t>Bharambe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Dewendra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Susheel</a:t>
            </a:r>
            <a:r>
              <a:rPr lang="en-CA" b="1" dirty="0">
                <a:solidFill>
                  <a:srgbClr val="002060"/>
                </a:solidFill>
              </a:rPr>
              <a:t> Jain, and Anurag Jain. "A survey: detection of duplicate record." International Journal of Emerging Technology and Advanced Engineering 2.11 (2012): 298-307.</a:t>
            </a:r>
          </a:p>
          <a:p>
            <a:r>
              <a:rPr lang="en-CA" b="1" dirty="0">
                <a:solidFill>
                  <a:srgbClr val="002060"/>
                </a:solidFill>
              </a:rPr>
              <a:t>[8] </a:t>
            </a:r>
            <a:r>
              <a:rPr lang="en-CA" b="1" dirty="0" err="1">
                <a:solidFill>
                  <a:srgbClr val="002060"/>
                </a:solidFill>
              </a:rPr>
              <a:t>Elmagarmid</a:t>
            </a:r>
            <a:r>
              <a:rPr lang="en-CA" b="1" dirty="0">
                <a:solidFill>
                  <a:srgbClr val="002060"/>
                </a:solidFill>
              </a:rPr>
              <a:t>, Ahmed K., Panagiotis G. </a:t>
            </a:r>
            <a:r>
              <a:rPr lang="en-CA" b="1" dirty="0" err="1">
                <a:solidFill>
                  <a:srgbClr val="002060"/>
                </a:solidFill>
              </a:rPr>
              <a:t>Ipeirotis</a:t>
            </a:r>
            <a:r>
              <a:rPr lang="en-CA" b="1" dirty="0">
                <a:solidFill>
                  <a:srgbClr val="002060"/>
                </a:solidFill>
              </a:rPr>
              <a:t>, and </a:t>
            </a:r>
            <a:r>
              <a:rPr lang="en-CA" b="1" dirty="0" err="1">
                <a:solidFill>
                  <a:srgbClr val="002060"/>
                </a:solidFill>
              </a:rPr>
              <a:t>Vassilios</a:t>
            </a:r>
            <a:r>
              <a:rPr lang="en-CA" b="1" dirty="0">
                <a:solidFill>
                  <a:srgbClr val="002060"/>
                </a:solidFill>
              </a:rPr>
              <a:t> S. </a:t>
            </a:r>
            <a:r>
              <a:rPr lang="en-CA" b="1" dirty="0" err="1">
                <a:solidFill>
                  <a:srgbClr val="002060"/>
                </a:solidFill>
              </a:rPr>
              <a:t>Verykios</a:t>
            </a:r>
            <a:r>
              <a:rPr lang="en-CA" b="1" dirty="0">
                <a:solidFill>
                  <a:srgbClr val="002060"/>
                </a:solidFill>
              </a:rPr>
              <a:t>. "Duplicate record detection: A survey." IEEE Transactions on knowledge and data engineering 19.1 (2006): 1-16.</a:t>
            </a:r>
          </a:p>
          <a:p>
            <a:r>
              <a:rPr lang="en-CA" b="1" dirty="0">
                <a:solidFill>
                  <a:srgbClr val="002060"/>
                </a:solidFill>
              </a:rPr>
              <a:t>[9] Christen, Peter. "A survey of indexing techniques for scalable record linkage and deduplication." IEEE transactions on knowledge and data engineering 24.9 (2011): 1537-1555.</a:t>
            </a:r>
          </a:p>
          <a:p>
            <a:r>
              <a:rPr lang="en-CA" b="1" dirty="0">
                <a:solidFill>
                  <a:srgbClr val="002060"/>
                </a:solidFill>
              </a:rPr>
              <a:t>[10] </a:t>
            </a:r>
            <a:r>
              <a:rPr lang="en-CA" b="1" dirty="0" err="1">
                <a:solidFill>
                  <a:srgbClr val="002060"/>
                </a:solidFill>
              </a:rPr>
              <a:t>Patil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Aparna</a:t>
            </a:r>
            <a:r>
              <a:rPr lang="en-CA" b="1" dirty="0">
                <a:solidFill>
                  <a:srgbClr val="002060"/>
                </a:solidFill>
              </a:rPr>
              <a:t> </a:t>
            </a:r>
            <a:r>
              <a:rPr lang="en-CA" b="1" dirty="0" err="1">
                <a:solidFill>
                  <a:srgbClr val="002060"/>
                </a:solidFill>
              </a:rPr>
              <a:t>Ajit</a:t>
            </a:r>
            <a:r>
              <a:rPr lang="en-CA" b="1" dirty="0">
                <a:solidFill>
                  <a:srgbClr val="002060"/>
                </a:solidFill>
              </a:rPr>
              <a:t>, and </a:t>
            </a:r>
            <a:r>
              <a:rPr lang="en-CA" b="1" dirty="0" err="1">
                <a:solidFill>
                  <a:srgbClr val="002060"/>
                </a:solidFill>
              </a:rPr>
              <a:t>Dhanashree</a:t>
            </a:r>
            <a:r>
              <a:rPr lang="en-CA" b="1" dirty="0">
                <a:solidFill>
                  <a:srgbClr val="002060"/>
                </a:solidFill>
              </a:rPr>
              <a:t> Kulkarni. "A survey on: secure data deduplication on hybrid cloud storage architecture." International Journal of Computer Applications 110.3 (2015).</a:t>
            </a:r>
          </a:p>
        </p:txBody>
      </p:sp>
    </p:spTree>
    <p:extLst>
      <p:ext uri="{BB962C8B-B14F-4D97-AF65-F5344CB8AC3E}">
        <p14:creationId xmlns:p14="http://schemas.microsoft.com/office/powerpoint/2010/main" val="29173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4211" y="1520589"/>
            <a:ext cx="4937655" cy="2780478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Deduplication</a:t>
            </a:r>
          </a:p>
          <a:p>
            <a:endParaRPr lang="en-CA" b="1" dirty="0">
              <a:solidFill>
                <a:srgbClr val="002060"/>
              </a:solidFill>
            </a:endParaRP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endParaRPr lang="en-CA" b="1" dirty="0" smtClean="0">
              <a:solidFill>
                <a:srgbClr val="002060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08133" y="1520589"/>
            <a:ext cx="4934479" cy="2780478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Record linkage</a:t>
            </a: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endParaRPr lang="en-CA" b="1" dirty="0">
              <a:solidFill>
                <a:srgbClr val="002060"/>
              </a:solidFill>
            </a:endParaRP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1442252" y="511737"/>
            <a:ext cx="8534400" cy="9157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2800" b="1" dirty="0" smtClean="0">
                <a:solidFill>
                  <a:srgbClr val="002060"/>
                </a:solidFill>
              </a:rPr>
              <a:t>Entity matching</a:t>
            </a:r>
            <a:endParaRPr lang="en-CA" sz="2800" b="1" dirty="0">
              <a:solidFill>
                <a:srgbClr val="002060"/>
              </a:solidFill>
            </a:endParaRPr>
          </a:p>
        </p:txBody>
      </p:sp>
      <p:sp>
        <p:nvSpPr>
          <p:cNvPr id="6" name="Bükülü Ok 5"/>
          <p:cNvSpPr/>
          <p:nvPr/>
        </p:nvSpPr>
        <p:spPr>
          <a:xfrm rot="5400000">
            <a:off x="7469579" y="817748"/>
            <a:ext cx="878774" cy="1033153"/>
          </a:xfrm>
          <a:prstGeom prst="ben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" name="Bükülü Ok 6"/>
          <p:cNvSpPr/>
          <p:nvPr/>
        </p:nvSpPr>
        <p:spPr>
          <a:xfrm rot="16200000">
            <a:off x="3051677" y="817747"/>
            <a:ext cx="878774" cy="1033153"/>
          </a:xfrm>
          <a:prstGeom prst="bentArrow">
            <a:avLst/>
          </a:prstGeom>
          <a:solidFill>
            <a:srgbClr val="002060"/>
          </a:solidFill>
          <a:ln>
            <a:solidFill>
              <a:schemeClr val="tx1"/>
            </a:solidFill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98" y="2524878"/>
            <a:ext cx="4007185" cy="203363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898" y="2524879"/>
            <a:ext cx="4007185" cy="20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84213" y="1994724"/>
            <a:ext cx="10882355" cy="2281600"/>
          </a:xfrm>
        </p:spPr>
        <p:txBody>
          <a:bodyPr>
            <a:normAutofit/>
          </a:bodyPr>
          <a:lstStyle/>
          <a:p>
            <a:pPr algn="ctr"/>
            <a:r>
              <a:rPr lang="en-CA" sz="9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CA" sz="9600" b="1" cap="none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YOU!</a:t>
            </a:r>
            <a:endParaRPr lang="en-CA" sz="2000" b="1" cap="none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21727"/>
          </a:xfrm>
        </p:spPr>
        <p:txBody>
          <a:bodyPr>
            <a:normAutofit lnSpcReduction="10000"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EM is an important topic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Lost of algorithms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A few implementation/systems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A few survey/comparison papers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Research based VS Commercial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4 metrics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002060"/>
                </a:solidFill>
              </a:rPr>
              <a:t>Runtime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002060"/>
                </a:solidFill>
              </a:rPr>
              <a:t>Accuracy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002060"/>
                </a:solidFill>
              </a:rPr>
              <a:t>Usability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002060"/>
                </a:solidFill>
              </a:rPr>
              <a:t>Features</a:t>
            </a:r>
            <a:endParaRPr lang="en-CA" b="1" dirty="0">
              <a:solidFill>
                <a:srgbClr val="00206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34" y="1285417"/>
            <a:ext cx="4865618" cy="2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works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1" y="685800"/>
            <a:ext cx="10924693" cy="4283765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6 similar papers: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>
                <a:solidFill>
                  <a:srgbClr val="002060"/>
                </a:solidFill>
              </a:rPr>
              <a:t>11 Framework </a:t>
            </a:r>
            <a:r>
              <a:rPr lang="en-CA" b="1" dirty="0" err="1" smtClean="0">
                <a:solidFill>
                  <a:srgbClr val="002060"/>
                </a:solidFill>
              </a:rPr>
              <a:t>comparision</a:t>
            </a:r>
            <a:r>
              <a:rPr lang="en-CA" b="1" dirty="0" smtClean="0">
                <a:solidFill>
                  <a:srgbClr val="002060"/>
                </a:solidFill>
              </a:rPr>
              <a:t> [5] 	</a:t>
            </a:r>
            <a:r>
              <a:rPr lang="en-CA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	Research only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37 Quality tools [6] 				</a:t>
            </a:r>
            <a:r>
              <a:rPr lang="en-CA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	Commercial &amp;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Dedup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. Detection Surveys [7,8]	</a:t>
            </a:r>
            <a:r>
              <a:rPr lang="en-CA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	Similarity metrics &amp; </a:t>
            </a:r>
            <a:r>
              <a:rPr lang="en-CA" b="1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dedup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. det.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>
                <a:solidFill>
                  <a:srgbClr val="002060"/>
                </a:solidFill>
              </a:rPr>
              <a:t>Indexing Survey [9]				</a:t>
            </a:r>
            <a:r>
              <a:rPr lang="en-CA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	Record comparison reduction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Secure </a:t>
            </a:r>
            <a:r>
              <a:rPr lang="en-CA" b="1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Deduplicaton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	[10]			</a:t>
            </a:r>
            <a:r>
              <a:rPr lang="en-CA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	Security &amp; encryption on cloud</a:t>
            </a:r>
            <a:endParaRPr lang="en-C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5411788" cy="3615267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solidFill>
                  <a:srgbClr val="002060"/>
                </a:solidFill>
              </a:rPr>
              <a:t>4 different datasets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Domain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Number of tuples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Number of attributes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096000" y="935182"/>
            <a:ext cx="541178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smtClean="0">
                <a:solidFill>
                  <a:srgbClr val="002060"/>
                </a:solidFill>
              </a:rPr>
              <a:t>Bikes</a:t>
            </a:r>
          </a:p>
          <a:p>
            <a:r>
              <a:rPr lang="en-CA" sz="2400" b="1" dirty="0" smtClean="0">
                <a:solidFill>
                  <a:srgbClr val="002060"/>
                </a:solidFill>
              </a:rPr>
              <a:t>Restaurants</a:t>
            </a:r>
          </a:p>
          <a:p>
            <a:r>
              <a:rPr lang="en-CA" sz="2400" b="1" dirty="0" smtClean="0">
                <a:solidFill>
                  <a:srgbClr val="002060"/>
                </a:solidFill>
              </a:rPr>
              <a:t>Citations</a:t>
            </a:r>
          </a:p>
          <a:p>
            <a:r>
              <a:rPr lang="en-CA" sz="2400" b="1" dirty="0" smtClean="0">
                <a:solidFill>
                  <a:srgbClr val="002060"/>
                </a:solidFill>
              </a:rPr>
              <a:t>Products</a:t>
            </a:r>
          </a:p>
        </p:txBody>
      </p:sp>
      <p:pic>
        <p:nvPicPr>
          <p:cNvPr id="5122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48" y="458572"/>
            <a:ext cx="1901104" cy="19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946" y="2853074"/>
            <a:ext cx="1790508" cy="17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80" y="4799831"/>
            <a:ext cx="1915680" cy="19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4736714"/>
            <a:ext cx="1871613" cy="18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7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5411788" cy="4274127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solidFill>
                  <a:srgbClr val="002060"/>
                </a:solidFill>
              </a:rPr>
              <a:t>Bikes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A: 13K, B: 10K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10 </a:t>
            </a:r>
            <a:r>
              <a:rPr lang="en-CA" sz="2400" b="1" dirty="0" err="1" smtClean="0">
                <a:solidFill>
                  <a:srgbClr val="002060"/>
                </a:solidFill>
              </a:rPr>
              <a:t>attr</a:t>
            </a:r>
            <a:r>
              <a:rPr lang="en-CA" sz="2400" b="1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Name, city, KM, color,…</a:t>
            </a:r>
          </a:p>
          <a:p>
            <a:r>
              <a:rPr lang="en-CA" sz="2800" b="1" dirty="0" smtClean="0">
                <a:solidFill>
                  <a:srgbClr val="002060"/>
                </a:solidFill>
              </a:rPr>
              <a:t>Restaurants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A: 533, B: 311, Matches: 112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7 </a:t>
            </a:r>
            <a:r>
              <a:rPr lang="en-CA" sz="2400" b="1" dirty="0" err="1" smtClean="0">
                <a:solidFill>
                  <a:srgbClr val="002060"/>
                </a:solidFill>
              </a:rPr>
              <a:t>attr</a:t>
            </a:r>
            <a:r>
              <a:rPr lang="en-CA" sz="2400" b="1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Name, address, phone,…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096000" y="685800"/>
            <a:ext cx="5411788" cy="5583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 dirty="0" smtClean="0">
                <a:solidFill>
                  <a:srgbClr val="002060"/>
                </a:solidFill>
              </a:rPr>
              <a:t>Citations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A: 1.8M, B: 2.3M, Matches: 560K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7 </a:t>
            </a:r>
            <a:r>
              <a:rPr lang="en-CA" sz="2400" b="1" dirty="0" err="1" smtClean="0">
                <a:solidFill>
                  <a:srgbClr val="002060"/>
                </a:solidFill>
              </a:rPr>
              <a:t>attr</a:t>
            </a:r>
            <a:r>
              <a:rPr lang="en-CA" sz="2400" b="1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Title, authors, journal,…</a:t>
            </a:r>
          </a:p>
          <a:p>
            <a:r>
              <a:rPr lang="en-CA" sz="2800" b="1" dirty="0" smtClean="0">
                <a:solidFill>
                  <a:srgbClr val="002060"/>
                </a:solidFill>
              </a:rPr>
              <a:t>Products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A: 22K, B: </a:t>
            </a:r>
            <a:r>
              <a:rPr lang="en-CA" sz="2400" b="1" dirty="0" smtClean="0">
                <a:solidFill>
                  <a:srgbClr val="002060"/>
                </a:solidFill>
              </a:rPr>
              <a:t>2K, Matches 1.2K</a:t>
            </a:r>
            <a:endParaRPr lang="en-CA" sz="2400" b="1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20+ </a:t>
            </a:r>
            <a:r>
              <a:rPr lang="en-CA" sz="2400" b="1" dirty="0" err="1" smtClean="0">
                <a:solidFill>
                  <a:srgbClr val="002060"/>
                </a:solidFill>
              </a:rPr>
              <a:t>attr</a:t>
            </a:r>
            <a:r>
              <a:rPr lang="en-CA" sz="2400" b="1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2400" b="1" dirty="0" smtClean="0">
                <a:solidFill>
                  <a:srgbClr val="002060"/>
                </a:solidFill>
              </a:rPr>
              <a:t>Brand, price, dimensions,…</a:t>
            </a:r>
          </a:p>
          <a:p>
            <a:pPr marL="457200" lvl="1" indent="0">
              <a:buNone/>
            </a:pPr>
            <a:endParaRPr lang="en-CA" sz="2200" b="1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CA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6 EM systems</a:t>
            </a: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4 Research based</a:t>
            </a:r>
          </a:p>
          <a:p>
            <a:endParaRPr lang="en-CA" b="1" dirty="0" smtClean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Magellan [1]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SERF [2]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FRIL [3]</a:t>
            </a:r>
          </a:p>
          <a:p>
            <a:r>
              <a:rPr lang="en-CA" b="1" dirty="0" err="1" smtClean="0">
                <a:solidFill>
                  <a:srgbClr val="002060"/>
                </a:solidFill>
              </a:rPr>
              <a:t>Febrl</a:t>
            </a:r>
            <a:r>
              <a:rPr lang="en-CA" b="1" dirty="0" smtClean="0">
                <a:solidFill>
                  <a:srgbClr val="002060"/>
                </a:solidFill>
              </a:rPr>
              <a:t> [4]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4934479" cy="4080163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2 Commercial</a:t>
            </a:r>
          </a:p>
          <a:p>
            <a:endParaRPr lang="en-CA" b="1" dirty="0">
              <a:solidFill>
                <a:srgbClr val="002060"/>
              </a:solidFill>
            </a:endParaRPr>
          </a:p>
          <a:p>
            <a:r>
              <a:rPr lang="en-CA" b="1" dirty="0" smtClean="0">
                <a:solidFill>
                  <a:srgbClr val="002060"/>
                </a:solidFill>
              </a:rPr>
              <a:t>Data Ladder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SAS Data Flux</a:t>
            </a:r>
            <a:endParaRPr lang="en-CA" b="1" dirty="0">
              <a:solidFill>
                <a:srgbClr val="002060"/>
              </a:solidFill>
            </a:endParaRPr>
          </a:p>
        </p:txBody>
      </p:sp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254" y="1266969"/>
            <a:ext cx="1825625" cy="19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35" y="4378259"/>
            <a:ext cx="4747344" cy="17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9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SYSTEMS: MAGELLAN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4128655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Research based EM system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No GUI </a:t>
            </a:r>
            <a:r>
              <a:rPr lang="en-CA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 </a:t>
            </a:r>
            <a:r>
              <a:rPr lang="en-CA" b="1" dirty="0" smtClean="0">
                <a:solidFill>
                  <a:srgbClr val="002060"/>
                </a:solidFill>
              </a:rPr>
              <a:t>Python commands or scripts</a:t>
            </a:r>
            <a:endParaRPr lang="en-CA" b="1" dirty="0">
              <a:solidFill>
                <a:srgbClr val="002060"/>
              </a:solidFill>
            </a:endParaRPr>
          </a:p>
          <a:p>
            <a:r>
              <a:rPr lang="en-CA" b="1" dirty="0">
                <a:solidFill>
                  <a:srgbClr val="002060"/>
                </a:solidFill>
              </a:rPr>
              <a:t>Great </a:t>
            </a:r>
            <a:r>
              <a:rPr lang="en-CA" b="1" dirty="0" smtClean="0">
                <a:solidFill>
                  <a:srgbClr val="002060"/>
                </a:solidFill>
              </a:rPr>
              <a:t>documentation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Manual labelling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Only csv data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4934479" cy="4689763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Data profiling</a:t>
            </a:r>
          </a:p>
          <a:p>
            <a:r>
              <a:rPr lang="en-CA" b="1" dirty="0">
                <a:solidFill>
                  <a:srgbClr val="002060"/>
                </a:solidFill>
              </a:rPr>
              <a:t>5</a:t>
            </a:r>
            <a:r>
              <a:rPr lang="en-CA" b="1" dirty="0" smtClean="0">
                <a:solidFill>
                  <a:srgbClr val="002060"/>
                </a:solidFill>
              </a:rPr>
              <a:t> </a:t>
            </a:r>
            <a:r>
              <a:rPr lang="en-CA" b="1" dirty="0">
                <a:solidFill>
                  <a:srgbClr val="002060"/>
                </a:solidFill>
              </a:rPr>
              <a:t>different blockers</a:t>
            </a:r>
          </a:p>
          <a:p>
            <a:r>
              <a:rPr lang="en-CA" b="1" dirty="0">
                <a:solidFill>
                  <a:srgbClr val="002060"/>
                </a:solidFill>
              </a:rPr>
              <a:t>6 different ML </a:t>
            </a:r>
            <a:r>
              <a:rPr lang="en-CA" b="1" dirty="0" smtClean="0">
                <a:solidFill>
                  <a:srgbClr val="002060"/>
                </a:solidFill>
              </a:rPr>
              <a:t>matchers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Rule based matcher</a:t>
            </a:r>
            <a:endParaRPr lang="en-CA" b="1" dirty="0">
              <a:solidFill>
                <a:srgbClr val="002060"/>
              </a:solidFill>
            </a:endParaRPr>
          </a:p>
          <a:p>
            <a:r>
              <a:rPr lang="en-CA" b="1" dirty="0">
                <a:solidFill>
                  <a:srgbClr val="002060"/>
                </a:solidFill>
              </a:rPr>
              <a:t>Debugger</a:t>
            </a:r>
          </a:p>
          <a:p>
            <a:r>
              <a:rPr lang="en-CA" b="1" dirty="0" smtClean="0">
                <a:solidFill>
                  <a:srgbClr val="002060"/>
                </a:solidFill>
              </a:rPr>
              <a:t>Down Sampling</a:t>
            </a:r>
            <a:endParaRPr lang="en-CA" b="1" dirty="0">
              <a:solidFill>
                <a:srgbClr val="00206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9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TM02900771[[fn=Dilim]]</Template>
  <TotalTime>1442</TotalTime>
  <Words>911</Words>
  <Application>Microsoft Office PowerPoint</Application>
  <PresentationFormat>Geniş ekran</PresentationFormat>
  <Paragraphs>310</Paragraphs>
  <Slides>30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Times New Roman</vt:lpstr>
      <vt:lpstr>Wingdings</vt:lpstr>
      <vt:lpstr>Wingdings 3</vt:lpstr>
      <vt:lpstr>Dilim</vt:lpstr>
      <vt:lpstr>ENTITY MATCHING  SYSTEM COMPARISON</vt:lpstr>
      <vt:lpstr>outline</vt:lpstr>
      <vt:lpstr>Introduction</vt:lpstr>
      <vt:lpstr>Introduction</vt:lpstr>
      <vt:lpstr>Related works</vt:lpstr>
      <vt:lpstr>datasets</vt:lpstr>
      <vt:lpstr>datasets</vt:lpstr>
      <vt:lpstr>systems</vt:lpstr>
      <vt:lpstr>SYSTEMS: MAGELLAN</vt:lpstr>
      <vt:lpstr>SYSTEMS: MAGELLAN</vt:lpstr>
      <vt:lpstr>SYSTEMS: SERF</vt:lpstr>
      <vt:lpstr>SYSTEMS: FRIL</vt:lpstr>
      <vt:lpstr>SYSTEMS: fril</vt:lpstr>
      <vt:lpstr>SYSTEMS: fril</vt:lpstr>
      <vt:lpstr>SYSTEMS: fril</vt:lpstr>
      <vt:lpstr>SYSTEMS: fril</vt:lpstr>
      <vt:lpstr>SYSTEMS: Data ladder</vt:lpstr>
      <vt:lpstr>PowerPoint Sunusu</vt:lpstr>
      <vt:lpstr>PowerPoint Sunusu</vt:lpstr>
      <vt:lpstr>PowerPoint Sunusu</vt:lpstr>
      <vt:lpstr>Matcher</vt:lpstr>
      <vt:lpstr>results</vt:lpstr>
      <vt:lpstr>Experiments &amp; evaluation</vt:lpstr>
      <vt:lpstr>Experiments &amp; evaluation</vt:lpstr>
      <vt:lpstr>Experiments &amp; evaluation</vt:lpstr>
      <vt:lpstr>PowerPoint Sunusu</vt:lpstr>
      <vt:lpstr>PowerPoint Sunusu</vt:lpstr>
      <vt:lpstr>Future work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MATCHING  SYSTEM COMPARISON</dc:title>
  <dc:creator>Baran Kaya</dc:creator>
  <cp:lastModifiedBy>Baran Kaya</cp:lastModifiedBy>
  <cp:revision>210</cp:revision>
  <dcterms:created xsi:type="dcterms:W3CDTF">2020-04-03T16:31:43Z</dcterms:created>
  <dcterms:modified xsi:type="dcterms:W3CDTF">2020-04-06T03:45:28Z</dcterms:modified>
</cp:coreProperties>
</file>