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7480" autoAdjust="0"/>
  </p:normalViewPr>
  <p:slideViewPr>
    <p:cSldViewPr snapToGrid="0">
      <p:cViewPr varScale="1">
        <p:scale>
          <a:sx n="143" d="100"/>
          <a:sy n="143" d="100"/>
        </p:scale>
        <p:origin x="82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45B4B-FBDD-4BB8-ADC1-92FE2A3E0156}" type="datetimeFigureOut">
              <a:rPr lang="en-CA" smtClean="0"/>
              <a:t>2020-01-22</a:t>
            </a:fld>
            <a:endParaRPr lang="en-CA"/>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E6D39-B822-456F-AA28-EAA86CAFD5EC}" type="slidenum">
              <a:rPr lang="en-CA" smtClean="0"/>
              <a:t>‹#›</a:t>
            </a:fld>
            <a:endParaRPr lang="en-CA"/>
          </a:p>
        </p:txBody>
      </p:sp>
    </p:spTree>
    <p:extLst>
      <p:ext uri="{BB962C8B-B14F-4D97-AF65-F5344CB8AC3E}">
        <p14:creationId xmlns:p14="http://schemas.microsoft.com/office/powerpoint/2010/main" val="363854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en-CA" dirty="0" smtClean="0"/>
              <a:t>210 x 160 pixel images with a 128 color </a:t>
            </a:r>
            <a:r>
              <a:rPr lang="en-CA" dirty="0" smtClean="0"/>
              <a:t>palette –&gt;</a:t>
            </a:r>
            <a:r>
              <a:rPr lang="en-CA" baseline="0" dirty="0" smtClean="0"/>
              <a:t> </a:t>
            </a:r>
            <a:r>
              <a:rPr lang="en-CA" dirty="0" smtClean="0"/>
              <a:t>BUT </a:t>
            </a:r>
            <a:r>
              <a:rPr lang="en-CA" dirty="0" smtClean="0"/>
              <a:t>RGB to gray scale and down sampling</a:t>
            </a:r>
            <a:r>
              <a:rPr lang="en-CA" baseline="0" dirty="0" smtClean="0"/>
              <a:t> to 110x84 pixels image</a:t>
            </a:r>
          </a:p>
          <a:p>
            <a:r>
              <a:rPr lang="en-CA" baseline="0" dirty="0" smtClean="0"/>
              <a:t>They used 84 x 84 pixels that cover most of the game area because calculation expects 2D square matrix</a:t>
            </a: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Instead of updating</a:t>
            </a:r>
            <a:r>
              <a:rPr lang="en-CA" sz="1200" b="0" i="0" kern="1200" baseline="0" dirty="0" smtClean="0">
                <a:solidFill>
                  <a:schemeClr val="tx1"/>
                </a:solidFill>
                <a:effectLst/>
                <a:latin typeface="+mn-lt"/>
                <a:ea typeface="+mn-ea"/>
                <a:cs typeface="+mn-cs"/>
              </a:rPr>
              <a:t> </a:t>
            </a:r>
            <a:r>
              <a:rPr lang="en-CA" sz="1200" b="0" i="0" kern="1200" dirty="0" smtClean="0">
                <a:solidFill>
                  <a:schemeClr val="tx1"/>
                </a:solidFill>
                <a:effectLst/>
                <a:latin typeface="+mn-lt"/>
                <a:ea typeface="+mn-ea"/>
                <a:cs typeface="+mn-cs"/>
              </a:rPr>
              <a:t>Q values every frame, DQN updates Q value every 4 frames and uses past 4 frames as inputs. Reduces computational cost and gathers more experiences.</a:t>
            </a:r>
            <a:endParaRPr lang="en-CA" baseline="0" dirty="0" smtClean="0"/>
          </a:p>
          <a:p>
            <a:pPr marL="171450" indent="-171450">
              <a:buFont typeface="Arial" panose="020B0604020202020204" pitchFamily="34" charset="0"/>
              <a:buChar char="•"/>
            </a:pPr>
            <a:r>
              <a:rPr lang="en-CA" dirty="0" smtClean="0"/>
              <a:t>We use the same network architecture, learning algorithm and </a:t>
            </a:r>
            <a:r>
              <a:rPr lang="en-CA" dirty="0" err="1" smtClean="0"/>
              <a:t>hyperparameters</a:t>
            </a:r>
            <a:r>
              <a:rPr lang="en-CA" dirty="0" smtClean="0"/>
              <a:t> settings across all seven games, </a:t>
            </a:r>
          </a:p>
          <a:p>
            <a:r>
              <a:rPr lang="en-CA" dirty="0" smtClean="0"/>
              <a:t>showing that our approach is robust enough to work on a variety of games without incorporating game-specific information</a:t>
            </a:r>
          </a:p>
          <a:p>
            <a:endParaRPr lang="en-CA" dirty="0"/>
          </a:p>
        </p:txBody>
      </p:sp>
      <p:sp>
        <p:nvSpPr>
          <p:cNvPr id="4" name="Slayt Numarası Yer Tutucusu 3"/>
          <p:cNvSpPr>
            <a:spLocks noGrp="1"/>
          </p:cNvSpPr>
          <p:nvPr>
            <p:ph type="sldNum" sz="quarter" idx="10"/>
          </p:nvPr>
        </p:nvSpPr>
        <p:spPr/>
        <p:txBody>
          <a:bodyPr/>
          <a:lstStyle/>
          <a:p>
            <a:fld id="{25DE6D39-B822-456F-AA28-EAA86CAFD5EC}" type="slidenum">
              <a:rPr lang="en-CA" smtClean="0"/>
              <a:t>2</a:t>
            </a:fld>
            <a:endParaRPr lang="en-CA"/>
          </a:p>
        </p:txBody>
      </p:sp>
    </p:spTree>
    <p:extLst>
      <p:ext uri="{BB962C8B-B14F-4D97-AF65-F5344CB8AC3E}">
        <p14:creationId xmlns:p14="http://schemas.microsoft.com/office/powerpoint/2010/main" val="58240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CA" dirty="0"/>
          </a:p>
        </p:txBody>
      </p:sp>
      <p:sp>
        <p:nvSpPr>
          <p:cNvPr id="4" name="Slayt Numarası Yer Tutucusu 3"/>
          <p:cNvSpPr>
            <a:spLocks noGrp="1"/>
          </p:cNvSpPr>
          <p:nvPr>
            <p:ph type="sldNum" sz="quarter" idx="10"/>
          </p:nvPr>
        </p:nvSpPr>
        <p:spPr/>
        <p:txBody>
          <a:bodyPr/>
          <a:lstStyle/>
          <a:p>
            <a:fld id="{25DE6D39-B822-456F-AA28-EAA86CAFD5EC}" type="slidenum">
              <a:rPr lang="en-CA" smtClean="0"/>
              <a:t>3</a:t>
            </a:fld>
            <a:endParaRPr lang="en-CA"/>
          </a:p>
        </p:txBody>
      </p:sp>
    </p:spTree>
    <p:extLst>
      <p:ext uri="{BB962C8B-B14F-4D97-AF65-F5344CB8AC3E}">
        <p14:creationId xmlns:p14="http://schemas.microsoft.com/office/powerpoint/2010/main" val="79637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Action (A): All the possible moves </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State </a:t>
            </a:r>
            <a:r>
              <a:rPr lang="en-CA" sz="1200" b="0" i="0" kern="1200" dirty="0" smtClean="0">
                <a:solidFill>
                  <a:schemeClr val="tx1"/>
                </a:solidFill>
                <a:effectLst/>
                <a:latin typeface="+mn-lt"/>
                <a:ea typeface="+mn-ea"/>
                <a:cs typeface="+mn-cs"/>
              </a:rPr>
              <a:t>(S): Current situation </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Reward </a:t>
            </a:r>
            <a:r>
              <a:rPr lang="en-CA" sz="1200" b="0" i="0" kern="1200" dirty="0" smtClean="0">
                <a:solidFill>
                  <a:schemeClr val="tx1"/>
                </a:solidFill>
                <a:effectLst/>
                <a:latin typeface="+mn-lt"/>
                <a:ea typeface="+mn-ea"/>
                <a:cs typeface="+mn-cs"/>
              </a:rPr>
              <a:t>(R): </a:t>
            </a:r>
            <a:r>
              <a:rPr lang="en-CA" sz="1200" b="0" i="0" kern="1200" dirty="0" smtClean="0">
                <a:solidFill>
                  <a:schemeClr val="tx1"/>
                </a:solidFill>
                <a:effectLst/>
                <a:latin typeface="+mn-lt"/>
                <a:ea typeface="+mn-ea"/>
                <a:cs typeface="+mn-cs"/>
              </a:rPr>
              <a:t>environment’s return to </a:t>
            </a:r>
            <a:r>
              <a:rPr lang="en-CA" sz="1200" b="0" i="0" kern="1200" dirty="0" smtClean="0">
                <a:solidFill>
                  <a:schemeClr val="tx1"/>
                </a:solidFill>
                <a:effectLst/>
                <a:latin typeface="+mn-lt"/>
                <a:ea typeface="+mn-ea"/>
                <a:cs typeface="+mn-cs"/>
              </a:rPr>
              <a:t>evaluate the last </a:t>
            </a:r>
            <a:r>
              <a:rPr lang="en-CA" sz="1200" b="0" i="0" kern="1200" dirty="0" smtClean="0">
                <a:solidFill>
                  <a:schemeClr val="tx1"/>
                </a:solidFill>
                <a:effectLst/>
                <a:latin typeface="+mn-lt"/>
                <a:ea typeface="+mn-ea"/>
                <a:cs typeface="+mn-cs"/>
              </a:rPr>
              <a:t>action</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Policy (π): The strategy </a:t>
            </a:r>
            <a:r>
              <a:rPr lang="en-CA" sz="1200" b="0" i="0" kern="1200" dirty="0" smtClean="0">
                <a:solidFill>
                  <a:schemeClr val="tx1"/>
                </a:solidFill>
                <a:effectLst/>
                <a:latin typeface="+mn-lt"/>
                <a:ea typeface="+mn-ea"/>
                <a:cs typeface="+mn-cs"/>
              </a:rPr>
              <a:t>to </a:t>
            </a:r>
            <a:r>
              <a:rPr lang="en-CA" sz="1200" b="0" i="0" kern="1200" dirty="0" smtClean="0">
                <a:solidFill>
                  <a:schemeClr val="tx1"/>
                </a:solidFill>
                <a:effectLst/>
                <a:latin typeface="+mn-lt"/>
                <a:ea typeface="+mn-ea"/>
                <a:cs typeface="+mn-cs"/>
              </a:rPr>
              <a:t>determine next action based on the current state.</a:t>
            </a: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Value (V): The expected long-term return with discount, as opposed to the short-term reward R</a:t>
            </a:r>
            <a:r>
              <a:rPr lang="en-CA" sz="1200" b="0" i="0" kern="1200" dirty="0" smtClean="0">
                <a:solidFill>
                  <a:schemeClr val="tx1"/>
                </a:solidFill>
                <a:effectLst/>
                <a:latin typeface="+mn-lt"/>
                <a:ea typeface="+mn-ea"/>
                <a:cs typeface="+mn-cs"/>
              </a:rPr>
              <a:t>.</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Both try</a:t>
            </a:r>
            <a:r>
              <a:rPr lang="en-CA" sz="1200" b="0" i="0" kern="1200" baseline="0" dirty="0" smtClean="0">
                <a:solidFill>
                  <a:schemeClr val="tx1"/>
                </a:solidFill>
                <a:effectLst/>
                <a:latin typeface="+mn-lt"/>
                <a:ea typeface="+mn-ea"/>
                <a:cs typeface="+mn-cs"/>
              </a:rPr>
              <a:t> </a:t>
            </a:r>
            <a:r>
              <a:rPr lang="en-CA" sz="1200" b="0" i="0" kern="1200" dirty="0" smtClean="0">
                <a:solidFill>
                  <a:schemeClr val="tx1"/>
                </a:solidFill>
                <a:effectLst/>
                <a:latin typeface="+mn-lt"/>
                <a:ea typeface="+mn-ea"/>
                <a:cs typeface="+mn-cs"/>
              </a:rPr>
              <a:t>to </a:t>
            </a:r>
            <a:r>
              <a:rPr lang="en-CA" sz="1200" b="0" i="0" kern="1200" dirty="0" smtClean="0">
                <a:solidFill>
                  <a:schemeClr val="tx1"/>
                </a:solidFill>
                <a:effectLst/>
                <a:latin typeface="+mn-lt"/>
                <a:ea typeface="+mn-ea"/>
                <a:cs typeface="+mn-cs"/>
              </a:rPr>
              <a:t>gain the most reward from agent’s actions</a:t>
            </a:r>
            <a:r>
              <a:rPr lang="en-CA" sz="1200" b="0" i="0" kern="1200" dirty="0" smtClean="0">
                <a:solidFill>
                  <a:schemeClr val="tx1"/>
                </a:solidFill>
                <a:effectLst/>
                <a:latin typeface="+mn-lt"/>
                <a:ea typeface="+mn-ea"/>
                <a:cs typeface="+mn-cs"/>
              </a:rPr>
              <a:t>.</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The model-based learning uses environment, action and reward to get the most reward from the action. </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The </a:t>
            </a:r>
            <a:r>
              <a:rPr lang="en-CA" sz="1200" b="0" i="0" kern="1200" dirty="0" smtClean="0">
                <a:solidFill>
                  <a:schemeClr val="tx1"/>
                </a:solidFill>
                <a:effectLst/>
                <a:latin typeface="+mn-lt"/>
                <a:ea typeface="+mn-ea"/>
                <a:cs typeface="+mn-cs"/>
              </a:rPr>
              <a:t>model-free learning only uses its action and reward to infer the best action.</a:t>
            </a:r>
            <a:endParaRPr lang="en-CA" sz="1200" b="0" i="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25DE6D39-B822-456F-AA28-EAA86CAFD5EC}" type="slidenum">
              <a:rPr lang="en-CA" smtClean="0"/>
              <a:t>4</a:t>
            </a:fld>
            <a:endParaRPr lang="en-CA"/>
          </a:p>
        </p:txBody>
      </p:sp>
    </p:spTree>
    <p:extLst>
      <p:ext uri="{BB962C8B-B14F-4D97-AF65-F5344CB8AC3E}">
        <p14:creationId xmlns:p14="http://schemas.microsoft.com/office/powerpoint/2010/main" val="122328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Q-value </a:t>
            </a:r>
            <a:r>
              <a:rPr lang="en-CA" sz="1200" b="0"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Q): Q-value is similar to Value, except that it takes an extra parameter, the current action </a:t>
            </a:r>
            <a:r>
              <a:rPr lang="en-CA" sz="1200" b="0" i="1" kern="1200" dirty="0" smtClean="0">
                <a:solidFill>
                  <a:schemeClr val="tx1"/>
                </a:solidFill>
                <a:effectLst/>
                <a:latin typeface="+mn-lt"/>
                <a:ea typeface="+mn-ea"/>
                <a:cs typeface="+mn-cs"/>
              </a:rPr>
              <a:t>a</a:t>
            </a:r>
            <a:r>
              <a:rPr lang="en-CA" sz="1200" b="0" i="0" kern="1200" dirty="0" smtClean="0">
                <a:solidFill>
                  <a:schemeClr val="tx1"/>
                </a:solidFill>
                <a:effectLst/>
                <a:latin typeface="+mn-lt"/>
                <a:ea typeface="+mn-ea"/>
                <a:cs typeface="+mn-cs"/>
              </a:rPr>
              <a:t>. </a:t>
            </a:r>
            <a:r>
              <a:rPr lang="en-CA" sz="1200" b="0" i="1" kern="1200" dirty="0" smtClean="0">
                <a:solidFill>
                  <a:schemeClr val="tx1"/>
                </a:solidFill>
                <a:effectLst/>
                <a:latin typeface="+mn-lt"/>
                <a:ea typeface="+mn-ea"/>
                <a:cs typeface="+mn-cs"/>
              </a:rPr>
              <a:t>Qπ(s, a</a:t>
            </a:r>
            <a:r>
              <a:rPr lang="en-CA" sz="1200" b="0" i="1" kern="1200" dirty="0" smtClean="0">
                <a:solidFill>
                  <a:schemeClr val="tx1"/>
                </a:solidFill>
                <a:effectLst/>
                <a:latin typeface="+mn-lt"/>
                <a:ea typeface="+mn-ea"/>
                <a:cs typeface="+mn-cs"/>
              </a:rPr>
              <a:t>)</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Aim is to maximize</a:t>
            </a:r>
            <a:r>
              <a:rPr lang="en-CA" sz="1200" b="0" i="0" kern="1200" baseline="0" dirty="0" smtClean="0">
                <a:solidFill>
                  <a:schemeClr val="tx1"/>
                </a:solidFill>
                <a:effectLst/>
                <a:latin typeface="+mn-lt"/>
                <a:ea typeface="+mn-ea"/>
                <a:cs typeface="+mn-cs"/>
              </a:rPr>
              <a:t> the Q value</a:t>
            </a:r>
          </a:p>
          <a:p>
            <a:pPr marL="171450" indent="-171450">
              <a:buFont typeface="Arial" panose="020B0604020202020204" pitchFamily="34" charset="0"/>
              <a:buChar char="•"/>
            </a:pPr>
            <a:r>
              <a:rPr lang="en-CA" sz="1200" b="0" i="0" kern="1200" baseline="0" dirty="0" smtClean="0">
                <a:solidFill>
                  <a:schemeClr val="tx1"/>
                </a:solidFill>
                <a:effectLst/>
                <a:latin typeface="+mn-lt"/>
                <a:ea typeface="+mn-ea"/>
                <a:cs typeface="+mn-cs"/>
              </a:rPr>
              <a:t>Initial Q values are fixed (chosen by the programmer)</a:t>
            </a:r>
          </a:p>
          <a:p>
            <a:pPr marL="171450" indent="-171450">
              <a:buFont typeface="Arial" panose="020B0604020202020204" pitchFamily="34" charset="0"/>
              <a:buChar char="•"/>
            </a:pPr>
            <a:r>
              <a:rPr lang="en-CA" sz="1200" b="0" i="0" kern="1200" baseline="0" dirty="0" smtClean="0">
                <a:solidFill>
                  <a:schemeClr val="tx1"/>
                </a:solidFill>
                <a:effectLst/>
                <a:latin typeface="+mn-lt"/>
                <a:ea typeface="+mn-ea"/>
                <a:cs typeface="+mn-cs"/>
              </a:rPr>
              <a:t>Learning Rate: How much new data changes the old data (0 non, 1 all)</a:t>
            </a:r>
          </a:p>
          <a:p>
            <a:pPr marL="171450" indent="-171450">
              <a:buFont typeface="Arial" panose="020B0604020202020204" pitchFamily="34" charset="0"/>
              <a:buChar char="•"/>
            </a:pPr>
            <a:r>
              <a:rPr lang="en-CA" sz="1200" b="0" i="0" kern="1200" baseline="0" dirty="0" smtClean="0">
                <a:solidFill>
                  <a:schemeClr val="tx1"/>
                </a:solidFill>
                <a:effectLst/>
                <a:latin typeface="+mn-lt"/>
                <a:ea typeface="+mn-ea"/>
                <a:cs typeface="+mn-cs"/>
              </a:rPr>
              <a:t>Discount factor: Importance of the future rewards (0 short-term, 1 long-term)</a:t>
            </a:r>
          </a:p>
          <a:p>
            <a:pPr marL="171450" indent="-171450">
              <a:buFont typeface="Arial" panose="020B0604020202020204" pitchFamily="34" charset="0"/>
              <a:buChar char="•"/>
            </a:pPr>
            <a:r>
              <a:rPr lang="en-CA" sz="1200" b="0" i="1" kern="1200" dirty="0" smtClean="0">
                <a:solidFill>
                  <a:schemeClr val="tx1"/>
                </a:solidFill>
                <a:effectLst/>
                <a:latin typeface="+mn-lt"/>
                <a:ea typeface="+mn-ea"/>
                <a:cs typeface="+mn-cs"/>
              </a:rPr>
              <a:t>Q-learning is about creating the cheat sheet Q.</a:t>
            </a:r>
            <a:endParaRPr lang="en-CA"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CA" sz="1200" b="0" i="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25DE6D39-B822-456F-AA28-EAA86CAFD5EC}" type="slidenum">
              <a:rPr lang="en-CA" smtClean="0"/>
              <a:t>5</a:t>
            </a:fld>
            <a:endParaRPr lang="en-CA"/>
          </a:p>
        </p:txBody>
      </p:sp>
    </p:spTree>
    <p:extLst>
      <p:ext uri="{BB962C8B-B14F-4D97-AF65-F5344CB8AC3E}">
        <p14:creationId xmlns:p14="http://schemas.microsoft.com/office/powerpoint/2010/main" val="204185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Experience </a:t>
            </a:r>
            <a:r>
              <a:rPr lang="en-CA" sz="1200" b="0" i="0" kern="1200" dirty="0" smtClean="0">
                <a:solidFill>
                  <a:schemeClr val="tx1"/>
                </a:solidFill>
                <a:effectLst/>
                <a:latin typeface="+mn-lt"/>
                <a:ea typeface="+mn-ea"/>
                <a:cs typeface="+mn-cs"/>
              </a:rPr>
              <a:t>Replay stores experiences including state transitions, rewards and actions, which are necessary data to perform Q learning, and makes mini-batches to update neural networks. </a:t>
            </a:r>
            <a:endParaRPr lang="en-C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CA" sz="1200" b="0" i="0" kern="1200" dirty="0" smtClean="0">
                <a:solidFill>
                  <a:schemeClr val="tx1"/>
                </a:solidFill>
                <a:effectLst/>
                <a:latin typeface="+mn-lt"/>
                <a:ea typeface="+mn-ea"/>
                <a:cs typeface="+mn-cs"/>
              </a:rPr>
              <a:t>Error </a:t>
            </a:r>
            <a:r>
              <a:rPr lang="en-CA" sz="1200" b="0" i="0" kern="1200" dirty="0" smtClean="0">
                <a:solidFill>
                  <a:schemeClr val="tx1"/>
                </a:solidFill>
                <a:effectLst/>
                <a:latin typeface="+mn-lt"/>
                <a:ea typeface="+mn-ea"/>
                <a:cs typeface="+mn-cs"/>
              </a:rPr>
              <a:t>calculation, target function is changed frequently with DNN. Unstable target function makes training difficult. So Target Network technique fixes parameters of target function and replaces them with the latest network every thousands steps.</a:t>
            </a:r>
            <a:endParaRPr lang="en-CA" sz="1200" b="0" i="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25DE6D39-B822-456F-AA28-EAA86CAFD5EC}" type="slidenum">
              <a:rPr lang="en-CA" smtClean="0"/>
              <a:t>6</a:t>
            </a:fld>
            <a:endParaRPr lang="en-CA"/>
          </a:p>
        </p:txBody>
      </p:sp>
    </p:spTree>
    <p:extLst>
      <p:ext uri="{BB962C8B-B14F-4D97-AF65-F5344CB8AC3E}">
        <p14:creationId xmlns:p14="http://schemas.microsoft.com/office/powerpoint/2010/main" val="3499307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a:xfrm>
            <a:off x="3962399" y="5870575"/>
            <a:ext cx="4893958" cy="377825"/>
          </a:xfrm>
        </p:spPr>
        <p:txBody>
          <a:bodyPr/>
          <a:lstStyle/>
          <a:p>
            <a:endParaRPr lang="en-CA"/>
          </a:p>
        </p:txBody>
      </p:sp>
      <p:sp>
        <p:nvSpPr>
          <p:cNvPr id="6" name="Slide Number Placeholder 5"/>
          <p:cNvSpPr>
            <a:spLocks noGrp="1"/>
          </p:cNvSpPr>
          <p:nvPr>
            <p:ph type="sldNum" sz="quarter" idx="12"/>
          </p:nvPr>
        </p:nvSpPr>
        <p:spPr>
          <a:xfrm>
            <a:off x="10608958" y="5870575"/>
            <a:ext cx="551167" cy="377825"/>
          </a:xfrm>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3782568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893F0D-97A7-4A88-9404-BC5B39A6E891}" type="datetimeFigureOut">
              <a:rPr lang="en-CA" smtClean="0"/>
              <a:t>2020-01-22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79055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369818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3292118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27212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231448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216959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143399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18018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14969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893F0D-97A7-4A88-9404-BC5B39A6E891}" type="datetimeFigureOut">
              <a:rPr lang="en-CA" smtClean="0"/>
              <a:t>2020-01-22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323217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B893F0D-97A7-4A88-9404-BC5B39A6E891}" type="datetimeFigureOut">
              <a:rPr lang="en-CA" smtClean="0"/>
              <a:t>2020-01-22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21823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B893F0D-97A7-4A88-9404-BC5B39A6E891}" type="datetimeFigureOut">
              <a:rPr lang="en-CA" smtClean="0"/>
              <a:t>2020-01-22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175671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B893F0D-97A7-4A88-9404-BC5B39A6E891}" type="datetimeFigureOut">
              <a:rPr lang="en-CA" smtClean="0"/>
              <a:t>2020-01-22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415724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B893F0D-97A7-4A88-9404-BC5B39A6E891}" type="datetimeFigureOut">
              <a:rPr lang="en-CA" smtClean="0"/>
              <a:t>2020-01-22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331850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893F0D-97A7-4A88-9404-BC5B39A6E891}" type="datetimeFigureOut">
              <a:rPr lang="en-CA" smtClean="0"/>
              <a:t>2020-01-22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55401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893F0D-97A7-4A88-9404-BC5B39A6E891}" type="datetimeFigureOut">
              <a:rPr lang="en-CA" smtClean="0"/>
              <a:t>2020-01-22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286E87-0468-4586-8752-1B571350E37F}" type="slidenum">
              <a:rPr lang="en-CA" smtClean="0"/>
              <a:t>‹#›</a:t>
            </a:fld>
            <a:endParaRPr lang="en-CA"/>
          </a:p>
        </p:txBody>
      </p:sp>
    </p:spTree>
    <p:extLst>
      <p:ext uri="{BB962C8B-B14F-4D97-AF65-F5344CB8AC3E}">
        <p14:creationId xmlns:p14="http://schemas.microsoft.com/office/powerpoint/2010/main" val="281609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893F0D-97A7-4A88-9404-BC5B39A6E891}" type="datetimeFigureOut">
              <a:rPr lang="en-CA" smtClean="0"/>
              <a:t>2020-01-22</a:t>
            </a:fld>
            <a:endParaRPr lang="en-C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286E87-0468-4586-8752-1B571350E37F}" type="slidenum">
              <a:rPr lang="en-CA" smtClean="0"/>
              <a:t>‹#›</a:t>
            </a:fld>
            <a:endParaRPr lang="en-CA"/>
          </a:p>
        </p:txBody>
      </p:sp>
    </p:spTree>
    <p:extLst>
      <p:ext uri="{BB962C8B-B14F-4D97-AF65-F5344CB8AC3E}">
        <p14:creationId xmlns:p14="http://schemas.microsoft.com/office/powerpoint/2010/main" val="637006250"/>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Q-learning" TargetMode="External"/><Relationship Id="rId2" Type="http://schemas.openxmlformats.org/officeDocument/2006/relationships/hyperlink" Target="https://towardsdatascience.com/introduction-to-various-reinforcement-learning-algorithms-i-q-learning-sarsa-dqn-ddpg-72a5e0cb6287" TargetMode="External"/><Relationship Id="rId1" Type="http://schemas.openxmlformats.org/officeDocument/2006/relationships/slideLayout" Target="../slideLayouts/slideLayout2.xml"/><Relationship Id="rId6" Type="http://schemas.openxmlformats.org/officeDocument/2006/relationships/hyperlink" Target="https://towardsdatascience.com/welcome-to-deep-reinforcement-learning-part-1-dqn-c3cab4d41b6b" TargetMode="External"/><Relationship Id="rId5" Type="http://schemas.openxmlformats.org/officeDocument/2006/relationships/hyperlink" Target="https://medium.com/@jonathan_hui/rl-dqn-deep-q-network-e207751f7ae4" TargetMode="External"/><Relationship Id="rId4" Type="http://schemas.openxmlformats.org/officeDocument/2006/relationships/hyperlink" Target="https://www.quora.com/What-is-the-difference-between-model-based-and-model-free-reinforcement-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354779" y="1964267"/>
            <a:ext cx="7805346" cy="1829899"/>
          </a:xfrm>
        </p:spPr>
        <p:txBody>
          <a:bodyPr/>
          <a:lstStyle/>
          <a:p>
            <a:r>
              <a:rPr lang="en-CA" dirty="0">
                <a:latin typeface="Bauhaus 93" panose="04030905020B02020C02" pitchFamily="82" charset="0"/>
              </a:rPr>
              <a:t>Playing Atari with Deep Reinforcement Learning</a:t>
            </a:r>
          </a:p>
        </p:txBody>
      </p:sp>
      <p:sp>
        <p:nvSpPr>
          <p:cNvPr id="3" name="Alt Başlık 2"/>
          <p:cNvSpPr>
            <a:spLocks noGrp="1"/>
          </p:cNvSpPr>
          <p:nvPr>
            <p:ph type="subTitle" idx="1"/>
          </p:nvPr>
        </p:nvSpPr>
        <p:spPr>
          <a:xfrm>
            <a:off x="3962399" y="4385732"/>
            <a:ext cx="7197726" cy="1664746"/>
          </a:xfrm>
        </p:spPr>
        <p:txBody>
          <a:bodyPr>
            <a:normAutofit/>
          </a:bodyPr>
          <a:lstStyle/>
          <a:p>
            <a:pPr algn="ctr"/>
            <a:r>
              <a:rPr lang="en-CA" dirty="0">
                <a:latin typeface="Bauhaus 93" panose="04030905020B02020C02" pitchFamily="82" charset="0"/>
              </a:rPr>
              <a:t>AUTHORS: </a:t>
            </a:r>
            <a:r>
              <a:rPr lang="en-CA" dirty="0" smtClean="0">
                <a:latin typeface="Berlin Sans FB" panose="020E0602020502020306" pitchFamily="34" charset="0"/>
              </a:rPr>
              <a:t>V. </a:t>
            </a:r>
            <a:r>
              <a:rPr lang="en-CA" dirty="0" err="1" smtClean="0">
                <a:latin typeface="Berlin Sans FB" panose="020E0602020502020306" pitchFamily="34" charset="0"/>
              </a:rPr>
              <a:t>Mnih</a:t>
            </a:r>
            <a:r>
              <a:rPr lang="en-CA" dirty="0" smtClean="0">
                <a:latin typeface="Berlin Sans FB" panose="020E0602020502020306" pitchFamily="34" charset="0"/>
              </a:rPr>
              <a:t>, K. </a:t>
            </a:r>
            <a:r>
              <a:rPr lang="en-CA" dirty="0" err="1" smtClean="0">
                <a:latin typeface="Berlin Sans FB" panose="020E0602020502020306" pitchFamily="34" charset="0"/>
              </a:rPr>
              <a:t>Kavukcuoglu</a:t>
            </a:r>
            <a:r>
              <a:rPr lang="en-CA" dirty="0" smtClean="0">
                <a:latin typeface="Berlin Sans FB" panose="020E0602020502020306" pitchFamily="34" charset="0"/>
              </a:rPr>
              <a:t>, D. Silver, A. Graves, </a:t>
            </a:r>
          </a:p>
          <a:p>
            <a:pPr algn="ctr"/>
            <a:r>
              <a:rPr lang="en-CA" dirty="0" smtClean="0">
                <a:latin typeface="Berlin Sans FB" panose="020E0602020502020306" pitchFamily="34" charset="0"/>
              </a:rPr>
              <a:t>I. </a:t>
            </a:r>
            <a:r>
              <a:rPr lang="en-CA" dirty="0" err="1" smtClean="0">
                <a:latin typeface="Berlin Sans FB" panose="020E0602020502020306" pitchFamily="34" charset="0"/>
              </a:rPr>
              <a:t>Antonoglou</a:t>
            </a:r>
            <a:r>
              <a:rPr lang="en-CA" dirty="0" smtClean="0">
                <a:latin typeface="Berlin Sans FB" panose="020E0602020502020306" pitchFamily="34" charset="0"/>
              </a:rPr>
              <a:t>, D. </a:t>
            </a:r>
            <a:r>
              <a:rPr lang="en-CA" dirty="0" err="1" smtClean="0">
                <a:latin typeface="Berlin Sans FB" panose="020E0602020502020306" pitchFamily="34" charset="0"/>
              </a:rPr>
              <a:t>Wierstra</a:t>
            </a:r>
            <a:r>
              <a:rPr lang="en-CA" dirty="0" smtClean="0">
                <a:latin typeface="Berlin Sans FB" panose="020E0602020502020306" pitchFamily="34" charset="0"/>
              </a:rPr>
              <a:t>, M. </a:t>
            </a:r>
            <a:r>
              <a:rPr lang="en-CA" dirty="0" err="1" smtClean="0">
                <a:latin typeface="Berlin Sans FB" panose="020E0602020502020306" pitchFamily="34" charset="0"/>
              </a:rPr>
              <a:t>Riedmiller</a:t>
            </a:r>
            <a:endParaRPr lang="en-CA" dirty="0" smtClean="0">
              <a:latin typeface="Berlin Sans FB" panose="020E0602020502020306" pitchFamily="34" charset="0"/>
            </a:endParaRPr>
          </a:p>
          <a:p>
            <a:pPr algn="ctr"/>
            <a:endParaRPr lang="en-CA" dirty="0" smtClean="0"/>
          </a:p>
          <a:p>
            <a:pPr algn="ctr"/>
            <a:r>
              <a:rPr lang="en-CA" dirty="0" smtClean="0">
                <a:latin typeface="Bauhaus 93" panose="04030905020B02020C02" pitchFamily="82" charset="0"/>
              </a:rPr>
              <a:t>Presenter: </a:t>
            </a:r>
            <a:r>
              <a:rPr lang="en-CA" dirty="0" smtClean="0">
                <a:latin typeface="Berlin Sans FB" panose="020E0602020502020306" pitchFamily="34" charset="0"/>
              </a:rPr>
              <a:t>Baran kaya</a:t>
            </a:r>
            <a:endParaRPr lang="en-CA" dirty="0">
              <a:latin typeface="Berlin Sans FB" panose="020E0602020502020306" pitchFamily="34" charset="0"/>
            </a:endParaRPr>
          </a:p>
        </p:txBody>
      </p:sp>
    </p:spTree>
    <p:extLst>
      <p:ext uri="{BB962C8B-B14F-4D97-AF65-F5344CB8AC3E}">
        <p14:creationId xmlns:p14="http://schemas.microsoft.com/office/powerpoint/2010/main" val="221588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latin typeface="Bauhaus 93" panose="04030905020B02020C02" pitchFamily="82" charset="0"/>
              </a:rPr>
              <a:t>summary</a:t>
            </a:r>
            <a:endParaRPr lang="en-CA" dirty="0">
              <a:latin typeface="Bauhaus 93" panose="04030905020B02020C02" pitchFamily="82" charset="0"/>
            </a:endParaRPr>
          </a:p>
        </p:txBody>
      </p:sp>
      <p:sp>
        <p:nvSpPr>
          <p:cNvPr id="3" name="İçerik Yer Tutucusu 2"/>
          <p:cNvSpPr>
            <a:spLocks noGrp="1"/>
          </p:cNvSpPr>
          <p:nvPr>
            <p:ph idx="1"/>
          </p:nvPr>
        </p:nvSpPr>
        <p:spPr/>
        <p:txBody>
          <a:bodyPr>
            <a:normAutofit/>
          </a:bodyPr>
          <a:lstStyle/>
          <a:p>
            <a:r>
              <a:rPr lang="en-CA" sz="2400" u="sng" dirty="0" smtClean="0">
                <a:latin typeface="Berlin Sans FB" panose="020E0602020502020306" pitchFamily="34" charset="0"/>
              </a:rPr>
              <a:t>DQN:</a:t>
            </a:r>
            <a:r>
              <a:rPr lang="en-CA" sz="2400" dirty="0" smtClean="0">
                <a:latin typeface="Berlin Sans FB" panose="020E0602020502020306" pitchFamily="34" charset="0"/>
              </a:rPr>
              <a:t> Neural </a:t>
            </a:r>
            <a:r>
              <a:rPr lang="en-CA" sz="2400" dirty="0" smtClean="0">
                <a:latin typeface="Berlin Sans FB" panose="020E0602020502020306" pitchFamily="34" charset="0"/>
              </a:rPr>
              <a:t>Network trained with Q-Learning (Reinforced learning)</a:t>
            </a:r>
          </a:p>
          <a:p>
            <a:r>
              <a:rPr lang="en-CA" sz="2400" u="sng" dirty="0" smtClean="0">
                <a:latin typeface="Berlin Sans FB" panose="020E0602020502020306" pitchFamily="34" charset="0"/>
              </a:rPr>
              <a:t>Input:</a:t>
            </a:r>
            <a:r>
              <a:rPr lang="en-CA" sz="2400" dirty="0" smtClean="0">
                <a:latin typeface="Berlin Sans FB" panose="020E0602020502020306" pitchFamily="34" charset="0"/>
              </a:rPr>
              <a:t> High-dimensional </a:t>
            </a:r>
            <a:r>
              <a:rPr lang="en-CA" sz="2400" dirty="0">
                <a:latin typeface="Berlin Sans FB" panose="020E0602020502020306" pitchFamily="34" charset="0"/>
              </a:rPr>
              <a:t>input </a:t>
            </a:r>
            <a:r>
              <a:rPr lang="en-CA" sz="2400" dirty="0" smtClean="0">
                <a:latin typeface="Berlin Sans FB" panose="020E0602020502020306" pitchFamily="34" charset="0"/>
              </a:rPr>
              <a:t>(210x160 RGB </a:t>
            </a:r>
            <a:r>
              <a:rPr lang="en-CA" sz="2400" dirty="0">
                <a:latin typeface="Berlin Sans FB" panose="020E0602020502020306" pitchFamily="34" charset="0"/>
              </a:rPr>
              <a:t>video at 60Hz</a:t>
            </a:r>
            <a:r>
              <a:rPr lang="en-CA" sz="2400" dirty="0" smtClean="0">
                <a:latin typeface="Berlin Sans FB" panose="020E0602020502020306" pitchFamily="34" charset="0"/>
              </a:rPr>
              <a:t>)</a:t>
            </a:r>
          </a:p>
          <a:p>
            <a:r>
              <a:rPr lang="en-CA" sz="2400" u="sng" dirty="0" smtClean="0">
                <a:latin typeface="Berlin Sans FB" panose="020E0602020502020306" pitchFamily="34" charset="0"/>
              </a:rPr>
              <a:t>Preprocessing:</a:t>
            </a:r>
            <a:r>
              <a:rPr lang="en-CA" sz="2400" dirty="0" smtClean="0">
                <a:latin typeface="Berlin Sans FB" panose="020E0602020502020306" pitchFamily="34" charset="0"/>
              </a:rPr>
              <a:t> </a:t>
            </a:r>
            <a:r>
              <a:rPr lang="en-CA" sz="2400" dirty="0" smtClean="0">
                <a:latin typeface="Berlin Sans FB" panose="020E0602020502020306" pitchFamily="34" charset="0"/>
              </a:rPr>
              <a:t>Dimension </a:t>
            </a:r>
            <a:r>
              <a:rPr lang="en-CA" sz="2400" dirty="0" smtClean="0">
                <a:latin typeface="Berlin Sans FB" panose="020E0602020502020306" pitchFamily="34" charset="0"/>
              </a:rPr>
              <a:t>reduction </a:t>
            </a:r>
            <a:r>
              <a:rPr lang="en-CA" sz="2400" dirty="0" smtClean="0">
                <a:latin typeface="Berlin Sans FB" panose="020E0602020502020306" pitchFamily="34" charset="0"/>
              </a:rPr>
              <a:t>(100x84 grayscale to 84x84 </a:t>
            </a:r>
            <a:r>
              <a:rPr lang="en-CA" sz="2400" dirty="0" smtClean="0">
                <a:latin typeface="Berlin Sans FB" panose="020E0602020502020306" pitchFamily="34" charset="0"/>
              </a:rPr>
              <a:t>x4 image)</a:t>
            </a:r>
          </a:p>
          <a:p>
            <a:r>
              <a:rPr lang="en-CA" sz="2400" u="sng" dirty="0" smtClean="0">
                <a:latin typeface="Berlin Sans FB" panose="020E0602020502020306" pitchFamily="34" charset="0"/>
              </a:rPr>
              <a:t>Skipping frames:</a:t>
            </a:r>
            <a:r>
              <a:rPr lang="en-CA" sz="2400" dirty="0" smtClean="0">
                <a:latin typeface="Berlin Sans FB" panose="020E0602020502020306" pitchFamily="34" charset="0"/>
              </a:rPr>
              <a:t> </a:t>
            </a:r>
            <a:r>
              <a:rPr lang="en-CA" sz="2400" dirty="0" smtClean="0">
                <a:latin typeface="Berlin Sans FB" panose="020E0602020502020306" pitchFamily="34" charset="0"/>
              </a:rPr>
              <a:t>Update </a:t>
            </a:r>
            <a:r>
              <a:rPr lang="en-CA" sz="2400" dirty="0" smtClean="0">
                <a:latin typeface="Berlin Sans FB" panose="020E0602020502020306" pitchFamily="34" charset="0"/>
              </a:rPr>
              <a:t>every 4 frame</a:t>
            </a:r>
          </a:p>
          <a:p>
            <a:r>
              <a:rPr lang="en-CA" sz="2400" dirty="0" smtClean="0">
                <a:latin typeface="Berlin Sans FB" panose="020E0602020502020306" pitchFamily="34" charset="0"/>
              </a:rPr>
              <a:t>7 games with the same algorithm</a:t>
            </a:r>
          </a:p>
          <a:p>
            <a:r>
              <a:rPr lang="en-CA" sz="2400" dirty="0" smtClean="0">
                <a:latin typeface="Berlin Sans FB" panose="020E0602020502020306" pitchFamily="34" charset="0"/>
              </a:rPr>
              <a:t>All game scored fixed (+1, -1, 0)</a:t>
            </a:r>
            <a:endParaRPr lang="en-CA" sz="2400" dirty="0">
              <a:latin typeface="Berlin Sans FB" panose="020E0602020502020306" pitchFamily="34" charset="0"/>
            </a:endParaRPr>
          </a:p>
        </p:txBody>
      </p:sp>
    </p:spTree>
    <p:extLst>
      <p:ext uri="{BB962C8B-B14F-4D97-AF65-F5344CB8AC3E}">
        <p14:creationId xmlns:p14="http://schemas.microsoft.com/office/powerpoint/2010/main" val="3773725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3251400"/>
            <a:ext cx="11646920" cy="1362270"/>
          </a:xfrm>
        </p:spPr>
        <p:txBody>
          <a:bodyPr/>
          <a:lstStyle/>
          <a:p>
            <a:pPr algn="ctr"/>
            <a:r>
              <a:rPr lang="en-CA" dirty="0" smtClean="0">
                <a:latin typeface="Bauhaus 93" panose="04030905020B02020C02" pitchFamily="82" charset="0"/>
              </a:rPr>
              <a:t>GAMES</a:t>
            </a:r>
            <a:endParaRPr lang="en-CA" dirty="0">
              <a:latin typeface="Bauhaus 93" panose="04030905020B02020C02" pitchFamily="82" charset="0"/>
            </a:endParaRPr>
          </a:p>
        </p:txBody>
      </p:sp>
      <p:sp>
        <p:nvSpPr>
          <p:cNvPr id="3" name="İçerik Yer Tutucusu 2"/>
          <p:cNvSpPr>
            <a:spLocks noGrp="1"/>
          </p:cNvSpPr>
          <p:nvPr>
            <p:ph idx="1"/>
          </p:nvPr>
        </p:nvSpPr>
        <p:spPr>
          <a:xfrm>
            <a:off x="5088833" y="1979278"/>
            <a:ext cx="1325360" cy="414248"/>
          </a:xfrm>
        </p:spPr>
        <p:txBody>
          <a:bodyPr/>
          <a:lstStyle/>
          <a:p>
            <a:pPr marL="0" indent="0">
              <a:buNone/>
            </a:pPr>
            <a:r>
              <a:rPr lang="en-CA" dirty="0" smtClean="0">
                <a:latin typeface="Berlin Sans FB" panose="020E0602020502020306" pitchFamily="34" charset="0"/>
              </a:rPr>
              <a:t>Beam Rider</a:t>
            </a:r>
            <a:endParaRPr lang="en-CA" dirty="0">
              <a:latin typeface="Berlin Sans FB" panose="020E0602020502020306" pitchFamily="34" charset="0"/>
            </a:endParaRPr>
          </a:p>
        </p:txBody>
      </p:sp>
      <p:pic>
        <p:nvPicPr>
          <p:cNvPr id="1026" name="Picture 2" descr="beam rider ile ilgili görsel sonu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2853" y="0"/>
            <a:ext cx="3417320" cy="19222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eakout ile ilgili gö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0173" y="707429"/>
            <a:ext cx="3235630" cy="2130125"/>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txBox="1">
            <a:spLocks/>
          </p:cNvSpPr>
          <p:nvPr/>
        </p:nvSpPr>
        <p:spPr>
          <a:xfrm>
            <a:off x="6907417" y="2822627"/>
            <a:ext cx="1576838"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smtClean="0">
                <a:latin typeface="Berlin Sans FB" panose="020E0602020502020306" pitchFamily="34" charset="0"/>
              </a:rPr>
              <a:t>Breakout</a:t>
            </a:r>
            <a:endParaRPr lang="en-CA" dirty="0">
              <a:latin typeface="Berlin Sans FB" panose="020E0602020502020306" pitchFamily="34" charset="0"/>
            </a:endParaRPr>
          </a:p>
        </p:txBody>
      </p:sp>
      <p:pic>
        <p:nvPicPr>
          <p:cNvPr id="1030" name="Picture 6" descr="atari enduro ile ilgili gö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656" y="2823339"/>
            <a:ext cx="3245344" cy="2028340"/>
          </a:xfrm>
          <a:prstGeom prst="rect">
            <a:avLst/>
          </a:prstGeom>
          <a:noFill/>
          <a:extLst>
            <a:ext uri="{909E8E84-426E-40DD-AFC4-6F175D3DCCD1}">
              <a14:hiddenFill xmlns:a14="http://schemas.microsoft.com/office/drawing/2010/main">
                <a:solidFill>
                  <a:srgbClr val="FFFFFF"/>
                </a:solidFill>
              </a14:hiddenFill>
            </a:ext>
          </a:extLst>
        </p:spPr>
      </p:pic>
      <p:sp>
        <p:nvSpPr>
          <p:cNvPr id="9" name="İçerik Yer Tutucusu 2"/>
          <p:cNvSpPr txBox="1">
            <a:spLocks/>
          </p:cNvSpPr>
          <p:nvPr/>
        </p:nvSpPr>
        <p:spPr>
          <a:xfrm>
            <a:off x="7901718" y="3764995"/>
            <a:ext cx="975582"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err="1" smtClean="0">
                <a:latin typeface="Berlin Sans FB" panose="020E0602020502020306" pitchFamily="34" charset="0"/>
              </a:rPr>
              <a:t>Enduro</a:t>
            </a:r>
            <a:endParaRPr lang="en-CA" dirty="0">
              <a:latin typeface="Berlin Sans FB" panose="020E0602020502020306" pitchFamily="34" charset="0"/>
            </a:endParaRPr>
          </a:p>
        </p:txBody>
      </p:sp>
      <p:pic>
        <p:nvPicPr>
          <p:cNvPr id="1032" name="Picture 8" descr="pong ile ilgili görsel sonu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0173" y="4851679"/>
            <a:ext cx="3343868" cy="2006321"/>
          </a:xfrm>
          <a:prstGeom prst="rect">
            <a:avLst/>
          </a:prstGeom>
          <a:noFill/>
          <a:extLst>
            <a:ext uri="{909E8E84-426E-40DD-AFC4-6F175D3DCCD1}">
              <a14:hiddenFill xmlns:a14="http://schemas.microsoft.com/office/drawing/2010/main">
                <a:solidFill>
                  <a:srgbClr val="FFFFFF"/>
                </a:solidFill>
              </a14:hiddenFill>
            </a:ext>
          </a:extLst>
        </p:spPr>
      </p:pic>
      <p:sp>
        <p:nvSpPr>
          <p:cNvPr id="11" name="İçerik Yer Tutucusu 2"/>
          <p:cNvSpPr txBox="1">
            <a:spLocks/>
          </p:cNvSpPr>
          <p:nvPr/>
        </p:nvSpPr>
        <p:spPr>
          <a:xfrm>
            <a:off x="6660391" y="5647715"/>
            <a:ext cx="799781"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smtClean="0">
                <a:latin typeface="Berlin Sans FB" panose="020E0602020502020306" pitchFamily="34" charset="0"/>
              </a:rPr>
              <a:t>Pong</a:t>
            </a:r>
            <a:endParaRPr lang="en-CA" dirty="0">
              <a:latin typeface="Berlin Sans FB" panose="020E0602020502020306" pitchFamily="34" charset="0"/>
            </a:endParaRPr>
          </a:p>
        </p:txBody>
      </p:sp>
      <p:pic>
        <p:nvPicPr>
          <p:cNvPr id="1034" name="Picture 10" descr="atari q*bert ile ilgili görsel sonu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7759" y="4851679"/>
            <a:ext cx="2675094" cy="2006321"/>
          </a:xfrm>
          <a:prstGeom prst="rect">
            <a:avLst/>
          </a:prstGeom>
          <a:noFill/>
          <a:extLst>
            <a:ext uri="{909E8E84-426E-40DD-AFC4-6F175D3DCCD1}">
              <a14:hiddenFill xmlns:a14="http://schemas.microsoft.com/office/drawing/2010/main">
                <a:solidFill>
                  <a:srgbClr val="FFFFFF"/>
                </a:solidFill>
              </a14:hiddenFill>
            </a:ext>
          </a:extLst>
        </p:spPr>
      </p:pic>
      <p:sp>
        <p:nvSpPr>
          <p:cNvPr id="13" name="İçerik Yer Tutucusu 2"/>
          <p:cNvSpPr txBox="1">
            <a:spLocks/>
          </p:cNvSpPr>
          <p:nvPr/>
        </p:nvSpPr>
        <p:spPr>
          <a:xfrm>
            <a:off x="4169588" y="5647715"/>
            <a:ext cx="975582"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smtClean="0">
                <a:latin typeface="Berlin Sans FB" panose="020E0602020502020306" pitchFamily="34" charset="0"/>
              </a:rPr>
              <a:t>Q*</a:t>
            </a:r>
            <a:r>
              <a:rPr lang="en-CA" dirty="0" err="1" smtClean="0">
                <a:latin typeface="Berlin Sans FB" panose="020E0602020502020306" pitchFamily="34" charset="0"/>
              </a:rPr>
              <a:t>bert</a:t>
            </a:r>
            <a:endParaRPr lang="en-CA" dirty="0">
              <a:latin typeface="Berlin Sans FB" panose="020E0602020502020306" pitchFamily="34" charset="0"/>
            </a:endParaRPr>
          </a:p>
        </p:txBody>
      </p:sp>
      <p:pic>
        <p:nvPicPr>
          <p:cNvPr id="1038" name="Picture 14" descr="atari seaquest ile ilgili görsel sonuc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5" y="2965433"/>
            <a:ext cx="3164840" cy="1886246"/>
          </a:xfrm>
          <a:prstGeom prst="rect">
            <a:avLst/>
          </a:prstGeom>
          <a:noFill/>
          <a:extLst>
            <a:ext uri="{909E8E84-426E-40DD-AFC4-6F175D3DCCD1}">
              <a14:hiddenFill xmlns:a14="http://schemas.microsoft.com/office/drawing/2010/main">
                <a:solidFill>
                  <a:srgbClr val="FFFFFF"/>
                </a:solidFill>
              </a14:hiddenFill>
            </a:ext>
          </a:extLst>
        </p:spPr>
      </p:pic>
      <p:sp>
        <p:nvSpPr>
          <p:cNvPr id="16" name="İçerik Yer Tutucusu 2"/>
          <p:cNvSpPr txBox="1">
            <a:spLocks/>
          </p:cNvSpPr>
          <p:nvPr/>
        </p:nvSpPr>
        <p:spPr>
          <a:xfrm>
            <a:off x="3294121" y="3763573"/>
            <a:ext cx="1211133"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err="1" smtClean="0">
                <a:latin typeface="Berlin Sans FB" panose="020E0602020502020306" pitchFamily="34" charset="0"/>
              </a:rPr>
              <a:t>Seaquest</a:t>
            </a:r>
            <a:endParaRPr lang="en-CA" dirty="0">
              <a:latin typeface="Berlin Sans FB" panose="020E0602020502020306" pitchFamily="34" charset="0"/>
            </a:endParaRPr>
          </a:p>
        </p:txBody>
      </p:sp>
      <p:pic>
        <p:nvPicPr>
          <p:cNvPr id="1040" name="Picture 16" descr="atari space invaders ile ilgili görsel sonucu"/>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7759" y="939614"/>
            <a:ext cx="2701091" cy="2025819"/>
          </a:xfrm>
          <a:prstGeom prst="rect">
            <a:avLst/>
          </a:prstGeom>
          <a:noFill/>
          <a:extLst>
            <a:ext uri="{909E8E84-426E-40DD-AFC4-6F175D3DCCD1}">
              <a14:hiddenFill xmlns:a14="http://schemas.microsoft.com/office/drawing/2010/main">
                <a:solidFill>
                  <a:srgbClr val="FFFFFF"/>
                </a:solidFill>
              </a14:hiddenFill>
            </a:ext>
          </a:extLst>
        </p:spPr>
      </p:pic>
      <p:sp>
        <p:nvSpPr>
          <p:cNvPr id="18" name="İçerik Yer Tutucusu 2"/>
          <p:cNvSpPr txBox="1">
            <a:spLocks/>
          </p:cNvSpPr>
          <p:nvPr/>
        </p:nvSpPr>
        <p:spPr>
          <a:xfrm>
            <a:off x="3634329" y="2842606"/>
            <a:ext cx="1720934" cy="4142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smtClean="0">
                <a:latin typeface="Berlin Sans FB" panose="020E0602020502020306" pitchFamily="34" charset="0"/>
              </a:rPr>
              <a:t>Space Invaders</a:t>
            </a:r>
            <a:endParaRPr lang="en-CA" dirty="0">
              <a:latin typeface="Berlin Sans FB" panose="020E0602020502020306" pitchFamily="34" charset="0"/>
            </a:endParaRPr>
          </a:p>
        </p:txBody>
      </p:sp>
    </p:spTree>
    <p:extLst>
      <p:ext uri="{BB962C8B-B14F-4D97-AF65-F5344CB8AC3E}">
        <p14:creationId xmlns:p14="http://schemas.microsoft.com/office/powerpoint/2010/main" val="17753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499"/>
                                          </p:stCondLst>
                                        </p:cTn>
                                        <p:tgtEl>
                                          <p:spTgt spid="102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0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0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499"/>
                                          </p:stCondLst>
                                        </p:cTn>
                                        <p:tgtEl>
                                          <p:spTgt spid="10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499"/>
                                          </p:stCondLst>
                                        </p:cTn>
                                        <p:tgtEl>
                                          <p:spTgt spid="10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1" grpId="0"/>
      <p:bldP spid="13"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latin typeface="Bauhaus 93" panose="04030905020B02020C02" pitchFamily="82" charset="0"/>
              </a:rPr>
              <a:t>Reinforcement learning</a:t>
            </a:r>
            <a:endParaRPr lang="en-CA" dirty="0">
              <a:latin typeface="Bauhaus 93" panose="04030905020B02020C02" pitchFamily="82" charset="0"/>
            </a:endParaRPr>
          </a:p>
        </p:txBody>
      </p:sp>
      <p:sp>
        <p:nvSpPr>
          <p:cNvPr id="3" name="İçerik Yer Tutucusu 2"/>
          <p:cNvSpPr>
            <a:spLocks noGrp="1"/>
          </p:cNvSpPr>
          <p:nvPr>
            <p:ph idx="1"/>
          </p:nvPr>
        </p:nvSpPr>
        <p:spPr>
          <a:xfrm>
            <a:off x="7862505" y="2065868"/>
            <a:ext cx="3897880" cy="3173578"/>
          </a:xfrm>
        </p:spPr>
        <p:txBody>
          <a:bodyPr>
            <a:normAutofit/>
          </a:bodyPr>
          <a:lstStyle/>
          <a:p>
            <a:r>
              <a:rPr lang="en-CA" sz="2000" dirty="0" smtClean="0">
                <a:latin typeface="Berlin Sans FB" panose="020E0602020502020306" pitchFamily="34" charset="0"/>
              </a:rPr>
              <a:t>Action (moves)</a:t>
            </a:r>
            <a:endParaRPr lang="en-CA" sz="2000" dirty="0" smtClean="0">
              <a:latin typeface="Berlin Sans FB" panose="020E0602020502020306" pitchFamily="34" charset="0"/>
            </a:endParaRPr>
          </a:p>
          <a:p>
            <a:r>
              <a:rPr lang="en-CA" sz="2000" dirty="0" smtClean="0">
                <a:latin typeface="Berlin Sans FB" panose="020E0602020502020306" pitchFamily="34" charset="0"/>
              </a:rPr>
              <a:t>State	(situation)</a:t>
            </a:r>
            <a:endParaRPr lang="en-CA" sz="2000" dirty="0" smtClean="0">
              <a:latin typeface="Berlin Sans FB" panose="020E0602020502020306" pitchFamily="34" charset="0"/>
            </a:endParaRPr>
          </a:p>
          <a:p>
            <a:r>
              <a:rPr lang="en-CA" sz="2000" dirty="0" smtClean="0">
                <a:latin typeface="Berlin Sans FB" panose="020E0602020502020306" pitchFamily="34" charset="0"/>
              </a:rPr>
              <a:t>Reward (</a:t>
            </a:r>
            <a:r>
              <a:rPr lang="en-CA" sz="2000" dirty="0" err="1" smtClean="0">
                <a:latin typeface="Berlin Sans FB" panose="020E0602020502020306" pitchFamily="34" charset="0"/>
              </a:rPr>
              <a:t>env</a:t>
            </a:r>
            <a:r>
              <a:rPr lang="en-CA" sz="2000" dirty="0" smtClean="0">
                <a:latin typeface="Berlin Sans FB" panose="020E0602020502020306" pitchFamily="34" charset="0"/>
              </a:rPr>
              <a:t>. return)</a:t>
            </a:r>
            <a:endParaRPr lang="en-CA" sz="2000" dirty="0" smtClean="0">
              <a:latin typeface="Berlin Sans FB" panose="020E0602020502020306" pitchFamily="34" charset="0"/>
            </a:endParaRPr>
          </a:p>
          <a:p>
            <a:r>
              <a:rPr lang="en-CA" sz="2000" dirty="0" smtClean="0">
                <a:latin typeface="Berlin Sans FB" panose="020E0602020502020306" pitchFamily="34" charset="0"/>
              </a:rPr>
              <a:t>Policy (cur. state </a:t>
            </a:r>
            <a:r>
              <a:rPr lang="en-CA" sz="2000" dirty="0" smtClean="0">
                <a:latin typeface="Berlin Sans FB" panose="020E0602020502020306" pitchFamily="34" charset="0"/>
                <a:sym typeface="Wingdings" panose="05000000000000000000" pitchFamily="2" charset="2"/>
              </a:rPr>
              <a:t> next action)</a:t>
            </a:r>
            <a:endParaRPr lang="en-CA" sz="2000" dirty="0" smtClean="0">
              <a:latin typeface="Berlin Sans FB" panose="020E0602020502020306" pitchFamily="34" charset="0"/>
            </a:endParaRPr>
          </a:p>
          <a:p>
            <a:r>
              <a:rPr lang="en-CA" sz="2000" dirty="0" smtClean="0">
                <a:latin typeface="Berlin Sans FB" panose="020E0602020502020306" pitchFamily="34" charset="0"/>
              </a:rPr>
              <a:t>Value (long term return)</a:t>
            </a:r>
            <a:endParaRPr lang="en-CA" sz="2000" dirty="0">
              <a:latin typeface="Berlin Sans FB" panose="020E0602020502020306" pitchFamily="34" charset="0"/>
            </a:endParaRPr>
          </a:p>
        </p:txBody>
      </p:sp>
      <p:pic>
        <p:nvPicPr>
          <p:cNvPr id="4" name="Resim 3"/>
          <p:cNvPicPr>
            <a:picLocks noChangeAspect="1"/>
          </p:cNvPicPr>
          <p:nvPr/>
        </p:nvPicPr>
        <p:blipFill>
          <a:blip r:embed="rId3"/>
          <a:stretch>
            <a:fillRect/>
          </a:stretch>
        </p:blipFill>
        <p:spPr>
          <a:xfrm>
            <a:off x="845013" y="2286124"/>
            <a:ext cx="6610350" cy="2714625"/>
          </a:xfrm>
          <a:prstGeom prst="rect">
            <a:avLst/>
          </a:prstGeom>
        </p:spPr>
      </p:pic>
      <p:sp>
        <p:nvSpPr>
          <p:cNvPr id="5" name="İçerik Yer Tutucusu 2"/>
          <p:cNvSpPr txBox="1">
            <a:spLocks/>
          </p:cNvSpPr>
          <p:nvPr/>
        </p:nvSpPr>
        <p:spPr>
          <a:xfrm>
            <a:off x="1988987" y="5315003"/>
            <a:ext cx="9591188" cy="85321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CA" sz="2000" dirty="0" smtClean="0">
                <a:latin typeface="Berlin Sans FB" panose="020E0602020502020306" pitchFamily="34" charset="0"/>
              </a:rPr>
              <a:t>Markov Decision Process (MDP): Model-based (Environment, action &amp; reward)</a:t>
            </a:r>
          </a:p>
          <a:p>
            <a:r>
              <a:rPr lang="en-CA" sz="2000" dirty="0" smtClean="0">
                <a:latin typeface="Berlin Sans FB" panose="020E0602020502020306" pitchFamily="34" charset="0"/>
              </a:rPr>
              <a:t>Q-Learning: Model-free (Action &amp; reward)</a:t>
            </a:r>
            <a:endParaRPr lang="en-CA" sz="2000" dirty="0">
              <a:latin typeface="Berlin Sans FB" panose="020E0602020502020306" pitchFamily="34" charset="0"/>
            </a:endParaRPr>
          </a:p>
        </p:txBody>
      </p:sp>
    </p:spTree>
    <p:extLst>
      <p:ext uri="{BB962C8B-B14F-4D97-AF65-F5344CB8AC3E}">
        <p14:creationId xmlns:p14="http://schemas.microsoft.com/office/powerpoint/2010/main" val="4920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latin typeface="Bauhaus 93" panose="04030905020B02020C02" pitchFamily="82" charset="0"/>
              </a:rPr>
              <a:t>Q-learning</a:t>
            </a:r>
            <a:endParaRPr lang="en-CA" dirty="0">
              <a:latin typeface="Bauhaus 93" panose="04030905020B02020C02" pitchFamily="82" charset="0"/>
            </a:endParaRPr>
          </a:p>
        </p:txBody>
      </p:sp>
      <p:sp>
        <p:nvSpPr>
          <p:cNvPr id="3" name="İçerik Yer Tutucusu 2"/>
          <p:cNvSpPr>
            <a:spLocks noGrp="1"/>
          </p:cNvSpPr>
          <p:nvPr>
            <p:ph idx="1"/>
          </p:nvPr>
        </p:nvSpPr>
        <p:spPr>
          <a:xfrm>
            <a:off x="1328216" y="1735358"/>
            <a:ext cx="5359585" cy="2469547"/>
          </a:xfrm>
        </p:spPr>
        <p:txBody>
          <a:bodyPr>
            <a:normAutofit/>
          </a:bodyPr>
          <a:lstStyle/>
          <a:p>
            <a:r>
              <a:rPr lang="en-CA" sz="2000" dirty="0">
                <a:latin typeface="Berlin Sans FB" panose="020E0602020502020306" pitchFamily="34" charset="0"/>
              </a:rPr>
              <a:t>Action (moves)</a:t>
            </a:r>
          </a:p>
          <a:p>
            <a:r>
              <a:rPr lang="en-CA" sz="2000" dirty="0">
                <a:latin typeface="Berlin Sans FB" panose="020E0602020502020306" pitchFamily="34" charset="0"/>
              </a:rPr>
              <a:t>State	(situation)</a:t>
            </a:r>
          </a:p>
          <a:p>
            <a:r>
              <a:rPr lang="en-CA" sz="2000" dirty="0">
                <a:latin typeface="Berlin Sans FB" panose="020E0602020502020306" pitchFamily="34" charset="0"/>
              </a:rPr>
              <a:t>Reward (</a:t>
            </a:r>
            <a:r>
              <a:rPr lang="en-CA" sz="2000" dirty="0" err="1">
                <a:latin typeface="Berlin Sans FB" panose="020E0602020502020306" pitchFamily="34" charset="0"/>
              </a:rPr>
              <a:t>env</a:t>
            </a:r>
            <a:r>
              <a:rPr lang="en-CA" sz="2000" dirty="0">
                <a:latin typeface="Berlin Sans FB" panose="020E0602020502020306" pitchFamily="34" charset="0"/>
              </a:rPr>
              <a:t>. return)</a:t>
            </a:r>
          </a:p>
          <a:p>
            <a:r>
              <a:rPr lang="en-CA" sz="2000" dirty="0">
                <a:latin typeface="Berlin Sans FB" panose="020E0602020502020306" pitchFamily="34" charset="0"/>
              </a:rPr>
              <a:t>Policy (cur. state </a:t>
            </a:r>
            <a:r>
              <a:rPr lang="en-CA" sz="2000" dirty="0">
                <a:latin typeface="Berlin Sans FB" panose="020E0602020502020306" pitchFamily="34" charset="0"/>
                <a:sym typeface="Wingdings" panose="05000000000000000000" pitchFamily="2" charset="2"/>
              </a:rPr>
              <a:t> next action)</a:t>
            </a:r>
            <a:endParaRPr lang="en-CA" sz="2000" dirty="0">
              <a:latin typeface="Berlin Sans FB" panose="020E0602020502020306" pitchFamily="34" charset="0"/>
            </a:endParaRPr>
          </a:p>
          <a:p>
            <a:r>
              <a:rPr lang="en-CA" sz="2000" dirty="0" smtClean="0">
                <a:latin typeface="Berlin Sans FB" panose="020E0602020502020306" pitchFamily="34" charset="0"/>
              </a:rPr>
              <a:t>Q-Value </a:t>
            </a:r>
            <a:r>
              <a:rPr lang="en-CA" sz="2000" dirty="0" smtClean="0">
                <a:latin typeface="Berlin Sans FB" panose="020E0602020502020306" pitchFamily="34" charset="0"/>
              </a:rPr>
              <a:t>(action-value</a:t>
            </a:r>
            <a:r>
              <a:rPr lang="en-CA" sz="2000" dirty="0" smtClean="0">
                <a:latin typeface="Berlin Sans FB" panose="020E0602020502020306" pitchFamily="34" charset="0"/>
              </a:rPr>
              <a:t>), Q(</a:t>
            </a:r>
            <a:r>
              <a:rPr lang="en-CA" sz="2000" dirty="0" err="1" smtClean="0">
                <a:latin typeface="Berlin Sans FB" panose="020E0602020502020306" pitchFamily="34" charset="0"/>
              </a:rPr>
              <a:t>s,a</a:t>
            </a:r>
            <a:r>
              <a:rPr lang="en-CA" sz="2000" dirty="0" smtClean="0">
                <a:latin typeface="Berlin Sans FB" panose="020E0602020502020306" pitchFamily="34" charset="0"/>
              </a:rPr>
              <a:t>)</a:t>
            </a:r>
            <a:endParaRPr lang="en-CA" sz="2000" dirty="0">
              <a:latin typeface="Berlin Sans FB" panose="020E0602020502020306" pitchFamily="34" charset="0"/>
            </a:endParaRPr>
          </a:p>
        </p:txBody>
      </p:sp>
      <p:pic>
        <p:nvPicPr>
          <p:cNvPr id="5" name="Resim 4"/>
          <p:cNvPicPr>
            <a:picLocks noChangeAspect="1"/>
          </p:cNvPicPr>
          <p:nvPr/>
        </p:nvPicPr>
        <p:blipFill>
          <a:blip r:embed="rId3"/>
          <a:stretch>
            <a:fillRect/>
          </a:stretch>
        </p:blipFill>
        <p:spPr>
          <a:xfrm>
            <a:off x="6943099" y="1460663"/>
            <a:ext cx="4419600" cy="4857750"/>
          </a:xfrm>
          <a:prstGeom prst="rect">
            <a:avLst/>
          </a:prstGeom>
        </p:spPr>
      </p:pic>
      <p:sp>
        <p:nvSpPr>
          <p:cNvPr id="6" name="İçerik Yer Tutucusu 2"/>
          <p:cNvSpPr txBox="1">
            <a:spLocks/>
          </p:cNvSpPr>
          <p:nvPr/>
        </p:nvSpPr>
        <p:spPr>
          <a:xfrm>
            <a:off x="7751263" y="6434172"/>
            <a:ext cx="2803271" cy="223525"/>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CA" dirty="0">
                <a:latin typeface="Berlin Sans FB" panose="020E0602020502020306" pitchFamily="34" charset="0"/>
              </a:rPr>
              <a:t>Source: https://en.wikipedia.org/wiki/Q-learning</a:t>
            </a:r>
          </a:p>
        </p:txBody>
      </p:sp>
      <p:pic>
        <p:nvPicPr>
          <p:cNvPr id="7" name="Resim 6"/>
          <p:cNvPicPr>
            <a:picLocks noChangeAspect="1"/>
          </p:cNvPicPr>
          <p:nvPr/>
        </p:nvPicPr>
        <p:blipFill>
          <a:blip r:embed="rId4"/>
          <a:stretch>
            <a:fillRect/>
          </a:stretch>
        </p:blipFill>
        <p:spPr>
          <a:xfrm>
            <a:off x="780460" y="4310191"/>
            <a:ext cx="6067981" cy="841359"/>
          </a:xfrm>
          <a:prstGeom prst="rect">
            <a:avLst/>
          </a:prstGeom>
        </p:spPr>
      </p:pic>
      <p:sp>
        <p:nvSpPr>
          <p:cNvPr id="8" name="İçerik Yer Tutucusu 2"/>
          <p:cNvSpPr txBox="1">
            <a:spLocks/>
          </p:cNvSpPr>
          <p:nvPr/>
        </p:nvSpPr>
        <p:spPr>
          <a:xfrm>
            <a:off x="1134657" y="5151550"/>
            <a:ext cx="5359585" cy="139277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CA" sz="2000" dirty="0" smtClean="0">
                <a:latin typeface="Berlin Sans FB" panose="020E0602020502020306" pitchFamily="34" charset="0"/>
              </a:rPr>
              <a:t>Learning rate</a:t>
            </a:r>
            <a:r>
              <a:rPr lang="en-CA" sz="2000" dirty="0">
                <a:latin typeface="Berlin Sans FB" panose="020E0602020502020306" pitchFamily="34" charset="0"/>
              </a:rPr>
              <a:t>: effect of new </a:t>
            </a:r>
            <a:r>
              <a:rPr lang="en-CA" sz="2000" dirty="0" smtClean="0">
                <a:latin typeface="Berlin Sans FB" panose="020E0602020502020306" pitchFamily="34" charset="0"/>
              </a:rPr>
              <a:t>data</a:t>
            </a:r>
          </a:p>
          <a:p>
            <a:r>
              <a:rPr lang="en-CA" sz="2000" dirty="0" smtClean="0">
                <a:latin typeface="Berlin Sans FB" panose="020E0602020502020306" pitchFamily="34" charset="0"/>
              </a:rPr>
              <a:t>Discount factor: Future reward importance</a:t>
            </a:r>
          </a:p>
        </p:txBody>
      </p:sp>
      <p:sp>
        <p:nvSpPr>
          <p:cNvPr id="9" name="İçerik Yer Tutucusu 2"/>
          <p:cNvSpPr txBox="1">
            <a:spLocks/>
          </p:cNvSpPr>
          <p:nvPr/>
        </p:nvSpPr>
        <p:spPr>
          <a:xfrm>
            <a:off x="7552420" y="912210"/>
            <a:ext cx="3200956" cy="49057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CA" dirty="0" smtClean="0">
                <a:latin typeface="Berlin Sans FB" panose="020E0602020502020306" pitchFamily="34" charset="0"/>
              </a:rPr>
              <a:t>Q-Table: Cheat sheet for games</a:t>
            </a:r>
            <a:endParaRPr lang="en-CA" dirty="0">
              <a:latin typeface="Berlin Sans FB" panose="020E0602020502020306" pitchFamily="34" charset="0"/>
            </a:endParaRPr>
          </a:p>
        </p:txBody>
      </p:sp>
    </p:spTree>
    <p:extLst>
      <p:ext uri="{BB962C8B-B14F-4D97-AF65-F5344CB8AC3E}">
        <p14:creationId xmlns:p14="http://schemas.microsoft.com/office/powerpoint/2010/main" val="1122164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latin typeface="Bauhaus 93" panose="04030905020B02020C02" pitchFamily="82" charset="0"/>
              </a:rPr>
              <a:t>DEEP Q-networks (</a:t>
            </a:r>
            <a:r>
              <a:rPr lang="en-CA" dirty="0" err="1" smtClean="0">
                <a:latin typeface="Bauhaus 93" panose="04030905020B02020C02" pitchFamily="82" charset="0"/>
              </a:rPr>
              <a:t>dqn</a:t>
            </a:r>
            <a:r>
              <a:rPr lang="en-CA" dirty="0" smtClean="0">
                <a:latin typeface="Bauhaus 93" panose="04030905020B02020C02" pitchFamily="82" charset="0"/>
              </a:rPr>
              <a:t>)</a:t>
            </a:r>
            <a:endParaRPr lang="en-CA" dirty="0">
              <a:latin typeface="Bauhaus 93" panose="04030905020B02020C02" pitchFamily="82" charset="0"/>
            </a:endParaRPr>
          </a:p>
        </p:txBody>
      </p:sp>
      <p:sp>
        <p:nvSpPr>
          <p:cNvPr id="3" name="İçerik Yer Tutucusu 2"/>
          <p:cNvSpPr>
            <a:spLocks noGrp="1"/>
          </p:cNvSpPr>
          <p:nvPr>
            <p:ph idx="1"/>
          </p:nvPr>
        </p:nvSpPr>
        <p:spPr>
          <a:xfrm flipH="1">
            <a:off x="6687798" y="1735357"/>
            <a:ext cx="4605375" cy="4418487"/>
          </a:xfrm>
        </p:spPr>
        <p:txBody>
          <a:bodyPr/>
          <a:lstStyle/>
          <a:p>
            <a:r>
              <a:rPr lang="en-CA" sz="2000" dirty="0">
                <a:latin typeface="Berlin Sans FB" panose="020E0602020502020306" pitchFamily="34" charset="0"/>
              </a:rPr>
              <a:t>Experience </a:t>
            </a:r>
            <a:r>
              <a:rPr lang="en-CA" sz="2000" dirty="0" smtClean="0">
                <a:latin typeface="Berlin Sans FB" panose="020E0602020502020306" pitchFamily="34" charset="0"/>
              </a:rPr>
              <a:t>Replay</a:t>
            </a:r>
          </a:p>
          <a:p>
            <a:pPr lvl="1">
              <a:buFont typeface="Courier New" panose="02070309020205020404" pitchFamily="49" charset="0"/>
              <a:buChar char="o"/>
            </a:pPr>
            <a:r>
              <a:rPr lang="en-CA" dirty="0" smtClean="0">
                <a:latin typeface="Berlin Sans FB" panose="020E0602020502020306" pitchFamily="34" charset="0"/>
              </a:rPr>
              <a:t>DNN </a:t>
            </a:r>
            <a:r>
              <a:rPr lang="en-CA" dirty="0" err="1" smtClean="0">
                <a:latin typeface="Berlin Sans FB" panose="020E0602020502020306" pitchFamily="34" charset="0"/>
              </a:rPr>
              <a:t>overfits</a:t>
            </a:r>
            <a:r>
              <a:rPr lang="en-CA" dirty="0" smtClean="0">
                <a:latin typeface="Berlin Sans FB" panose="020E0602020502020306" pitchFamily="34" charset="0"/>
              </a:rPr>
              <a:t>, reduces correlation between experiences </a:t>
            </a:r>
            <a:r>
              <a:rPr lang="en-CA" dirty="0" smtClean="0">
                <a:latin typeface="Berlin Sans FB" panose="020E0602020502020306" pitchFamily="34" charset="0"/>
              </a:rPr>
              <a:t>(state, reward, action) in </a:t>
            </a:r>
            <a:r>
              <a:rPr lang="en-CA" dirty="0" smtClean="0">
                <a:latin typeface="Berlin Sans FB" panose="020E0602020502020306" pitchFamily="34" charset="0"/>
              </a:rPr>
              <a:t>DNN</a:t>
            </a:r>
            <a:endParaRPr lang="en-CA" dirty="0">
              <a:latin typeface="Berlin Sans FB" panose="020E0602020502020306" pitchFamily="34" charset="0"/>
            </a:endParaRPr>
          </a:p>
          <a:p>
            <a:r>
              <a:rPr lang="en-CA" sz="2000" dirty="0">
                <a:latin typeface="Berlin Sans FB" panose="020E0602020502020306" pitchFamily="34" charset="0"/>
              </a:rPr>
              <a:t>Target </a:t>
            </a:r>
            <a:r>
              <a:rPr lang="en-CA" sz="2000" dirty="0" smtClean="0">
                <a:latin typeface="Berlin Sans FB" panose="020E0602020502020306" pitchFamily="34" charset="0"/>
              </a:rPr>
              <a:t>Network</a:t>
            </a:r>
          </a:p>
          <a:p>
            <a:endParaRPr lang="en-CA" sz="2000" dirty="0" smtClean="0">
              <a:latin typeface="Berlin Sans FB" panose="020E0602020502020306" pitchFamily="34" charset="0"/>
            </a:endParaRPr>
          </a:p>
          <a:p>
            <a:endParaRPr lang="en-CA" sz="2000" dirty="0">
              <a:latin typeface="Berlin Sans FB" panose="020E0602020502020306" pitchFamily="34" charset="0"/>
            </a:endParaRPr>
          </a:p>
          <a:p>
            <a:r>
              <a:rPr lang="en-CA" sz="2000" dirty="0">
                <a:latin typeface="Berlin Sans FB" panose="020E0602020502020306" pitchFamily="34" charset="0"/>
              </a:rPr>
              <a:t>Clipping </a:t>
            </a:r>
            <a:r>
              <a:rPr lang="en-CA" sz="2000" dirty="0" smtClean="0">
                <a:latin typeface="Berlin Sans FB" panose="020E0602020502020306" pitchFamily="34" charset="0"/>
              </a:rPr>
              <a:t>Rewards</a:t>
            </a:r>
          </a:p>
          <a:p>
            <a:pPr lvl="1">
              <a:buFont typeface="Courier New" panose="02070309020205020404" pitchFamily="49" charset="0"/>
              <a:buChar char="o"/>
            </a:pPr>
            <a:r>
              <a:rPr lang="en-CA" dirty="0" smtClean="0">
                <a:latin typeface="Berlin Sans FB" panose="020E0602020502020306" pitchFamily="34" charset="0"/>
              </a:rPr>
              <a:t>Every game rewards </a:t>
            </a:r>
            <a:r>
              <a:rPr lang="en-CA" dirty="0" smtClean="0">
                <a:latin typeface="Berlin Sans FB" panose="020E0602020502020306" pitchFamily="34" charset="0"/>
                <a:sym typeface="Wingdings" panose="05000000000000000000" pitchFamily="2" charset="2"/>
              </a:rPr>
              <a:t> -1, 0, 1</a:t>
            </a:r>
            <a:endParaRPr lang="en-CA" dirty="0">
              <a:latin typeface="Berlin Sans FB" panose="020E0602020502020306" pitchFamily="34" charset="0"/>
            </a:endParaRPr>
          </a:p>
          <a:p>
            <a:r>
              <a:rPr lang="en-CA" sz="2000" dirty="0">
                <a:latin typeface="Berlin Sans FB" panose="020E0602020502020306" pitchFamily="34" charset="0"/>
              </a:rPr>
              <a:t>Skipping </a:t>
            </a:r>
            <a:r>
              <a:rPr lang="en-CA" sz="2000" dirty="0" smtClean="0">
                <a:latin typeface="Berlin Sans FB" panose="020E0602020502020306" pitchFamily="34" charset="0"/>
              </a:rPr>
              <a:t>Frames</a:t>
            </a:r>
          </a:p>
          <a:p>
            <a:pPr lvl="1">
              <a:buFont typeface="Courier New" panose="02070309020205020404" pitchFamily="49" charset="0"/>
              <a:buChar char="o"/>
            </a:pPr>
            <a:r>
              <a:rPr lang="en-CA" dirty="0" smtClean="0">
                <a:latin typeface="Berlin Sans FB" panose="020E0602020502020306" pitchFamily="34" charset="0"/>
              </a:rPr>
              <a:t>Use every 4 frame for input</a:t>
            </a:r>
            <a:endParaRPr lang="en-CA" dirty="0">
              <a:latin typeface="Berlin Sans FB" panose="020E0602020502020306" pitchFamily="34" charset="0"/>
            </a:endParaRPr>
          </a:p>
        </p:txBody>
      </p:sp>
      <p:pic>
        <p:nvPicPr>
          <p:cNvPr id="4" name="Resim 3"/>
          <p:cNvPicPr>
            <a:picLocks noChangeAspect="1"/>
          </p:cNvPicPr>
          <p:nvPr/>
        </p:nvPicPr>
        <p:blipFill>
          <a:blip r:embed="rId3"/>
          <a:stretch>
            <a:fillRect/>
          </a:stretch>
        </p:blipFill>
        <p:spPr>
          <a:xfrm>
            <a:off x="895976" y="2376105"/>
            <a:ext cx="5002486" cy="3350575"/>
          </a:xfrm>
          <a:prstGeom prst="rect">
            <a:avLst/>
          </a:prstGeom>
        </p:spPr>
      </p:pic>
      <p:pic>
        <p:nvPicPr>
          <p:cNvPr id="8" name="Resim 7"/>
          <p:cNvPicPr>
            <a:picLocks noChangeAspect="1"/>
          </p:cNvPicPr>
          <p:nvPr/>
        </p:nvPicPr>
        <p:blipFill>
          <a:blip r:embed="rId4"/>
          <a:stretch>
            <a:fillRect/>
          </a:stretch>
        </p:blipFill>
        <p:spPr>
          <a:xfrm>
            <a:off x="7288502" y="3544134"/>
            <a:ext cx="3944599" cy="694787"/>
          </a:xfrm>
          <a:prstGeom prst="rect">
            <a:avLst/>
          </a:prstGeom>
        </p:spPr>
      </p:pic>
    </p:spTree>
    <p:extLst>
      <p:ext uri="{BB962C8B-B14F-4D97-AF65-F5344CB8AC3E}">
        <p14:creationId xmlns:p14="http://schemas.microsoft.com/office/powerpoint/2010/main" val="3098634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en-CA" sz="6600" dirty="0" smtClean="0">
                <a:latin typeface="Bauhaus 93" panose="04030905020B02020C02" pitchFamily="82" charset="0"/>
              </a:rPr>
              <a:t>Thank you!</a:t>
            </a:r>
            <a:endParaRPr lang="en-CA" sz="6600" dirty="0">
              <a:latin typeface="Bauhaus 93" panose="04030905020B02020C02" pitchFamily="82" charset="0"/>
            </a:endParaRPr>
          </a:p>
        </p:txBody>
      </p:sp>
      <p:sp>
        <p:nvSpPr>
          <p:cNvPr id="3" name="İçerik Yer Tutucusu 2"/>
          <p:cNvSpPr>
            <a:spLocks noGrp="1"/>
          </p:cNvSpPr>
          <p:nvPr>
            <p:ph idx="1"/>
          </p:nvPr>
        </p:nvSpPr>
        <p:spPr>
          <a:xfrm>
            <a:off x="685801" y="2950108"/>
            <a:ext cx="10760885" cy="5065910"/>
          </a:xfrm>
        </p:spPr>
        <p:txBody>
          <a:bodyPr>
            <a:normAutofit/>
          </a:bodyPr>
          <a:lstStyle/>
          <a:p>
            <a:r>
              <a:rPr lang="en-CA" dirty="0" err="1">
                <a:latin typeface="Berlin Sans FB" panose="020E0602020502020306" pitchFamily="34" charset="0"/>
              </a:rPr>
              <a:t>Mnih</a:t>
            </a:r>
            <a:r>
              <a:rPr lang="en-CA" dirty="0">
                <a:latin typeface="Berlin Sans FB" panose="020E0602020502020306" pitchFamily="34" charset="0"/>
              </a:rPr>
              <a:t>, </a:t>
            </a:r>
            <a:r>
              <a:rPr lang="en-CA" dirty="0" err="1">
                <a:latin typeface="Berlin Sans FB" panose="020E0602020502020306" pitchFamily="34" charset="0"/>
              </a:rPr>
              <a:t>Volodymyr</a:t>
            </a:r>
            <a:r>
              <a:rPr lang="en-CA" dirty="0">
                <a:latin typeface="Berlin Sans FB" panose="020E0602020502020306" pitchFamily="34" charset="0"/>
              </a:rPr>
              <a:t>, et al. "Playing </a:t>
            </a:r>
            <a:r>
              <a:rPr lang="en-CA" dirty="0" err="1">
                <a:latin typeface="Berlin Sans FB" panose="020E0602020502020306" pitchFamily="34" charset="0"/>
              </a:rPr>
              <a:t>atari</a:t>
            </a:r>
            <a:r>
              <a:rPr lang="en-CA" dirty="0">
                <a:latin typeface="Berlin Sans FB" panose="020E0602020502020306" pitchFamily="34" charset="0"/>
              </a:rPr>
              <a:t> with deep reinforcement learning." </a:t>
            </a:r>
            <a:r>
              <a:rPr lang="en-CA" i="1" dirty="0" err="1">
                <a:latin typeface="Berlin Sans FB" panose="020E0602020502020306" pitchFamily="34" charset="0"/>
              </a:rPr>
              <a:t>arXiv</a:t>
            </a:r>
            <a:r>
              <a:rPr lang="en-CA" i="1" dirty="0">
                <a:latin typeface="Berlin Sans FB" panose="020E0602020502020306" pitchFamily="34" charset="0"/>
              </a:rPr>
              <a:t> preprint arXiv:1312.5602</a:t>
            </a:r>
            <a:r>
              <a:rPr lang="en-CA" dirty="0">
                <a:latin typeface="Berlin Sans FB" panose="020E0602020502020306" pitchFamily="34" charset="0"/>
              </a:rPr>
              <a:t> (2013).</a:t>
            </a:r>
            <a:endParaRPr lang="en-CA" dirty="0" smtClean="0">
              <a:latin typeface="Berlin Sans FB" panose="020E0602020502020306" pitchFamily="34" charset="0"/>
            </a:endParaRPr>
          </a:p>
          <a:p>
            <a:r>
              <a:rPr lang="en-CA" dirty="0" smtClean="0">
                <a:latin typeface="Berlin Sans FB" panose="020E0602020502020306" pitchFamily="34" charset="0"/>
              </a:rPr>
              <a:t>Introduction </a:t>
            </a:r>
            <a:r>
              <a:rPr lang="en-CA" dirty="0">
                <a:latin typeface="Berlin Sans FB" panose="020E0602020502020306" pitchFamily="34" charset="0"/>
              </a:rPr>
              <a:t>to Various Reinforcement Learning Algorithms. Part I (Q-Learning, SARSA, DQN, </a:t>
            </a:r>
            <a:r>
              <a:rPr lang="en-CA" dirty="0" smtClean="0">
                <a:latin typeface="Berlin Sans FB" panose="020E0602020502020306" pitchFamily="34" charset="0"/>
              </a:rPr>
              <a:t>DDPG), </a:t>
            </a:r>
            <a:r>
              <a:rPr lang="en-CA" dirty="0" smtClean="0">
                <a:latin typeface="Berlin Sans FB" panose="020E0602020502020306" pitchFamily="34" charset="0"/>
                <a:hlinkClick r:id="rId2"/>
              </a:rPr>
              <a:t>https</a:t>
            </a:r>
            <a:r>
              <a:rPr lang="en-CA" dirty="0">
                <a:latin typeface="Berlin Sans FB" panose="020E0602020502020306" pitchFamily="34" charset="0"/>
                <a:hlinkClick r:id="rId2"/>
              </a:rPr>
              <a:t>://</a:t>
            </a:r>
            <a:r>
              <a:rPr lang="en-CA" dirty="0" smtClean="0">
                <a:latin typeface="Berlin Sans FB" panose="020E0602020502020306" pitchFamily="34" charset="0"/>
                <a:hlinkClick r:id="rId2"/>
              </a:rPr>
              <a:t>towardsdatascience.com/introduction-to-various-reinforcement-learning-algorithms-i-q-learning-sarsa-dqn-ddpg-72a5e0cb6287</a:t>
            </a:r>
            <a:endParaRPr lang="en-CA" dirty="0" smtClean="0">
              <a:latin typeface="Berlin Sans FB" panose="020E0602020502020306" pitchFamily="34" charset="0"/>
            </a:endParaRPr>
          </a:p>
          <a:p>
            <a:r>
              <a:rPr lang="en-CA" dirty="0" smtClean="0">
                <a:latin typeface="Berlin Sans FB" panose="020E0602020502020306" pitchFamily="34" charset="0"/>
              </a:rPr>
              <a:t>Q-Learning, </a:t>
            </a:r>
            <a:r>
              <a:rPr lang="en-CA" dirty="0" smtClean="0">
                <a:latin typeface="Berlin Sans FB" panose="020E0602020502020306" pitchFamily="34" charset="0"/>
                <a:hlinkClick r:id="rId3"/>
              </a:rPr>
              <a:t>https</a:t>
            </a:r>
            <a:r>
              <a:rPr lang="en-CA" dirty="0">
                <a:latin typeface="Berlin Sans FB" panose="020E0602020502020306" pitchFamily="34" charset="0"/>
                <a:hlinkClick r:id="rId3"/>
              </a:rPr>
              <a:t>://</a:t>
            </a:r>
            <a:r>
              <a:rPr lang="en-CA" dirty="0" smtClean="0">
                <a:latin typeface="Berlin Sans FB" panose="020E0602020502020306" pitchFamily="34" charset="0"/>
                <a:hlinkClick r:id="rId3"/>
              </a:rPr>
              <a:t>en.wikipedia.org/wiki/Q-learning</a:t>
            </a:r>
            <a:endParaRPr lang="en-CA" dirty="0" smtClean="0">
              <a:latin typeface="Berlin Sans FB" panose="020E0602020502020306" pitchFamily="34" charset="0"/>
            </a:endParaRPr>
          </a:p>
          <a:p>
            <a:r>
              <a:rPr lang="en-CA" dirty="0">
                <a:latin typeface="Berlin Sans FB" panose="020E0602020502020306" pitchFamily="34" charset="0"/>
              </a:rPr>
              <a:t>Model-free vs Model-based, </a:t>
            </a:r>
            <a:r>
              <a:rPr lang="en-CA" dirty="0">
                <a:latin typeface="Berlin Sans FB" panose="020E0602020502020306" pitchFamily="34" charset="0"/>
                <a:hlinkClick r:id="rId4"/>
              </a:rPr>
              <a:t>https://</a:t>
            </a:r>
            <a:r>
              <a:rPr lang="en-CA" dirty="0" smtClean="0">
                <a:latin typeface="Berlin Sans FB" panose="020E0602020502020306" pitchFamily="34" charset="0"/>
                <a:hlinkClick r:id="rId4"/>
              </a:rPr>
              <a:t>www.quora.com/What-is-the-difference-between-model-based-and-model-free-reinforcement-learning</a:t>
            </a:r>
            <a:endParaRPr lang="en-CA" dirty="0" smtClean="0">
              <a:latin typeface="Berlin Sans FB" panose="020E0602020502020306" pitchFamily="34" charset="0"/>
            </a:endParaRPr>
          </a:p>
          <a:p>
            <a:r>
              <a:rPr lang="en-CA" dirty="0">
                <a:latin typeface="Berlin Sans FB" panose="020E0602020502020306" pitchFamily="34" charset="0"/>
              </a:rPr>
              <a:t>Deep Q-Networks (DQN), </a:t>
            </a:r>
            <a:r>
              <a:rPr lang="en-CA" dirty="0">
                <a:latin typeface="Berlin Sans FB" panose="020E0602020502020306" pitchFamily="34" charset="0"/>
                <a:hlinkClick r:id="rId5"/>
              </a:rPr>
              <a:t>https://medium.com/@</a:t>
            </a:r>
            <a:r>
              <a:rPr lang="en-CA" dirty="0" smtClean="0">
                <a:latin typeface="Berlin Sans FB" panose="020E0602020502020306" pitchFamily="34" charset="0"/>
                <a:hlinkClick r:id="rId5"/>
              </a:rPr>
              <a:t>jonathan_hui/rl-dqn-deep-q-network-e207751f7ae4</a:t>
            </a:r>
            <a:endParaRPr lang="en-CA" dirty="0" smtClean="0">
              <a:latin typeface="Berlin Sans FB" panose="020E0602020502020306" pitchFamily="34" charset="0"/>
            </a:endParaRPr>
          </a:p>
          <a:p>
            <a:r>
              <a:rPr lang="en-CA" dirty="0" smtClean="0">
                <a:latin typeface="Berlin Sans FB" panose="020E0602020502020306" pitchFamily="34" charset="0"/>
              </a:rPr>
              <a:t>Deep </a:t>
            </a:r>
            <a:r>
              <a:rPr lang="en-CA" dirty="0">
                <a:latin typeface="Berlin Sans FB" panose="020E0602020502020306" pitchFamily="34" charset="0"/>
              </a:rPr>
              <a:t>Reinforcement Learning, </a:t>
            </a:r>
            <a:r>
              <a:rPr lang="en-CA" dirty="0">
                <a:latin typeface="Berlin Sans FB" panose="020E0602020502020306" pitchFamily="34" charset="0"/>
                <a:hlinkClick r:id="rId6"/>
              </a:rPr>
              <a:t>https://</a:t>
            </a:r>
            <a:r>
              <a:rPr lang="en-CA" dirty="0" smtClean="0">
                <a:latin typeface="Berlin Sans FB" panose="020E0602020502020306" pitchFamily="34" charset="0"/>
                <a:hlinkClick r:id="rId6"/>
              </a:rPr>
              <a:t>towardsdatascience.com/welcome-to-deep-reinforcement-learning-part-1-dqn-c3cab4d41b6b</a:t>
            </a:r>
            <a:endParaRPr lang="en-CA" dirty="0" smtClean="0">
              <a:latin typeface="Berlin Sans FB" panose="020E0602020502020306" pitchFamily="34" charset="0"/>
            </a:endParaRPr>
          </a:p>
          <a:p>
            <a:endParaRPr lang="en-CA" dirty="0" smtClean="0">
              <a:latin typeface="Berlin Sans FB" panose="020E0602020502020306" pitchFamily="34" charset="0"/>
            </a:endParaRPr>
          </a:p>
          <a:p>
            <a:endParaRPr lang="en-CA" dirty="0" smtClean="0">
              <a:latin typeface="Berlin Sans FB" panose="020E0602020502020306" pitchFamily="34" charset="0"/>
            </a:endParaRPr>
          </a:p>
          <a:p>
            <a:endParaRPr lang="en-CA" dirty="0" smtClean="0">
              <a:latin typeface="Berlin Sans FB" panose="020E0602020502020306" pitchFamily="34" charset="0"/>
            </a:endParaRPr>
          </a:p>
          <a:p>
            <a:endParaRPr lang="en-CA" dirty="0">
              <a:latin typeface="Berlin Sans FB" panose="020E0602020502020306" pitchFamily="34" charset="0"/>
            </a:endParaRPr>
          </a:p>
        </p:txBody>
      </p:sp>
      <p:sp>
        <p:nvSpPr>
          <p:cNvPr id="4" name="Unvan 1"/>
          <p:cNvSpPr txBox="1">
            <a:spLocks/>
          </p:cNvSpPr>
          <p:nvPr/>
        </p:nvSpPr>
        <p:spPr>
          <a:xfrm>
            <a:off x="759220" y="1778123"/>
            <a:ext cx="10131425" cy="102354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smtClean="0">
                <a:latin typeface="Bauhaus 93" panose="04030905020B02020C02" pitchFamily="82" charset="0"/>
              </a:rPr>
              <a:t>References</a:t>
            </a:r>
            <a:endParaRPr lang="en-CA" dirty="0">
              <a:latin typeface="Bauhaus 93" panose="04030905020B02020C02" pitchFamily="82" charset="0"/>
            </a:endParaRPr>
          </a:p>
        </p:txBody>
      </p:sp>
    </p:spTree>
    <p:extLst>
      <p:ext uri="{BB962C8B-B14F-4D97-AF65-F5344CB8AC3E}">
        <p14:creationId xmlns:p14="http://schemas.microsoft.com/office/powerpoint/2010/main" val="2198604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Gökyüzü</Template>
  <TotalTime>1595</TotalTime>
  <Words>537</Words>
  <Application>Microsoft Office PowerPoint</Application>
  <PresentationFormat>Geniş ekran</PresentationFormat>
  <Paragraphs>84</Paragraphs>
  <Slides>7</Slides>
  <Notes>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vt:i4>
      </vt:variant>
    </vt:vector>
  </HeadingPairs>
  <TitlesOfParts>
    <vt:vector size="15" baseType="lpstr">
      <vt:lpstr>Arial</vt:lpstr>
      <vt:lpstr>Bauhaus 93</vt:lpstr>
      <vt:lpstr>Berlin Sans FB</vt:lpstr>
      <vt:lpstr>Calibri</vt:lpstr>
      <vt:lpstr>Calibri Light</vt:lpstr>
      <vt:lpstr>Courier New</vt:lpstr>
      <vt:lpstr>Wingdings</vt:lpstr>
      <vt:lpstr>Gökyüzü</vt:lpstr>
      <vt:lpstr>Playing Atari with Deep Reinforcement Learning</vt:lpstr>
      <vt:lpstr>summary</vt:lpstr>
      <vt:lpstr>GAMES</vt:lpstr>
      <vt:lpstr>Reinforcement learning</vt:lpstr>
      <vt:lpstr>Q-learning</vt:lpstr>
      <vt:lpstr>DEEP Q-networks (dqn)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Atari with Deep Reinforcement Learning</dc:title>
  <dc:creator>Baran Kaya</dc:creator>
  <cp:lastModifiedBy>Baran Kaya</cp:lastModifiedBy>
  <cp:revision>74</cp:revision>
  <dcterms:created xsi:type="dcterms:W3CDTF">2020-01-19T19:37:37Z</dcterms:created>
  <dcterms:modified xsi:type="dcterms:W3CDTF">2020-01-23T03:50:49Z</dcterms:modified>
</cp:coreProperties>
</file>