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58" r:id="rId6"/>
    <p:sldId id="260" r:id="rId7"/>
    <p:sldId id="268" r:id="rId8"/>
    <p:sldId id="269" r:id="rId9"/>
    <p:sldId id="262" r:id="rId10"/>
    <p:sldId id="261" r:id="rId11"/>
    <p:sldId id="266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984" autoAdjust="0"/>
  </p:normalViewPr>
  <p:slideViewPr>
    <p:cSldViewPr snapToGrid="0">
      <p:cViewPr varScale="1">
        <p:scale>
          <a:sx n="133" d="100"/>
          <a:sy n="133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385BF-4FC7-4D34-A43A-E0A60B0FE7F2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CA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B35-AE78-42BF-8956-1B05DCED0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6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Deduplication</a:t>
            </a:r>
          </a:p>
          <a:p>
            <a:r>
              <a:rPr lang="en-CA" dirty="0" smtClean="0"/>
              <a:t>Record Linkage</a:t>
            </a:r>
          </a:p>
          <a:p>
            <a:r>
              <a:rPr lang="en-CA" dirty="0" smtClean="0"/>
              <a:t>Reference Matching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B35-AE78-42BF-8956-1B05DCED0BB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Big‐Data ER Challenges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•Larger and more Datasets – Need efficient parallel techniques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•More Heterogeneity – Unstructured, Unclean and Incomplete data. Diverse data types.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•More linked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infer relationships in addition to “equality”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•Multi‐Relational – Deal with structure of entities (Are Walmart and Walmart Pharmacy the same ?)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•Multi‐domain – Customizable methods that span across domains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•Multiple applications (web search versus comparison shopping) – Serve diverse application with different accuracy requirements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B35-AE78-42BF-8956-1B05DCED0BB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8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https://www.youtube.com/watch?v=MPHd1eqU_yo</a:t>
            </a:r>
          </a:p>
          <a:p>
            <a:r>
              <a:rPr lang="en-CA" smtClean="0"/>
              <a:t>https://www.youtube.com/watch?v=DXGG5m7qHdE</a:t>
            </a:r>
            <a:endParaRPr lang="en-CA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B35-AE78-42BF-8956-1B05DCED0BB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57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9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9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8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26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58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2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5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92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8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2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29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9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6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36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0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7D4DA9-D157-4922-BD73-888513A5565C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BC26854-E34A-4B9F-9503-5495F6D9DA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962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kyestudio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s/photos/conten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50423" y="3692132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CA" sz="6600" b="1" dirty="0" smtClean="0"/>
              <a:t>Entity Matching </a:t>
            </a:r>
            <a:br>
              <a:rPr lang="en-CA" sz="6600" b="1" dirty="0" smtClean="0"/>
            </a:br>
            <a:r>
              <a:rPr lang="en-CA" sz="6600" b="1" dirty="0" smtClean="0"/>
              <a:t>Tools Comparison</a:t>
            </a:r>
            <a:endParaRPr lang="en-CA" sz="66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150422" y="2922479"/>
            <a:ext cx="9144000" cy="754025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CAS 771 – Big Data S</a:t>
            </a:r>
            <a:r>
              <a:rPr lang="en-CA" dirty="0"/>
              <a:t>ys</a:t>
            </a:r>
            <a:r>
              <a:rPr lang="en-CA" dirty="0" smtClean="0"/>
              <a:t>tems &amp; Applications Final Project</a:t>
            </a:r>
            <a:endParaRPr lang="en-CA" dirty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150422" y="5333622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Baran Kaya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01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EM Tools/Systems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647509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Research Based Tools</a:t>
            </a:r>
            <a:endParaRPr lang="en-CA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Magellan </a:t>
            </a:r>
            <a:r>
              <a:rPr lang="en-CA" dirty="0"/>
              <a:t>[1] </a:t>
            </a:r>
          </a:p>
          <a:p>
            <a:r>
              <a:rPr lang="en-CA" dirty="0" smtClean="0"/>
              <a:t>Dedupe </a:t>
            </a:r>
            <a:endParaRPr lang="en-CA" dirty="0"/>
          </a:p>
          <a:p>
            <a:r>
              <a:rPr lang="en-CA" dirty="0" smtClean="0"/>
              <a:t>SERF </a:t>
            </a:r>
            <a:r>
              <a:rPr lang="en-CA" dirty="0"/>
              <a:t>(Stanford Entity Matching Framework) [2] </a:t>
            </a:r>
          </a:p>
          <a:p>
            <a:r>
              <a:rPr lang="en-CA" dirty="0" smtClean="0"/>
              <a:t>Python </a:t>
            </a:r>
            <a:r>
              <a:rPr lang="en-CA" dirty="0"/>
              <a:t>Record Linkage Tool </a:t>
            </a:r>
          </a:p>
          <a:p>
            <a:r>
              <a:rPr lang="en-CA" dirty="0" err="1" smtClean="0"/>
              <a:t>Febrl</a:t>
            </a:r>
            <a:r>
              <a:rPr lang="en-CA" dirty="0" smtClean="0"/>
              <a:t> </a:t>
            </a:r>
            <a:r>
              <a:rPr lang="en-CA" dirty="0"/>
              <a:t>(Freely Extensible Biomedical Record Linkage) </a:t>
            </a:r>
          </a:p>
          <a:p>
            <a:r>
              <a:rPr lang="en-CA" dirty="0" smtClean="0"/>
              <a:t>FRIL</a:t>
            </a:r>
            <a:endParaRPr lang="en-CA" dirty="0"/>
          </a:p>
          <a:p>
            <a:endParaRPr lang="en-CA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647509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Commercial Tools</a:t>
            </a:r>
            <a:endParaRPr lang="en-CA" sz="3200" b="1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err="1" smtClean="0"/>
              <a:t>DataLadder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SAS </a:t>
            </a:r>
            <a:r>
              <a:rPr lang="en-CA" dirty="0" err="1" smtClean="0"/>
              <a:t>DataFlux</a:t>
            </a:r>
            <a:endParaRPr lang="en-CA" dirty="0"/>
          </a:p>
          <a:p>
            <a:r>
              <a:rPr lang="en-CA" dirty="0" err="1" smtClean="0"/>
              <a:t>WinPure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Management </a:t>
            </a:r>
            <a:r>
              <a:rPr lang="en-CA" dirty="0"/>
              <a:t>Ware – Deduplication Tool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61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Project Methods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All of the systems are going to be tested with </a:t>
            </a:r>
            <a:r>
              <a:rPr lang="en-CA" dirty="0" smtClean="0"/>
              <a:t>the same </a:t>
            </a:r>
            <a:r>
              <a:rPr lang="en-CA" dirty="0"/>
              <a:t>data in the same situation. 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Find entity </a:t>
            </a:r>
            <a:r>
              <a:rPr lang="en-CA" dirty="0"/>
              <a:t>matching </a:t>
            </a:r>
            <a:r>
              <a:rPr lang="en-CA" dirty="0" smtClean="0"/>
              <a:t>test data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Prepare scenarios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Research </a:t>
            </a:r>
            <a:r>
              <a:rPr lang="en-CA" dirty="0"/>
              <a:t>based tools experiment </a:t>
            </a:r>
            <a:endParaRPr lang="en-CA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E</a:t>
            </a:r>
            <a:r>
              <a:rPr lang="en-CA" dirty="0" smtClean="0"/>
              <a:t>xperiment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Reading algorithms’ paper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Commercial tools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Data </a:t>
            </a:r>
            <a:r>
              <a:rPr lang="en-CA" dirty="0"/>
              <a:t>management experience form the previous </a:t>
            </a:r>
            <a:r>
              <a:rPr lang="en-CA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Prepare </a:t>
            </a:r>
            <a:r>
              <a:rPr lang="en-CA" dirty="0"/>
              <a:t>a final report </a:t>
            </a:r>
            <a:r>
              <a:rPr lang="en-CA" dirty="0" smtClean="0"/>
              <a:t>with experiment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7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Project Schedule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645953"/>
              </p:ext>
            </p:extLst>
          </p:nvPr>
        </p:nvGraphicFramePr>
        <p:xfrm>
          <a:off x="838200" y="1825625"/>
          <a:ext cx="10515600" cy="445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75399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08012745"/>
                    </a:ext>
                  </a:extLst>
                </a:gridCol>
              </a:tblGrid>
              <a:tr h="701569"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Tasks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Dates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1501"/>
                  </a:ext>
                </a:extLst>
              </a:tr>
              <a:tr h="70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Getting data &amp; preparing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February 10-16,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73143"/>
                  </a:ext>
                </a:extLst>
              </a:tr>
              <a:tr h="70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Getting all the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February 17-24,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8760"/>
                  </a:ext>
                </a:extLst>
              </a:tr>
              <a:tr h="70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based system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February 24 - March 15,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043"/>
                  </a:ext>
                </a:extLst>
              </a:tr>
              <a:tr h="70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Commercial system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March 16 – March 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61709"/>
                  </a:ext>
                </a:extLst>
              </a:tr>
              <a:tr h="70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Preparing the final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March 30 – April,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0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Project Outcome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i="1" dirty="0" smtClean="0"/>
              <a:t>Experiment</a:t>
            </a:r>
            <a:r>
              <a:rPr lang="en-CA" dirty="0" smtClean="0"/>
              <a:t>: Same scenario</a:t>
            </a:r>
            <a:r>
              <a:rPr lang="en-CA" dirty="0"/>
              <a:t> </a:t>
            </a:r>
            <a:r>
              <a:rPr lang="en-CA" dirty="0" smtClean="0"/>
              <a:t>&amp;  Same data</a:t>
            </a:r>
          </a:p>
          <a:p>
            <a:r>
              <a:rPr lang="en-CA" dirty="0" smtClean="0"/>
              <a:t>Compare experiment results for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Performance (computation time)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R</a:t>
            </a:r>
            <a:r>
              <a:rPr lang="en-CA" dirty="0" smtClean="0"/>
              <a:t>esult </a:t>
            </a:r>
            <a:r>
              <a:rPr lang="en-CA" dirty="0"/>
              <a:t>accuracy </a:t>
            </a:r>
            <a:endParaRPr lang="en-CA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Features (criteria)</a:t>
            </a:r>
          </a:p>
          <a:p>
            <a:r>
              <a:rPr lang="en-CA" dirty="0" smtClean="0"/>
              <a:t>Find main </a:t>
            </a:r>
            <a:r>
              <a:rPr lang="en-CA" dirty="0"/>
              <a:t>focus of each </a:t>
            </a:r>
            <a:r>
              <a:rPr lang="en-CA" dirty="0" smtClean="0"/>
              <a:t>system </a:t>
            </a:r>
          </a:p>
          <a:p>
            <a:r>
              <a:rPr lang="en-CA" dirty="0" smtClean="0"/>
              <a:t>Initial predictions: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Commercial </a:t>
            </a:r>
            <a:r>
              <a:rPr lang="en-CA" dirty="0"/>
              <a:t>systems </a:t>
            </a:r>
            <a:r>
              <a:rPr lang="en-CA" dirty="0" smtClean="0"/>
              <a:t>focus  </a:t>
            </a:r>
            <a:r>
              <a:rPr lang="en-CA" dirty="0" smtClean="0">
                <a:sym typeface="Wingdings" panose="05000000000000000000" pitchFamily="2" charset="2"/>
              </a:rPr>
              <a:t> P</a:t>
            </a:r>
            <a:r>
              <a:rPr lang="en-CA" dirty="0" smtClean="0"/>
              <a:t>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Researched </a:t>
            </a:r>
            <a:r>
              <a:rPr lang="en-CA" dirty="0"/>
              <a:t>based </a:t>
            </a:r>
            <a:r>
              <a:rPr lang="en-CA" dirty="0" smtClean="0"/>
              <a:t>systems focus </a:t>
            </a:r>
            <a:r>
              <a:rPr lang="en-CA" dirty="0" smtClean="0">
                <a:sym typeface="Wingdings" panose="05000000000000000000" pitchFamily="2" charset="2"/>
              </a:rPr>
              <a:t> A</a:t>
            </a:r>
            <a:r>
              <a:rPr lang="en-CA" dirty="0" smtClean="0"/>
              <a:t>ccuracy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2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146048"/>
            <a:ext cx="10515600" cy="544640"/>
          </a:xfrm>
        </p:spPr>
        <p:txBody>
          <a:bodyPr>
            <a:noAutofit/>
          </a:bodyPr>
          <a:lstStyle/>
          <a:p>
            <a:r>
              <a:rPr lang="en-CA" sz="4400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References</a:t>
            </a:r>
            <a:endParaRPr lang="en-CA" sz="44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Autofit/>
          </a:bodyPr>
          <a:lstStyle/>
          <a:p>
            <a:r>
              <a:rPr lang="en-CA" sz="1350" dirty="0"/>
              <a:t>[1] Konda, </a:t>
            </a:r>
            <a:r>
              <a:rPr lang="en-CA" sz="1350" dirty="0" err="1"/>
              <a:t>Pradap</a:t>
            </a:r>
            <a:r>
              <a:rPr lang="en-CA" sz="1350" dirty="0"/>
              <a:t>, et al. "Magellan: Toward building entity matching management systems." </a:t>
            </a:r>
            <a:r>
              <a:rPr lang="en-CA" sz="1350" i="1" dirty="0"/>
              <a:t>Proceedings of the VLDB Endowment </a:t>
            </a:r>
            <a:r>
              <a:rPr lang="en-CA" sz="1350" dirty="0"/>
              <a:t>9.12 (2016): 1197-1208. </a:t>
            </a:r>
          </a:p>
          <a:p>
            <a:r>
              <a:rPr lang="en-CA" sz="1350" dirty="0"/>
              <a:t>[2] </a:t>
            </a:r>
            <a:r>
              <a:rPr lang="en-CA" sz="1350" dirty="0" err="1"/>
              <a:t>Benjelloun</a:t>
            </a:r>
            <a:r>
              <a:rPr lang="en-CA" sz="1350" dirty="0"/>
              <a:t>, Omar, et al. "Swoosh: a generic approach to entity resolution." </a:t>
            </a:r>
            <a:r>
              <a:rPr lang="en-CA" sz="1350" i="1" dirty="0"/>
              <a:t>The VLDB Journal </a:t>
            </a:r>
            <a:r>
              <a:rPr lang="en-CA" sz="1350" dirty="0"/>
              <a:t>18.1 (2009): 255-276. </a:t>
            </a:r>
          </a:p>
          <a:p>
            <a:r>
              <a:rPr lang="en-CA" sz="1350" dirty="0"/>
              <a:t>[3] Bohannon, Philip, et al. "A cost-based model and effective heuristic for repairing constraints by value modification." </a:t>
            </a:r>
            <a:r>
              <a:rPr lang="en-CA" sz="1350" i="1" dirty="0"/>
              <a:t>Proceedings of the 2005 ACM SIGMOD international conference on Management of data</a:t>
            </a:r>
            <a:r>
              <a:rPr lang="en-CA" sz="1350" dirty="0"/>
              <a:t>. 2005. </a:t>
            </a:r>
            <a:endParaRPr lang="en-CA" sz="1350" dirty="0" smtClean="0"/>
          </a:p>
          <a:p>
            <a:r>
              <a:rPr lang="en-CA" sz="1350" dirty="0" smtClean="0"/>
              <a:t>[4] </a:t>
            </a:r>
            <a:r>
              <a:rPr lang="en-CA" sz="1350" dirty="0" err="1" smtClean="0"/>
              <a:t>Getoor</a:t>
            </a:r>
            <a:r>
              <a:rPr lang="en-CA" sz="1350" dirty="0" smtClean="0"/>
              <a:t>, </a:t>
            </a:r>
            <a:r>
              <a:rPr lang="en-CA" sz="1350" dirty="0" err="1" smtClean="0"/>
              <a:t>Lise</a:t>
            </a:r>
            <a:r>
              <a:rPr lang="en-CA" sz="1350" dirty="0" smtClean="0"/>
              <a:t>, et al. “Entity Resolution: Tutorial</a:t>
            </a:r>
            <a:r>
              <a:rPr lang="en-CA" sz="1350" dirty="0"/>
              <a:t>”, Online: http://users.umiacs.umd.edu/~getoor/Tutorials/ER_VLDB2012.pdf</a:t>
            </a:r>
          </a:p>
          <a:p>
            <a:r>
              <a:rPr lang="en-CA" sz="1350" i="1" dirty="0" err="1" smtClean="0"/>
              <a:t>DataLadder</a:t>
            </a:r>
            <a:r>
              <a:rPr lang="en-CA" sz="1350" i="1" dirty="0"/>
              <a:t>:</a:t>
            </a:r>
            <a:r>
              <a:rPr lang="en-CA" sz="1350" dirty="0"/>
              <a:t> https://dataladder.com/data-deduplication-software/ </a:t>
            </a:r>
          </a:p>
          <a:p>
            <a:r>
              <a:rPr lang="en-CA" sz="1350" i="1" dirty="0" smtClean="0"/>
              <a:t>SAS </a:t>
            </a:r>
            <a:r>
              <a:rPr lang="en-CA" sz="1350" i="1" dirty="0" err="1"/>
              <a:t>DataFlux</a:t>
            </a:r>
            <a:r>
              <a:rPr lang="en-CA" sz="1350" dirty="0"/>
              <a:t>: http://support.sas.com/software/products/dfdmstudioserver/index.html#s1=1 </a:t>
            </a:r>
          </a:p>
          <a:p>
            <a:r>
              <a:rPr lang="en-CA" sz="1350" i="1" dirty="0" err="1" smtClean="0"/>
              <a:t>WinPure</a:t>
            </a:r>
            <a:r>
              <a:rPr lang="en-CA" sz="1350" dirty="0"/>
              <a:t>: https://winpure.com/deduplication-software.html#freedemo </a:t>
            </a:r>
          </a:p>
          <a:p>
            <a:r>
              <a:rPr lang="en-CA" sz="1350" i="1" dirty="0" smtClean="0"/>
              <a:t>Management </a:t>
            </a:r>
            <a:r>
              <a:rPr lang="en-CA" sz="1350" i="1" dirty="0"/>
              <a:t>Ware – Deduplication Tool</a:t>
            </a:r>
            <a:r>
              <a:rPr lang="en-CA" sz="1350" dirty="0"/>
              <a:t>: https://datacleansingmatching.com/data-cleansing-data-matching-software-download/ </a:t>
            </a:r>
          </a:p>
          <a:p>
            <a:r>
              <a:rPr lang="en-CA" sz="1350" i="1" dirty="0" smtClean="0"/>
              <a:t>Magellan</a:t>
            </a:r>
            <a:r>
              <a:rPr lang="en-CA" sz="1350" dirty="0"/>
              <a:t>: https://sites.google.com/site/anhaidgroup/projects/magellan </a:t>
            </a:r>
          </a:p>
          <a:p>
            <a:r>
              <a:rPr lang="en-CA" sz="1350" i="1" dirty="0" smtClean="0"/>
              <a:t>Dedupe</a:t>
            </a:r>
            <a:r>
              <a:rPr lang="en-CA" sz="1350" dirty="0"/>
              <a:t>: https://github.com/dedupeio/dedupe </a:t>
            </a:r>
          </a:p>
          <a:p>
            <a:r>
              <a:rPr lang="en-CA" sz="1350" i="1" dirty="0" smtClean="0"/>
              <a:t>SERF </a:t>
            </a:r>
            <a:r>
              <a:rPr lang="en-CA" sz="1350" i="1" dirty="0"/>
              <a:t>(Stanford Entity Matching Framework)</a:t>
            </a:r>
            <a:r>
              <a:rPr lang="en-CA" sz="1350" dirty="0"/>
              <a:t>: http://infolab.stanford.edu/serf/ </a:t>
            </a:r>
          </a:p>
          <a:p>
            <a:r>
              <a:rPr lang="en-CA" sz="1350" i="1" dirty="0" smtClean="0"/>
              <a:t>Python </a:t>
            </a:r>
            <a:r>
              <a:rPr lang="en-CA" sz="1350" i="1" dirty="0"/>
              <a:t>Record Linkage Tool: </a:t>
            </a:r>
            <a:r>
              <a:rPr lang="en-CA" sz="1350" dirty="0"/>
              <a:t>https://recordlinkage.readthedocs.io/en/latest/about.html </a:t>
            </a:r>
          </a:p>
          <a:p>
            <a:r>
              <a:rPr lang="en-CA" sz="1350" i="1" dirty="0" err="1" smtClean="0"/>
              <a:t>Febrl</a:t>
            </a:r>
            <a:r>
              <a:rPr lang="en-CA" sz="1350" dirty="0"/>
              <a:t>: https://sourceforge.net/projects/febrl/ </a:t>
            </a:r>
            <a:endParaRPr lang="en-CA" sz="1350" dirty="0" smtClean="0"/>
          </a:p>
          <a:p>
            <a:r>
              <a:rPr lang="en-CA" sz="1350" i="1" dirty="0" smtClean="0"/>
              <a:t>FRIL</a:t>
            </a:r>
            <a:r>
              <a:rPr lang="en-CA" sz="1350" dirty="0"/>
              <a:t>: http://fril.sourceforge.net/ </a:t>
            </a:r>
            <a:endParaRPr lang="en-CA" sz="1350" dirty="0" smtClean="0"/>
          </a:p>
          <a:p>
            <a:r>
              <a:rPr lang="en-CA" sz="1350" i="1" dirty="0" smtClean="0"/>
              <a:t>Outline Image</a:t>
            </a:r>
            <a:r>
              <a:rPr lang="en-CA" sz="1350" dirty="0" smtClean="0"/>
              <a:t>: </a:t>
            </a:r>
            <a:r>
              <a:rPr lang="en-CA" sz="1350" dirty="0"/>
              <a:t>Photo by </a:t>
            </a:r>
            <a:r>
              <a:rPr lang="en-CA" sz="1350" dirty="0">
                <a:hlinkClick r:id="rId3"/>
              </a:rPr>
              <a:t>Skye Studios</a:t>
            </a:r>
            <a:r>
              <a:rPr lang="en-CA" sz="1350" dirty="0"/>
              <a:t> on </a:t>
            </a:r>
            <a:r>
              <a:rPr lang="en-CA" sz="1350" dirty="0" err="1">
                <a:hlinkClick r:id="rId4"/>
              </a:rPr>
              <a:t>Unsplash</a:t>
            </a:r>
            <a:endParaRPr lang="en-CA" sz="1350" dirty="0"/>
          </a:p>
          <a:p>
            <a:pPr marL="0" indent="0">
              <a:buNone/>
            </a:pPr>
            <a:endParaRPr lang="en-CA" sz="135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38200" y="466472"/>
            <a:ext cx="10515600" cy="544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THANK YOU!</a:t>
            </a:r>
            <a:endParaRPr lang="en-CA" sz="4800" b="1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2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Outline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Introduction</a:t>
            </a:r>
          </a:p>
          <a:p>
            <a:r>
              <a:rPr lang="en-CA" dirty="0" smtClean="0"/>
              <a:t>Entity Matching</a:t>
            </a:r>
          </a:p>
          <a:p>
            <a:r>
              <a:rPr lang="en-CA" dirty="0" smtClean="0"/>
              <a:t>Project Summary</a:t>
            </a:r>
          </a:p>
          <a:p>
            <a:r>
              <a:rPr lang="en-CA" dirty="0" smtClean="0"/>
              <a:t>Tools/Systems</a:t>
            </a:r>
          </a:p>
          <a:p>
            <a:r>
              <a:rPr lang="en-CA" dirty="0" smtClean="0"/>
              <a:t>Methods</a:t>
            </a:r>
          </a:p>
          <a:p>
            <a:r>
              <a:rPr lang="en-CA" dirty="0" smtClean="0"/>
              <a:t>Outcome</a:t>
            </a:r>
          </a:p>
          <a:p>
            <a:r>
              <a:rPr lang="en-CA" dirty="0" smtClean="0"/>
              <a:t>References</a:t>
            </a:r>
            <a:endParaRPr lang="en-CA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027906"/>
            <a:ext cx="7240524" cy="48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Introduction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3600" i="1" dirty="0" smtClean="0"/>
              <a:t>Project: </a:t>
            </a:r>
          </a:p>
          <a:p>
            <a:r>
              <a:rPr lang="en-CA" sz="3600" dirty="0" smtClean="0"/>
              <a:t>Performance and features comparison of researched based entity matching algorithm tools VS the commercial tools</a:t>
            </a:r>
          </a:p>
          <a:p>
            <a:endParaRPr lang="en-CA" sz="3600" dirty="0" smtClean="0"/>
          </a:p>
          <a:p>
            <a:r>
              <a:rPr lang="en-CA" sz="3600" i="1" dirty="0" smtClean="0"/>
              <a:t>Next: </a:t>
            </a:r>
          </a:p>
          <a:p>
            <a:r>
              <a:rPr lang="en-CA" sz="3600" dirty="0" smtClean="0"/>
              <a:t>What is Entity Matching?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4788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Entity Matching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One of the biggest challenges in the data management</a:t>
            </a:r>
          </a:p>
          <a:p>
            <a:r>
              <a:rPr lang="en-CA" dirty="0" smtClean="0"/>
              <a:t>“</a:t>
            </a:r>
            <a:r>
              <a:rPr lang="en-CA" dirty="0"/>
              <a:t>Entity matching (EM) </a:t>
            </a:r>
            <a:r>
              <a:rPr lang="en-CA" dirty="0" smtClean="0"/>
              <a:t>identifies </a:t>
            </a:r>
            <a:r>
              <a:rPr lang="en-CA" dirty="0"/>
              <a:t>data instances that refer</a:t>
            </a:r>
          </a:p>
          <a:p>
            <a:pPr marL="0" indent="0">
              <a:buNone/>
            </a:pPr>
            <a:r>
              <a:rPr lang="en-CA" dirty="0"/>
              <a:t>to the same real-world </a:t>
            </a:r>
            <a:r>
              <a:rPr lang="en-CA" dirty="0" smtClean="0"/>
              <a:t>entity.”</a:t>
            </a:r>
            <a:endParaRPr lang="en-CA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386138"/>
            <a:ext cx="9086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8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Entity Matching names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941832" y="1914408"/>
            <a:ext cx="2340864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Record Linkage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6836664" y="1888856"/>
            <a:ext cx="259080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Entity Resolution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2221992" y="3084696"/>
            <a:ext cx="2340864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Matching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5309616" y="5421296"/>
            <a:ext cx="2340864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Fuzzy Match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3889248" y="1888976"/>
            <a:ext cx="2340864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Deduplication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Yuvarlatılmış Dikdörtgen 8"/>
          <p:cNvSpPr/>
          <p:nvPr/>
        </p:nvSpPr>
        <p:spPr>
          <a:xfrm>
            <a:off x="7571232" y="4274296"/>
            <a:ext cx="2919984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Duplicate Detection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5187696" y="3084696"/>
            <a:ext cx="2340864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Merge-Purge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Yuvarlatılmış Dikdörtgen 10"/>
          <p:cNvSpPr/>
          <p:nvPr/>
        </p:nvSpPr>
        <p:spPr>
          <a:xfrm>
            <a:off x="1661160" y="5421296"/>
            <a:ext cx="3023616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Reference Matching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Yuvarlatılmış Dikdörtgen 11"/>
          <p:cNvSpPr/>
          <p:nvPr/>
        </p:nvSpPr>
        <p:spPr>
          <a:xfrm>
            <a:off x="838200" y="4254984"/>
            <a:ext cx="3054096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Identity Uncertainty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8153400" y="3088696"/>
            <a:ext cx="3066288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 Identification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Yuvarlatılmış Dikdörtgen 13"/>
          <p:cNvSpPr/>
          <p:nvPr/>
        </p:nvSpPr>
        <p:spPr>
          <a:xfrm>
            <a:off x="8275320" y="5421296"/>
            <a:ext cx="2944368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Approximate Match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Yuvarlatılmış Dikdörtgen 14"/>
          <p:cNvSpPr/>
          <p:nvPr/>
        </p:nvSpPr>
        <p:spPr>
          <a:xfrm>
            <a:off x="4437888" y="4254984"/>
            <a:ext cx="25877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Entity Clustering</a:t>
            </a:r>
            <a:endParaRPr lang="en-CA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ironic ile ilgili görsel sonucu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911" y="-41694"/>
            <a:ext cx="2798089" cy="17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5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Entity Matching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5955028"/>
            <a:ext cx="6108423" cy="3822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1800" dirty="0" smtClean="0"/>
              <a:t>Image from: </a:t>
            </a:r>
            <a:r>
              <a:rPr lang="en-CA" sz="1800" dirty="0"/>
              <a:t>Entity Resolution: </a:t>
            </a:r>
            <a:r>
              <a:rPr lang="en-CA" sz="1800" dirty="0" smtClean="0"/>
              <a:t>Tutorial [4]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0033"/>
            <a:ext cx="6108423" cy="4174996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7235952" y="1978025"/>
            <a:ext cx="4270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mtClean="0"/>
              <a:t>Different storing formats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mtClean="0"/>
              <a:t>Names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mtClean="0"/>
              <a:t>Emails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mtClean="0"/>
              <a:t>Dates</a:t>
            </a:r>
          </a:p>
          <a:p>
            <a:r>
              <a:rPr lang="en-CA" smtClean="0"/>
              <a:t>Different photos of the same object</a:t>
            </a:r>
          </a:p>
          <a:p>
            <a:r>
              <a:rPr lang="en-CA" smtClean="0"/>
              <a:t>Missing Values (NULL, NA, Unknown)</a:t>
            </a:r>
          </a:p>
          <a:p>
            <a:r>
              <a:rPr lang="en-CA" smtClean="0"/>
              <a:t>Errors in data (Misspelling)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89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19" y="1453332"/>
            <a:ext cx="7634639" cy="506782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Entity Matching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332"/>
            <a:ext cx="3901440" cy="2589749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2178343" y="6475760"/>
            <a:ext cx="6108423" cy="382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800" dirty="0" smtClean="0"/>
              <a:t>Images from: Entity Resolution: Tutorial [4]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470" y="1500719"/>
            <a:ext cx="4172716" cy="249497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186" y="1500719"/>
            <a:ext cx="4125785" cy="249497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197" y="4086277"/>
            <a:ext cx="4368356" cy="229889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741" y="4085642"/>
            <a:ext cx="4244411" cy="23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Big-Data Entity Matching [4]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Large dataset (Efficient solution)</a:t>
            </a:r>
          </a:p>
          <a:p>
            <a:r>
              <a:rPr lang="en-CA" dirty="0" smtClean="0"/>
              <a:t>Heterogeneous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Unstructured, </a:t>
            </a:r>
            <a:r>
              <a:rPr lang="en-CA" dirty="0" smtClean="0">
                <a:solidFill>
                  <a:schemeClr val="tx1"/>
                </a:solidFill>
              </a:rPr>
              <a:t>unclean, incomplete data &amp; diverse </a:t>
            </a:r>
            <a:r>
              <a:rPr lang="en-CA" dirty="0">
                <a:solidFill>
                  <a:schemeClr val="tx1"/>
                </a:solidFill>
              </a:rPr>
              <a:t>data </a:t>
            </a:r>
            <a:r>
              <a:rPr lang="en-CA" dirty="0" smtClean="0">
                <a:solidFill>
                  <a:schemeClr val="tx1"/>
                </a:solidFill>
              </a:rPr>
              <a:t>types</a:t>
            </a:r>
            <a:endParaRPr lang="en-CA" dirty="0" smtClean="0"/>
          </a:p>
          <a:p>
            <a:r>
              <a:rPr lang="en-CA" dirty="0" smtClean="0"/>
              <a:t>More linked</a:t>
            </a:r>
          </a:p>
          <a:p>
            <a:r>
              <a:rPr lang="en-CA" dirty="0" smtClean="0"/>
              <a:t>Multi-Relational</a:t>
            </a:r>
          </a:p>
          <a:p>
            <a:r>
              <a:rPr lang="en-CA" dirty="0" smtClean="0"/>
              <a:t>Multi-Domain</a:t>
            </a:r>
          </a:p>
          <a:p>
            <a:r>
              <a:rPr lang="en-CA" dirty="0" smtClean="0"/>
              <a:t>Multiple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7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a typeface="+mn-ea"/>
                <a:cs typeface="+mn-cs"/>
              </a:rPr>
              <a:t>Project Summary</a:t>
            </a:r>
            <a:endParaRPr lang="en-CA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Goal: Compare </a:t>
            </a:r>
            <a:r>
              <a:rPr lang="en-CA" dirty="0"/>
              <a:t>academic and real-world ready </a:t>
            </a:r>
            <a:r>
              <a:rPr lang="en-CA" dirty="0" smtClean="0"/>
              <a:t>systems</a:t>
            </a:r>
          </a:p>
          <a:p>
            <a:r>
              <a:rPr lang="en-CA" dirty="0" smtClean="0"/>
              <a:t>6-8 different systems</a:t>
            </a:r>
          </a:p>
          <a:p>
            <a:r>
              <a:rPr lang="en-CA" dirty="0"/>
              <a:t>F</a:t>
            </a:r>
            <a:r>
              <a:rPr lang="en-CA" dirty="0" smtClean="0"/>
              <a:t>ound </a:t>
            </a:r>
            <a:r>
              <a:rPr lang="en-CA" dirty="0"/>
              <a:t>10 different systems that consist </a:t>
            </a:r>
            <a:r>
              <a:rPr lang="en-CA" dirty="0" smtClean="0"/>
              <a:t>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Research </a:t>
            </a:r>
            <a:r>
              <a:rPr lang="en-CA" dirty="0"/>
              <a:t>based open source systems </a:t>
            </a:r>
            <a:endParaRPr lang="en-CA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C</a:t>
            </a:r>
            <a:r>
              <a:rPr lang="en-CA" dirty="0" smtClean="0"/>
              <a:t>ommercial systems</a:t>
            </a:r>
          </a:p>
          <a:p>
            <a:r>
              <a:rPr lang="en-CA" dirty="0" smtClean="0"/>
              <a:t>Commercial </a:t>
            </a:r>
            <a:r>
              <a:rPr lang="en-CA" dirty="0"/>
              <a:t>systems </a:t>
            </a:r>
            <a:r>
              <a:rPr lang="en-CA" dirty="0" smtClean="0"/>
              <a:t>are not free</a:t>
            </a:r>
          </a:p>
          <a:p>
            <a:r>
              <a:rPr lang="en-CA" dirty="0" smtClean="0"/>
              <a:t>Free trial versions</a:t>
            </a:r>
          </a:p>
          <a:p>
            <a:r>
              <a:rPr lang="en-CA" dirty="0" smtClean="0"/>
              <a:t>IBM </a:t>
            </a:r>
            <a:r>
              <a:rPr lang="en-CA" dirty="0" err="1" smtClean="0"/>
              <a:t>InfoSphere</a:t>
            </a:r>
            <a:endParaRPr lang="en-CA" dirty="0" smtClean="0"/>
          </a:p>
          <a:p>
            <a:r>
              <a:rPr lang="en-CA" dirty="0" smtClean="0"/>
              <a:t>10 </a:t>
            </a:r>
            <a:r>
              <a:rPr lang="en-CA" dirty="0"/>
              <a:t>tools </a:t>
            </a:r>
            <a:r>
              <a:rPr lang="en-CA" dirty="0" smtClean="0">
                <a:sym typeface="Wingdings" panose="05000000000000000000" pitchFamily="2" charset="2"/>
              </a:rPr>
              <a:t> F</a:t>
            </a:r>
            <a:r>
              <a:rPr lang="en-CA" dirty="0" smtClean="0"/>
              <a:t>ind </a:t>
            </a:r>
            <a:r>
              <a:rPr lang="en-CA" dirty="0"/>
              <a:t>the best ones for the </a:t>
            </a:r>
            <a:r>
              <a:rPr lang="en-CA" dirty="0" smtClean="0"/>
              <a:t>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6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rinlik">
  <a:themeElements>
    <a:clrScheme name="Derinlik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rinlik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rinlik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Derinlik</Template>
  <TotalTime>852</TotalTime>
  <Words>725</Words>
  <Application>Microsoft Office PowerPoint</Application>
  <PresentationFormat>Geniş ekran</PresentationFormat>
  <Paragraphs>141</Paragraphs>
  <Slides>14</Slides>
  <Notes>3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</vt:lpstr>
      <vt:lpstr>Derinlik</vt:lpstr>
      <vt:lpstr>Entity Matching  Tools Comparison</vt:lpstr>
      <vt:lpstr>Outline</vt:lpstr>
      <vt:lpstr>Introduction</vt:lpstr>
      <vt:lpstr>Entity Matching</vt:lpstr>
      <vt:lpstr>Entity Matching names</vt:lpstr>
      <vt:lpstr>Entity Matching</vt:lpstr>
      <vt:lpstr>Entity Matching</vt:lpstr>
      <vt:lpstr>Big-Data Entity Matching [4]</vt:lpstr>
      <vt:lpstr>Project Summary</vt:lpstr>
      <vt:lpstr>EM Tools/Systems</vt:lpstr>
      <vt:lpstr>Project Methods</vt:lpstr>
      <vt:lpstr>Project Schedule</vt:lpstr>
      <vt:lpstr>Project Outcome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Matching  Tools Comparison</dc:title>
  <dc:creator>Baran Kaya</dc:creator>
  <cp:lastModifiedBy>Baran Kaya</cp:lastModifiedBy>
  <cp:revision>90</cp:revision>
  <dcterms:created xsi:type="dcterms:W3CDTF">2020-02-05T16:35:57Z</dcterms:created>
  <dcterms:modified xsi:type="dcterms:W3CDTF">2020-02-06T20:55:52Z</dcterms:modified>
</cp:coreProperties>
</file>