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57" r:id="rId3"/>
    <p:sldId id="262" r:id="rId4"/>
    <p:sldId id="266" r:id="rId5"/>
    <p:sldId id="268" r:id="rId6"/>
    <p:sldId id="261" r:id="rId7"/>
    <p:sldId id="265" r:id="rId8"/>
    <p:sldId id="267" r:id="rId9"/>
    <p:sldId id="25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4206" autoAdjust="0"/>
  </p:normalViewPr>
  <p:slideViewPr>
    <p:cSldViewPr snapToGrid="0">
      <p:cViewPr varScale="1">
        <p:scale>
          <a:sx n="138" d="100"/>
          <a:sy n="138" d="100"/>
        </p:scale>
        <p:origin x="10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72CD5-0C2B-47DB-9A9E-92C0E5221D70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CA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45D48-58B4-4E09-96B6-1A72ECEAE1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37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Relational data</a:t>
            </a:r>
          </a:p>
          <a:p>
            <a:r>
              <a:rPr lang="en-CA" dirty="0" smtClean="0"/>
              <a:t>Cleaning, change management – crowd</a:t>
            </a:r>
            <a:r>
              <a:rPr lang="en-CA" baseline="0" dirty="0" smtClean="0"/>
              <a:t> sourcing</a:t>
            </a:r>
            <a:endParaRPr lang="en-CA" dirty="0" smtClean="0"/>
          </a:p>
          <a:p>
            <a:r>
              <a:rPr lang="en-CA" dirty="0" smtClean="0"/>
              <a:t>First different</a:t>
            </a:r>
            <a:r>
              <a:rPr lang="en-CA" baseline="0" dirty="0" smtClean="0"/>
              <a:t> data storing format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45D48-58B4-4E09-96B6-1A72ECEAE12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2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should we choose?</a:t>
            </a:r>
          </a:p>
          <a:p>
            <a:r>
              <a:rPr lang="en-CA" dirty="0" smtClean="0"/>
              <a:t>Do</a:t>
            </a:r>
            <a:r>
              <a:rPr lang="en-CA" baseline="0" dirty="0" smtClean="0"/>
              <a:t> you have any project?</a:t>
            </a:r>
          </a:p>
          <a:p>
            <a:r>
              <a:rPr lang="en-CA" baseline="0" dirty="0" smtClean="0"/>
              <a:t>Have </a:t>
            </a:r>
            <a:r>
              <a:rPr lang="en-CA" baseline="0" dirty="0" smtClean="0"/>
              <a:t>you ever used it</a:t>
            </a:r>
            <a:r>
              <a:rPr lang="en-CA" baseline="0" dirty="0" smtClean="0"/>
              <a:t>?</a:t>
            </a:r>
          </a:p>
          <a:p>
            <a:r>
              <a:rPr lang="en-CA" baseline="0" dirty="0" smtClean="0"/>
              <a:t>Hierarchy</a:t>
            </a:r>
          </a:p>
          <a:p>
            <a:r>
              <a:rPr lang="en-CA" baseline="0" dirty="0" smtClean="0"/>
              <a:t>Fast relational traversal queries</a:t>
            </a:r>
          </a:p>
          <a:p>
            <a:r>
              <a:rPr lang="en-CA" baseline="0" dirty="0" smtClean="0"/>
              <a:t>Perf: More tuples VS More relations</a:t>
            </a:r>
          </a:p>
          <a:p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45D48-58B4-4E09-96B6-1A72ECEAE12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18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Decent</a:t>
            </a:r>
          </a:p>
          <a:p>
            <a:r>
              <a:rPr lang="en-CA" dirty="0" smtClean="0"/>
              <a:t>Focuses only specific problems?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45D48-58B4-4E09-96B6-1A72ECEAE12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62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TLE=The key difference between TLP and the embedding-centric view of the filter-process model is that it is not necessary to explicitly materialize all </a:t>
            </a:r>
            <a:r>
              <a:rPr lang="en-CA" dirty="0" err="1" smtClean="0"/>
              <a:t>embeddings</a:t>
            </a:r>
            <a:r>
              <a:rPr lang="en-CA" dirty="0" smtClean="0"/>
              <a:t>: state can be kept at the granularity of patterns (which are much fewer than </a:t>
            </a:r>
            <a:r>
              <a:rPr lang="en-CA" dirty="0" err="1" smtClean="0"/>
              <a:t>embeddings</a:t>
            </a:r>
            <a:r>
              <a:rPr lang="en-CA" dirty="0" smtClean="0"/>
              <a:t>) and </a:t>
            </a:r>
            <a:r>
              <a:rPr lang="en-CA" dirty="0" err="1" smtClean="0"/>
              <a:t>embeddings</a:t>
            </a:r>
            <a:r>
              <a:rPr lang="en-CA" dirty="0" smtClean="0"/>
              <a:t> may be re-generated on demand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45D48-58B4-4E09-96B6-1A72ECEAE12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404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45D48-58B4-4E09-96B6-1A72ECEAE12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527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Do you</a:t>
            </a:r>
            <a:r>
              <a:rPr lang="en-CA" baseline="0" dirty="0" smtClean="0"/>
              <a:t> have any experience on graph data mining?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45D48-58B4-4E09-96B6-1A72ECEAE1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43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TLV=Scalability bottleneck, each embedding needs to be replicated to each vertex that has the necessary local information to expand the embedding further. 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In addition, high-degree vertices need to expand a disproportionate fraction of </a:t>
            </a:r>
            <a:r>
              <a:rPr lang="en-CA" dirty="0" err="1" smtClean="0"/>
              <a:t>embeddings</a:t>
            </a:r>
            <a:r>
              <a:rPr lang="en-CA" dirty="0" smtClean="0"/>
              <a:t> Due to the hot-spots inherent to the graph structure, or the label distribution, and the extended duplication of state that the TLV paradigm requires 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TLP can provide the best performance for a single thread (centralized) scenario, its lack of scalability limits the usefulness in distributed frameworks</a:t>
            </a:r>
            <a:endParaRPr lang="en-CA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45D48-58B4-4E09-96B6-1A72ECEAE12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90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71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72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814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251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03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681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4707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699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50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00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51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03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84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0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32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92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73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86E9-6FF4-4029-8EC8-477576403805}" type="datetimeFigureOut">
              <a:rPr lang="en-CA" smtClean="0"/>
              <a:t>2020-03-09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0F490-B567-40ED-B82D-5405B469D5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489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76424" y="1108508"/>
            <a:ext cx="8791575" cy="2387600"/>
          </a:xfrm>
        </p:spPr>
        <p:txBody>
          <a:bodyPr/>
          <a:lstStyle/>
          <a:p>
            <a:pPr algn="ctr"/>
            <a:r>
              <a:rPr lang="en-CA" dirty="0"/>
              <a:t>Arabesque: A System for Distributed Graph Mining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80107"/>
          </a:xfrm>
        </p:spPr>
        <p:txBody>
          <a:bodyPr>
            <a:normAutofit/>
          </a:bodyPr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Discussion</a:t>
            </a:r>
          </a:p>
          <a:p>
            <a:pPr algn="ctr"/>
            <a:endParaRPr lang="en-CA" sz="2800" dirty="0" smtClean="0">
              <a:solidFill>
                <a:schemeClr val="tx1"/>
              </a:solidFill>
            </a:endParaRPr>
          </a:p>
          <a:p>
            <a:pPr algn="ctr"/>
            <a:endParaRPr lang="en-CA" sz="2800" dirty="0">
              <a:solidFill>
                <a:schemeClr val="tx1"/>
              </a:solidFill>
            </a:endParaRPr>
          </a:p>
          <a:p>
            <a:pPr algn="ctr"/>
            <a:r>
              <a:rPr lang="en-CA" sz="1800" dirty="0" smtClean="0">
                <a:solidFill>
                  <a:schemeClr val="tx1"/>
                </a:solidFill>
              </a:rPr>
              <a:t>Baran Kaya</a:t>
            </a:r>
            <a:endParaRPr lang="en-CA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</a:t>
            </a:r>
            <a:r>
              <a:rPr lang="en-CA" dirty="0" smtClean="0"/>
              <a:t>8</a:t>
            </a:r>
            <a:endParaRPr lang="en-CA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3" y="2296383"/>
            <a:ext cx="9905999" cy="3541714"/>
          </a:xfrm>
        </p:spPr>
        <p:txBody>
          <a:bodyPr>
            <a:normAutofit/>
          </a:bodyPr>
          <a:lstStyle/>
          <a:p>
            <a:r>
              <a:rPr lang="en-CA" sz="3200" dirty="0" smtClean="0"/>
              <a:t>Future work</a:t>
            </a:r>
          </a:p>
          <a:p>
            <a:r>
              <a:rPr lang="en-CA" sz="3200" dirty="0" smtClean="0"/>
              <a:t>Arabesque system improvements</a:t>
            </a:r>
          </a:p>
          <a:p>
            <a:r>
              <a:rPr lang="en-CA" sz="3200" dirty="0" smtClean="0"/>
              <a:t>Instead of Java: C/C++ or </a:t>
            </a:r>
            <a:r>
              <a:rPr lang="en-CA" sz="3200" dirty="0" smtClean="0"/>
              <a:t>Python</a:t>
            </a:r>
          </a:p>
          <a:p>
            <a:r>
              <a:rPr lang="en-CA" sz="3200" dirty="0" smtClean="0"/>
              <a:t>Different mining problems</a:t>
            </a:r>
            <a:endParaRPr lang="en-CA" sz="32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72" y="419222"/>
            <a:ext cx="2970939" cy="187716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72" y="3426737"/>
            <a:ext cx="2776538" cy="279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3" y="610983"/>
            <a:ext cx="9905998" cy="1478570"/>
          </a:xfrm>
        </p:spPr>
        <p:txBody>
          <a:bodyPr/>
          <a:lstStyle/>
          <a:p>
            <a:r>
              <a:rPr lang="en-CA" dirty="0" smtClean="0"/>
              <a:t>Question 1</a:t>
            </a:r>
            <a:endParaRPr lang="en-CA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3" y="1856509"/>
            <a:ext cx="7593878" cy="4231092"/>
          </a:xfrm>
        </p:spPr>
        <p:txBody>
          <a:bodyPr>
            <a:normAutofit fontScale="77500" lnSpcReduction="20000"/>
          </a:bodyPr>
          <a:lstStyle/>
          <a:p>
            <a:r>
              <a:rPr lang="en-CA" sz="3200" dirty="0" smtClean="0"/>
              <a:t>Graph data &amp; mining</a:t>
            </a:r>
          </a:p>
          <a:p>
            <a:r>
              <a:rPr lang="en-CA" sz="3200" dirty="0" smtClean="0"/>
              <a:t>Relational data vs Graph data</a:t>
            </a:r>
          </a:p>
          <a:p>
            <a:r>
              <a:rPr lang="en-CA" sz="3200" dirty="0" smtClean="0"/>
              <a:t>Individual </a:t>
            </a:r>
            <a:r>
              <a:rPr lang="en-CA" sz="3200" dirty="0" smtClean="0"/>
              <a:t>data vs path/relation</a:t>
            </a:r>
            <a:endParaRPr lang="en-CA" sz="3200" dirty="0" smtClean="0"/>
          </a:p>
          <a:p>
            <a:r>
              <a:rPr lang="en-CA" sz="3200" dirty="0" smtClean="0"/>
              <a:t>Social </a:t>
            </a:r>
            <a:r>
              <a:rPr lang="en-CA" sz="3200" dirty="0" smtClean="0"/>
              <a:t>media, biology &amp; networks</a:t>
            </a:r>
          </a:p>
          <a:p>
            <a:r>
              <a:rPr lang="en-CA" sz="3200" dirty="0" smtClean="0"/>
              <a:t>Supply </a:t>
            </a:r>
            <a:r>
              <a:rPr lang="en-CA" sz="3200" dirty="0"/>
              <a:t>chain management, e-commerce recommendations, security, fraud detection, utility power grid scheduling, knowledge graph for AI applications, analytical queries on </a:t>
            </a:r>
            <a:r>
              <a:rPr lang="en-CA" sz="3200" dirty="0" err="1"/>
              <a:t>blockchain</a:t>
            </a:r>
            <a:r>
              <a:rPr lang="en-CA" sz="3200" dirty="0"/>
              <a:t> general ledger </a:t>
            </a:r>
            <a:r>
              <a:rPr lang="en-CA" sz="3200" dirty="0" smtClean="0"/>
              <a:t>data</a:t>
            </a:r>
            <a:endParaRPr lang="en-CA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70" y="3463"/>
            <a:ext cx="5798130" cy="289906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109" y="3517582"/>
            <a:ext cx="2570019" cy="257001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464" y="572021"/>
            <a:ext cx="5397718" cy="38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7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 2</a:t>
            </a:r>
            <a:endParaRPr lang="en-CA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Arabesque popularity?</a:t>
            </a:r>
          </a:p>
          <a:p>
            <a:r>
              <a:rPr lang="en-CA" sz="3200" dirty="0" smtClean="0"/>
              <a:t>112 </a:t>
            </a:r>
            <a:r>
              <a:rPr lang="en-CA" sz="3200" dirty="0" smtClean="0"/>
              <a:t>citations (2015)</a:t>
            </a:r>
            <a:endParaRPr lang="en-CA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096" y="3650673"/>
            <a:ext cx="8519904" cy="32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</a:t>
            </a:r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1808018"/>
            <a:ext cx="9905999" cy="44265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/>
              <a:t>Best or </a:t>
            </a:r>
            <a:r>
              <a:rPr lang="en-CA" dirty="0"/>
              <a:t>most useful </a:t>
            </a:r>
            <a:r>
              <a:rPr lang="en-CA" dirty="0" smtClean="0"/>
              <a:t>performance </a:t>
            </a:r>
            <a:r>
              <a:rPr lang="en-CA" dirty="0"/>
              <a:t>improvement </a:t>
            </a:r>
            <a:r>
              <a:rPr lang="en-CA" dirty="0" smtClean="0"/>
              <a:t>methods/features?</a:t>
            </a:r>
          </a:p>
          <a:p>
            <a:r>
              <a:rPr lang="en-CA" dirty="0" smtClean="0"/>
              <a:t>Filtering then processing</a:t>
            </a:r>
          </a:p>
          <a:p>
            <a:r>
              <a:rPr lang="en-CA" dirty="0" smtClean="0"/>
              <a:t>Distributed system with workers</a:t>
            </a:r>
          </a:p>
          <a:p>
            <a:r>
              <a:rPr lang="en-CA" dirty="0" smtClean="0"/>
              <a:t>Optional aggregation functions</a:t>
            </a:r>
          </a:p>
          <a:p>
            <a:r>
              <a:rPr lang="en-CA" dirty="0" smtClean="0"/>
              <a:t>Embedding </a:t>
            </a:r>
            <a:r>
              <a:rPr lang="en-CA" dirty="0" err="1" smtClean="0"/>
              <a:t>canonicality</a:t>
            </a:r>
            <a:r>
              <a:rPr lang="en-CA" dirty="0" smtClean="0"/>
              <a:t> (for </a:t>
            </a:r>
            <a:r>
              <a:rPr lang="en-CA" dirty="0" err="1" smtClean="0"/>
              <a:t>automorphism</a:t>
            </a:r>
            <a:r>
              <a:rPr lang="en-CA" dirty="0"/>
              <a:t>)</a:t>
            </a:r>
            <a:endParaRPr lang="en-CA" dirty="0" smtClean="0"/>
          </a:p>
          <a:p>
            <a:r>
              <a:rPr lang="en-CA" dirty="0" smtClean="0"/>
              <a:t>Think like an embedding (Create instances when needed)</a:t>
            </a:r>
          </a:p>
          <a:p>
            <a:r>
              <a:rPr lang="en-CA" dirty="0" smtClean="0"/>
              <a:t>It is a system = Less coding</a:t>
            </a:r>
          </a:p>
          <a:p>
            <a:r>
              <a:rPr lang="en-CA" dirty="0" smtClean="0"/>
              <a:t>Using ODAG</a:t>
            </a:r>
          </a:p>
          <a:p>
            <a:r>
              <a:rPr lang="en-CA" dirty="0" smtClean="0"/>
              <a:t>Worker load balancing </a:t>
            </a:r>
            <a:r>
              <a:rPr lang="en-CA" dirty="0"/>
              <a:t>(round robin on large blocks of </a:t>
            </a:r>
            <a:r>
              <a:rPr lang="en-CA" i="1" dirty="0"/>
              <a:t>b</a:t>
            </a:r>
            <a:r>
              <a:rPr lang="en-CA" dirty="0"/>
              <a:t> </a:t>
            </a:r>
            <a:r>
              <a:rPr lang="en-CA" dirty="0" err="1" smtClean="0"/>
              <a:t>embeddings</a:t>
            </a:r>
            <a:r>
              <a:rPr lang="en-CA" dirty="0" smtClean="0"/>
              <a:t>)</a:t>
            </a:r>
          </a:p>
          <a:p>
            <a:r>
              <a:rPr lang="en-CA" dirty="0" smtClean="0"/>
              <a:t>Two-level pattern aggregation (for isomorphism)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20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41084" y="5517760"/>
            <a:ext cx="2050607" cy="543604"/>
          </a:xfrm>
        </p:spPr>
        <p:txBody>
          <a:bodyPr>
            <a:normAutofit/>
          </a:bodyPr>
          <a:lstStyle/>
          <a:p>
            <a:r>
              <a:rPr lang="en-CA" sz="2800" dirty="0" smtClean="0"/>
              <a:t>TLE-TLV-TLP</a:t>
            </a:r>
            <a:endParaRPr lang="en-CA" sz="28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2974"/>
            <a:ext cx="4931388" cy="248293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874" y="2971800"/>
            <a:ext cx="4273154" cy="284876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17485"/>
            <a:ext cx="3981450" cy="22002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378" y="0"/>
            <a:ext cx="7280622" cy="197724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8031" y="1977246"/>
            <a:ext cx="3720794" cy="4880754"/>
          </a:xfrm>
          <a:prstGeom prst="rect">
            <a:avLst/>
          </a:prstGeom>
        </p:spPr>
      </p:pic>
      <p:sp>
        <p:nvSpPr>
          <p:cNvPr id="11" name="Unvan 1"/>
          <p:cNvSpPr txBox="1">
            <a:spLocks/>
          </p:cNvSpPr>
          <p:nvPr/>
        </p:nvSpPr>
        <p:spPr>
          <a:xfrm>
            <a:off x="5392038" y="5820569"/>
            <a:ext cx="2050607" cy="54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 smtClean="0">
                <a:latin typeface="+mn-lt"/>
              </a:rPr>
              <a:t>Scalability</a:t>
            </a:r>
            <a:endParaRPr lang="en-CA" sz="2800" dirty="0">
              <a:latin typeface="+mn-lt"/>
            </a:endParaRPr>
          </a:p>
        </p:txBody>
      </p:sp>
      <p:sp>
        <p:nvSpPr>
          <p:cNvPr id="12" name="Unvan 1"/>
          <p:cNvSpPr txBox="1">
            <a:spLocks/>
          </p:cNvSpPr>
          <p:nvPr/>
        </p:nvSpPr>
        <p:spPr>
          <a:xfrm>
            <a:off x="10432809" y="2208161"/>
            <a:ext cx="1322774" cy="54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 smtClean="0">
                <a:solidFill>
                  <a:srgbClr val="FF0000"/>
                </a:solidFill>
                <a:latin typeface="+mn-lt"/>
              </a:rPr>
              <a:t>ODAG</a:t>
            </a:r>
            <a:endParaRPr lang="en-CA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Unvan 1"/>
          <p:cNvSpPr txBox="1">
            <a:spLocks/>
          </p:cNvSpPr>
          <p:nvPr/>
        </p:nvSpPr>
        <p:spPr>
          <a:xfrm>
            <a:off x="9783929" y="4457209"/>
            <a:ext cx="2050607" cy="54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 smtClean="0">
                <a:solidFill>
                  <a:srgbClr val="FF0000"/>
                </a:solidFill>
                <a:latin typeface="+mn-lt"/>
              </a:rPr>
              <a:t>Aggregation</a:t>
            </a:r>
            <a:endParaRPr lang="en-CA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Unvan 1"/>
          <p:cNvSpPr txBox="1">
            <a:spLocks/>
          </p:cNvSpPr>
          <p:nvPr/>
        </p:nvSpPr>
        <p:spPr>
          <a:xfrm>
            <a:off x="1395968" y="2502079"/>
            <a:ext cx="1831169" cy="54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 smtClean="0">
                <a:latin typeface="+mn-lt"/>
              </a:rPr>
              <a:t>Single thread performance</a:t>
            </a:r>
            <a:endParaRPr lang="en-CA" sz="2800" dirty="0">
              <a:latin typeface="+mn-lt"/>
            </a:endParaRPr>
          </a:p>
        </p:txBody>
      </p:sp>
      <p:sp>
        <p:nvSpPr>
          <p:cNvPr id="15" name="Unvan 1"/>
          <p:cNvSpPr txBox="1">
            <a:spLocks/>
          </p:cNvSpPr>
          <p:nvPr/>
        </p:nvSpPr>
        <p:spPr>
          <a:xfrm>
            <a:off x="5807674" y="1884592"/>
            <a:ext cx="2050607" cy="54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 smtClean="0">
                <a:latin typeface="+mn-lt"/>
              </a:rPr>
              <a:t>Scalability</a:t>
            </a:r>
            <a:endParaRPr lang="en-CA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6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 4</a:t>
            </a:r>
            <a:endParaRPr lang="en-CA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1745673"/>
            <a:ext cx="9905999" cy="4662054"/>
          </a:xfrm>
        </p:spPr>
        <p:txBody>
          <a:bodyPr>
            <a:noAutofit/>
          </a:bodyPr>
          <a:lstStyle/>
          <a:p>
            <a:r>
              <a:rPr lang="en-CA" sz="3200" dirty="0" smtClean="0"/>
              <a:t>Arabesque in other graph mining problems</a:t>
            </a:r>
          </a:p>
          <a:p>
            <a:endParaRPr lang="en-CA" sz="3200" dirty="0"/>
          </a:p>
          <a:p>
            <a:endParaRPr lang="en-CA" sz="3200" dirty="0" smtClean="0"/>
          </a:p>
          <a:p>
            <a:endParaRPr lang="en-CA" sz="3200" dirty="0"/>
          </a:p>
          <a:p>
            <a:pPr marL="0" indent="0">
              <a:buNone/>
            </a:pPr>
            <a:endParaRPr lang="en-CA" sz="3200" dirty="0" smtClean="0"/>
          </a:p>
          <a:p>
            <a:r>
              <a:rPr lang="en-CA" sz="3200" dirty="0" smtClean="0"/>
              <a:t>Graph data cleaning?</a:t>
            </a:r>
            <a:endParaRPr lang="en-CA" sz="32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550" y="2486892"/>
            <a:ext cx="8509721" cy="28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5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95004"/>
          </a:xfrm>
        </p:spPr>
        <p:txBody>
          <a:bodyPr>
            <a:normAutofit/>
          </a:bodyPr>
          <a:lstStyle/>
          <a:p>
            <a:r>
              <a:rPr lang="en-CA" sz="3200" dirty="0" smtClean="0"/>
              <a:t>TLV vs TLP vs TLE</a:t>
            </a:r>
          </a:p>
          <a:p>
            <a:endParaRPr lang="en-CA" sz="3200" dirty="0" smtClean="0"/>
          </a:p>
          <a:p>
            <a:r>
              <a:rPr lang="en-CA" sz="3200" dirty="0" smtClean="0"/>
              <a:t>TLV </a:t>
            </a:r>
            <a:r>
              <a:rPr lang="en-CA" sz="3200" dirty="0" smtClean="0">
                <a:sym typeface="Wingdings" panose="05000000000000000000" pitchFamily="2" charset="2"/>
              </a:rPr>
              <a:t>120M messages exchange, 300 seconds</a:t>
            </a:r>
          </a:p>
          <a:p>
            <a:r>
              <a:rPr lang="en-CA" sz="3200" dirty="0" smtClean="0">
                <a:sym typeface="Wingdings" panose="05000000000000000000" pitchFamily="2" charset="2"/>
              </a:rPr>
              <a:t>Arabesque 137K messages exchange, 7 seconds</a:t>
            </a:r>
          </a:p>
          <a:p>
            <a:r>
              <a:rPr lang="en-CA" sz="3200" dirty="0" smtClean="0">
                <a:sym typeface="Wingdings" panose="05000000000000000000" pitchFamily="2" charset="2"/>
              </a:rPr>
              <a:t>TLP  3 seconds, not scalable</a:t>
            </a:r>
            <a:endParaRPr lang="en-CA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229" y="-1876"/>
            <a:ext cx="7006772" cy="32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</a:t>
            </a:r>
            <a:r>
              <a:rPr lang="en-CA" dirty="0" smtClean="0"/>
              <a:t>6</a:t>
            </a:r>
            <a:endParaRPr lang="en-CA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Distributed vs Central systems</a:t>
            </a:r>
          </a:p>
          <a:p>
            <a:r>
              <a:rPr lang="en-CA" dirty="0" smtClean="0"/>
              <a:t>Single graph vs Multi graphs</a:t>
            </a:r>
          </a:p>
          <a:p>
            <a:r>
              <a:rPr lang="en-CA" dirty="0" smtClean="0"/>
              <a:t>Scalability</a:t>
            </a:r>
            <a:endParaRPr lang="en-CA" dirty="0"/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91" y="3726873"/>
            <a:ext cx="9234710" cy="31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8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 7</a:t>
            </a:r>
            <a:endParaRPr lang="en-CA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3089564"/>
            <a:ext cx="9905999" cy="3172691"/>
          </a:xfrm>
        </p:spPr>
        <p:txBody>
          <a:bodyPr/>
          <a:lstStyle/>
          <a:p>
            <a:r>
              <a:rPr lang="en-CA" dirty="0" err="1" smtClean="0"/>
              <a:t>Overapproximating</a:t>
            </a:r>
            <a:r>
              <a:rPr lang="en-CA" dirty="0" smtClean="0"/>
              <a:t> Directed Acyclic Graph (ODAG)</a:t>
            </a:r>
          </a:p>
          <a:p>
            <a:r>
              <a:rPr lang="en-CA" dirty="0" smtClean="0"/>
              <a:t>“</a:t>
            </a:r>
            <a:r>
              <a:rPr lang="en-CA" dirty="0"/>
              <a:t>When extracting </a:t>
            </a:r>
            <a:r>
              <a:rPr lang="en-CA" dirty="0" err="1"/>
              <a:t>embeddings</a:t>
            </a:r>
            <a:r>
              <a:rPr lang="en-CA" dirty="0"/>
              <a:t> </a:t>
            </a:r>
            <a:r>
              <a:rPr lang="en-CA" dirty="0" smtClean="0"/>
              <a:t>from ODAGs </a:t>
            </a:r>
            <a:r>
              <a:rPr lang="en-CA" dirty="0"/>
              <a:t>we must do extra work to discard spurious </a:t>
            </a:r>
            <a:r>
              <a:rPr lang="en-CA" dirty="0" smtClean="0"/>
              <a:t>paths. ODAGs </a:t>
            </a:r>
            <a:r>
              <a:rPr lang="en-CA" dirty="0"/>
              <a:t>thus </a:t>
            </a:r>
            <a:r>
              <a:rPr lang="en-CA" u="sng" dirty="0"/>
              <a:t>trade space complexity for computational complexity</a:t>
            </a:r>
            <a:r>
              <a:rPr lang="en-CA" u="sng" dirty="0" smtClean="0"/>
              <a:t>.</a:t>
            </a:r>
            <a:r>
              <a:rPr lang="en-CA" dirty="0" smtClean="0"/>
              <a:t>”</a:t>
            </a:r>
          </a:p>
          <a:p>
            <a:r>
              <a:rPr lang="en-CA" dirty="0" smtClean="0"/>
              <a:t>Filter out spurious </a:t>
            </a:r>
            <a:r>
              <a:rPr lang="en-CA" dirty="0" err="1" smtClean="0"/>
              <a:t>embeddings</a:t>
            </a:r>
            <a:r>
              <a:rPr lang="en-CA" dirty="0" smtClean="0"/>
              <a:t> </a:t>
            </a:r>
            <a:r>
              <a:rPr lang="en-CA" dirty="0" smtClean="0">
                <a:sym typeface="Wingdings" panose="05000000000000000000" pitchFamily="2" charset="2"/>
              </a:rPr>
              <a:t> Filter function</a:t>
            </a:r>
          </a:p>
          <a:p>
            <a:r>
              <a:rPr lang="en-CA" dirty="0" smtClean="0"/>
              <a:t>Figure 9 shows ODAG performs better but why?</a:t>
            </a:r>
            <a:endParaRPr lang="en-CA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376" y="0"/>
            <a:ext cx="3232070" cy="286952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65" y="0"/>
            <a:ext cx="4167635" cy="29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357</TotalTime>
  <Words>470</Words>
  <Application>Microsoft Office PowerPoint</Application>
  <PresentationFormat>Geniş ekran</PresentationFormat>
  <Paragraphs>81</Paragraphs>
  <Slides>10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Wingdings</vt:lpstr>
      <vt:lpstr>Devre</vt:lpstr>
      <vt:lpstr>Arabesque: A System for Distributed Graph Mining</vt:lpstr>
      <vt:lpstr>Question 1</vt:lpstr>
      <vt:lpstr>Question 2</vt:lpstr>
      <vt:lpstr>Question 3</vt:lpstr>
      <vt:lpstr>TLE-TLV-TLP</vt:lpstr>
      <vt:lpstr>Question 4</vt:lpstr>
      <vt:lpstr>Question 5</vt:lpstr>
      <vt:lpstr>Question 6</vt:lpstr>
      <vt:lpstr>Question 7</vt:lpstr>
      <vt:lpstr>Question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Arabesque: A System for Distributed Graph Mining</dc:title>
  <dc:creator>Baran Kaya</dc:creator>
  <cp:lastModifiedBy>Baran Kaya</cp:lastModifiedBy>
  <cp:revision>97</cp:revision>
  <dcterms:created xsi:type="dcterms:W3CDTF">2020-03-03T19:23:45Z</dcterms:created>
  <dcterms:modified xsi:type="dcterms:W3CDTF">2020-03-09T15:40:49Z</dcterms:modified>
</cp:coreProperties>
</file>