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</p:sldIdLst>
  <p:sldSz cx="9144000" cy="6858000"/>
  <p:notesSz cx="6858000" cy="9144000"/>
  <p:embeddedFontLst>
    <p:embeddedFont>
      <p:font typeface="Arial Black" panose="020B0A040201020202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1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Google Shape;265;p1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a6347e711_1_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g7a6347e711_1_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6347e711_1_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g7a6347e711_1_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a67477b76_1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g7a67477b76_1_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1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2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1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2" descr="McMaster University Brighter World themed background image featuring overlayed circles, radiences and an image of the McMaster Iconic Archway"/>
          <p:cNvPicPr preferRelativeResize="0"/>
          <p:nvPr/>
        </p:nvPicPr>
        <p:blipFill rotWithShape="1">
          <a:blip r:embed="rId2"/>
          <a:srcRect l="12406" r="12407" b="-250"/>
          <a:stretch>
            <a:fillRect/>
          </a:stretch>
        </p:blipFill>
        <p:spPr>
          <a:xfrm>
            <a:off x="0" y="0"/>
            <a:ext cx="9144000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2" descr="Master title"/>
          <p:cNvSpPr txBox="1"/>
          <p:nvPr>
            <p:ph type="ctrTitle"/>
          </p:nvPr>
        </p:nvSpPr>
        <p:spPr>
          <a:xfrm>
            <a:off x="2050791" y="778199"/>
            <a:ext cx="3957101" cy="266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 descr="Master subtitle"/>
          <p:cNvSpPr txBox="1"/>
          <p:nvPr>
            <p:ph type="subTitle" idx="1"/>
          </p:nvPr>
        </p:nvSpPr>
        <p:spPr>
          <a:xfrm>
            <a:off x="2050791" y="3444370"/>
            <a:ext cx="3712940" cy="9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lv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>
                <a:solidFill>
                  <a:srgbClr val="94979A"/>
                </a:solidFill>
              </a:defRPr>
            </a:lvl2pPr>
            <a:lvl3pPr lvl="2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>
                <a:solidFill>
                  <a:srgbClr val="94979A"/>
                </a:solidFill>
              </a:defRPr>
            </a:lvl3pPr>
            <a:lvl4pPr lvl="3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>
                <a:solidFill>
                  <a:srgbClr val="94979A"/>
                </a:solidFill>
              </a:defRPr>
            </a:lvl4pPr>
            <a:lvl5pPr lvl="4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>
                <a:solidFill>
                  <a:srgbClr val="94979A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9pPr>
          </a:lstStyle>
          <a:p/>
        </p:txBody>
      </p:sp>
      <p:sp>
        <p:nvSpPr>
          <p:cNvPr id="23" name="Google Shape;23;p22" descr="Meering or Audience Data"/>
          <p:cNvSpPr txBox="1"/>
          <p:nvPr>
            <p:ph type="body" idx="2"/>
          </p:nvPr>
        </p:nvSpPr>
        <p:spPr>
          <a:xfrm>
            <a:off x="704631" y="4212600"/>
            <a:ext cx="1364672" cy="135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65"/>
              <a:buNone/>
              <a:defRPr sz="1465">
                <a:solidFill>
                  <a:srgbClr val="464F55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952"/>
              <a:buNone/>
              <a:defRPr sz="1465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465"/>
              <a:buNone/>
              <a:defRPr sz="1465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952"/>
              <a:buNone/>
              <a:defRPr sz="1465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465"/>
              <a:buNone/>
              <a:defRPr sz="1465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" name="Google Shape;24;p22"/>
          <p:cNvCxnSpPr/>
          <p:nvPr/>
        </p:nvCxnSpPr>
        <p:spPr>
          <a:xfrm>
            <a:off x="1" y="6214887"/>
            <a:ext cx="7710054" cy="0"/>
          </a:xfrm>
          <a:prstGeom prst="straightConnector1">
            <a:avLst/>
          </a:prstGeom>
          <a:noFill/>
          <a:ln w="38100" cap="flat" cmpd="sng">
            <a:solidFill>
              <a:srgbClr val="7C004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Google Shape;25;p22" descr="McMaster University Logo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2" descr="Brighter World Logo"/>
          <p:cNvPicPr preferRelativeResize="0"/>
          <p:nvPr/>
        </p:nvPicPr>
        <p:blipFill rotWithShape="1">
          <a:blip r:embed="rId4"/>
          <a:srcRect t="1" r="39175" b="46"/>
          <a:stretch>
            <a:fillRect/>
          </a:stretch>
        </p:blipFill>
        <p:spPr>
          <a:xfrm>
            <a:off x="200893" y="6460658"/>
            <a:ext cx="1136064" cy="136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2"/>
          <p:cNvSpPr txBox="1"/>
          <p:nvPr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mcmaster.ca</a:t>
            </a: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type="body" idx="2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2pPr>
            <a:lvl3pPr marL="1371600" lvl="2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4pPr>
            <a:lvl5pPr marL="2286000" lvl="4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31"/>
          <p:cNvSpPr txBox="1"/>
          <p:nvPr>
            <p:ph type="body" idx="3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2pPr>
            <a:lvl3pPr marL="1371600" lvl="2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4pPr>
            <a:lvl5pPr marL="2286000" lvl="4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31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6" name="Google Shape;76;p31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1" name="Google Shape;81;p32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ircles">
  <p:cSld name="Title Circle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3" descr="circle image collage depicting a rending of the human brain and a student smiling while reading a book beside a window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3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type="body" idx="2"/>
          </p:nvPr>
        </p:nvSpPr>
        <p:spPr>
          <a:xfrm>
            <a:off x="2786062" y="2734472"/>
            <a:ext cx="2978943" cy="256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80"/>
              <a:buNone/>
              <a:defRPr sz="32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80"/>
              <a:buNone/>
              <a:defRPr sz="32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8" name="Google Shape;88;p33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4" descr="colourful circles with text overlayed. Im image of a boy and a girl walking together on campus engaged in coversation and smiling.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4"/>
          <p:cNvSpPr txBox="1"/>
          <p:nvPr>
            <p:ph type="title"/>
          </p:nvPr>
        </p:nvSpPr>
        <p:spPr>
          <a:xfrm>
            <a:off x="2928936" y="1209111"/>
            <a:ext cx="3921919" cy="396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type="body" idx="1"/>
          </p:nvPr>
        </p:nvSpPr>
        <p:spPr>
          <a:xfrm>
            <a:off x="6517482" y="3539979"/>
            <a:ext cx="1897854" cy="20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34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/>
          <p:nvPr/>
        </p:nvSpPr>
        <p:spPr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5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35"/>
          <p:cNvSpPr txBox="1"/>
          <p:nvPr>
            <p:ph type="title"/>
          </p:nvPr>
        </p:nvSpPr>
        <p:spPr>
          <a:xfrm>
            <a:off x="242671" y="2091029"/>
            <a:ext cx="237605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type="body" idx="1"/>
          </p:nvPr>
        </p:nvSpPr>
        <p:spPr>
          <a:xfrm>
            <a:off x="242671" y="3280790"/>
            <a:ext cx="2376054" cy="141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65"/>
              <a:buNone/>
              <a:defRPr sz="1865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35"/>
          <p:cNvSpPr txBox="1"/>
          <p:nvPr>
            <p:ph type="body" idx="2"/>
          </p:nvPr>
        </p:nvSpPr>
        <p:spPr>
          <a:xfrm>
            <a:off x="3575050" y="683492"/>
            <a:ext cx="5111750" cy="520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2pPr>
            <a:lvl3pPr marL="1371600" lvl="2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4pPr>
            <a:lvl5pPr marL="2286000" lvl="4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0" name="Google Shape;100;p35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1" name="Google Shape;101;p35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2">
  <p:cSld name="Content with Caption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6"/>
          <p:cNvSpPr/>
          <p:nvPr/>
        </p:nvSpPr>
        <p:spPr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5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36"/>
          <p:cNvSpPr txBox="1"/>
          <p:nvPr>
            <p:ph type="body" idx="2"/>
          </p:nvPr>
        </p:nvSpPr>
        <p:spPr>
          <a:xfrm>
            <a:off x="591290" y="1808873"/>
            <a:ext cx="298094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65"/>
              <a:buNone/>
              <a:defRPr sz="3465"/>
            </a:lvl1pPr>
            <a:lvl2pPr marL="914400" lvl="1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/>
            </a:lvl2pPr>
            <a:lvl3pPr marL="1371600" lvl="2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/>
            </a:lvl4pPr>
            <a:lvl5pPr marL="2286000" lvl="4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type="body" idx="3"/>
          </p:nvPr>
        </p:nvSpPr>
        <p:spPr>
          <a:xfrm>
            <a:off x="3844925" y="1013513"/>
            <a:ext cx="5111750" cy="450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2pPr>
            <a:lvl3pPr marL="1371600" lvl="2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02895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 sz="1800"/>
            </a:lvl4pPr>
            <a:lvl5pPr marL="2286000" lvl="4" indent="-3429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8" name="Google Shape;108;p36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9" name="Google Shape;109;p36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type="body" idx="1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37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93700" dist="50800" dir="5400000" sx="104999" sy="104999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108000" tIns="45700" rIns="91425" bIns="45700" anchor="t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7C004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7C0040"/>
              </a:buClr>
              <a:buSzPts val="1820"/>
              <a:buFont typeface="Courier New" panose="020703090202050204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300"/>
              <a:buFont typeface="Courier New" panose="020703090202050204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4" name="Google Shape;114;p37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5" name="Google Shape;115;p37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/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7C004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7C0040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8" name="Google Shape;118;p38"/>
          <p:cNvSpPr/>
          <p:nvPr>
            <p:ph type="pic" idx="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7C0040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7C0040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38"/>
          <p:cNvSpPr txBox="1"/>
          <p:nvPr>
            <p:ph type="title"/>
          </p:nvPr>
        </p:nvSpPr>
        <p:spPr>
          <a:xfrm>
            <a:off x="6978764" y="940271"/>
            <a:ext cx="2029237" cy="275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 descr="Slide title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 descr="Slide sub title"/>
          <p:cNvSpPr txBox="1"/>
          <p:nvPr>
            <p:ph type="body" idx="1"/>
          </p:nvPr>
        </p:nvSpPr>
        <p:spPr>
          <a:xfrm>
            <a:off x="201613" y="658947"/>
            <a:ext cx="8780462" cy="75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 descr="Slide content"/>
          <p:cNvSpPr txBox="1"/>
          <p:nvPr>
            <p:ph type="body" idx="2"/>
          </p:nvPr>
        </p:nvSpPr>
        <p:spPr>
          <a:xfrm>
            <a:off x="200894" y="1421441"/>
            <a:ext cx="8781051" cy="45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0289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0289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 descr="Slide Number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" name="Google Shape;33;p23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 descr="Slide title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 descr="Slide sub title"/>
          <p:cNvSpPr txBox="1"/>
          <p:nvPr>
            <p:ph type="body" idx="1"/>
          </p:nvPr>
        </p:nvSpPr>
        <p:spPr>
          <a:xfrm>
            <a:off x="201613" y="658947"/>
            <a:ext cx="8780462" cy="75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7" name="Google Shape;37;p24" descr="Slide content"/>
          <p:cNvSpPr txBox="1"/>
          <p:nvPr>
            <p:ph type="body" idx="2"/>
          </p:nvPr>
        </p:nvSpPr>
        <p:spPr>
          <a:xfrm>
            <a:off x="200894" y="1421441"/>
            <a:ext cx="8781051" cy="45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0289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0289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7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8" name="Google Shape;38;p24" descr="Slide Number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" name="Google Shape;39;p24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4" name="Google Shape;44;p25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26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" name="Google Shape;54;p27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9" name="Google Shape;59;p28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2pPr>
            <a:lvl3pPr marL="1371600" lvl="2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3pPr>
            <a:lvl4pPr marL="1828800" lvl="3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 sz="2000"/>
            </a:lvl4pPr>
            <a:lvl5pPr marL="2286000" lvl="4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4" name="Google Shape;64;p29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7C004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7C0040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30"/>
          <p:cNvSpPr/>
          <p:nvPr>
            <p:ph type="pic" idx="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7C0040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7C0040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type="title"/>
          </p:nvPr>
        </p:nvSpPr>
        <p:spPr>
          <a:xfrm>
            <a:off x="6307932" y="1552917"/>
            <a:ext cx="2707481" cy="19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 descr="Master subtitle"/>
          <p:cNvSpPr txBox="1"/>
          <p:nvPr>
            <p:ph type="subTitle" idx="1"/>
          </p:nvPr>
        </p:nvSpPr>
        <p:spPr>
          <a:xfrm>
            <a:off x="6307932" y="3486884"/>
            <a:ext cx="2707481" cy="149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>
                <a:solidFill>
                  <a:srgbClr val="94979A"/>
                </a:solidFill>
              </a:defRPr>
            </a:lvl2pPr>
            <a:lvl3pPr lvl="2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>
                <a:solidFill>
                  <a:srgbClr val="94979A"/>
                </a:solidFill>
              </a:defRPr>
            </a:lvl3pPr>
            <a:lvl4pPr lvl="3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170"/>
              <a:buNone/>
              <a:defRPr>
                <a:solidFill>
                  <a:srgbClr val="94979A"/>
                </a:solidFill>
              </a:defRPr>
            </a:lvl4pPr>
            <a:lvl5pPr lvl="4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>
                <a:solidFill>
                  <a:srgbClr val="94979A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79A"/>
              </a:buClr>
              <a:buSzPts val="2000"/>
              <a:buNone/>
              <a:defRPr>
                <a:solidFill>
                  <a:srgbClr val="94979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 descr="Master Title"/>
          <p:cNvSpPr txBox="1"/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21" descr="Slide Content"/>
          <p:cNvSpPr txBox="1"/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7C0040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02895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7C0040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2895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170"/>
              <a:buFont typeface="Courier New" panose="02070309020205020404"/>
              <a:buChar char="o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D9AA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" name="Google Shape;12;p21"/>
          <p:cNvCxnSpPr/>
          <p:nvPr/>
        </p:nvCxnSpPr>
        <p:spPr>
          <a:xfrm>
            <a:off x="1" y="6214887"/>
            <a:ext cx="7710054" cy="0"/>
          </a:xfrm>
          <a:prstGeom prst="straightConnector1">
            <a:avLst/>
          </a:prstGeom>
          <a:noFill/>
          <a:ln w="38100" cap="flat" cmpd="sng">
            <a:solidFill>
              <a:srgbClr val="7C004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21" descr="Brighter World Logo"/>
          <p:cNvPicPr preferRelativeResize="0"/>
          <p:nvPr/>
        </p:nvPicPr>
        <p:blipFill rotWithShape="1">
          <a:blip r:embed="rId18"/>
          <a:srcRect t="1" r="39175" b="46"/>
          <a:stretch>
            <a:fillRect/>
          </a:stretch>
        </p:blipFill>
        <p:spPr>
          <a:xfrm>
            <a:off x="200893" y="6461484"/>
            <a:ext cx="1136064" cy="13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1"/>
          <p:cNvSpPr txBox="1"/>
          <p:nvPr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mcmaster.ca</a:t>
            </a: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1" descr="McMaster University Logo"/>
          <p:cNvPicPr preferRelativeResize="0"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1" descr="Page Number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" name="Google Shape;17;p21"/>
          <p:cNvSpPr txBox="1"/>
          <p:nvPr/>
        </p:nvSpPr>
        <p:spPr>
          <a:xfrm>
            <a:off x="7242058" y="6346519"/>
            <a:ext cx="2244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|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8;p21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1699260" y="1924685"/>
            <a:ext cx="407289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/>
              <a:t>QuickMessenger</a:t>
            </a:r>
            <a:endParaRPr lang="en-US"/>
          </a:p>
        </p:txBody>
      </p:sp>
      <p:sp>
        <p:nvSpPr>
          <p:cNvPr id="126" name="Google Shape;126;p1"/>
          <p:cNvSpPr txBox="1"/>
          <p:nvPr>
            <p:ph type="subTitle" idx="1"/>
          </p:nvPr>
        </p:nvSpPr>
        <p:spPr>
          <a:xfrm>
            <a:off x="2674620" y="3150235"/>
            <a:ext cx="3107690" cy="172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members:</a:t>
            </a:r>
            <a:endParaRPr lang="en-US"/>
          </a:p>
          <a:p>
            <a:pPr marL="0" lvl="0" indent="0" algn="l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Baran Kaya</a:t>
            </a:r>
            <a:br>
              <a:rPr lang="en-US"/>
            </a:br>
            <a:r>
              <a:rPr lang="en-US"/>
              <a:t>Hong Sun</a:t>
            </a:r>
            <a:br>
              <a:rPr lang="en-US"/>
            </a:br>
            <a:r>
              <a:rPr lang="en-US"/>
              <a:t>Sajid Rahim</a:t>
            </a:r>
            <a:endParaRPr lang="en-US"/>
          </a:p>
          <a:p>
            <a:pPr marL="0" lvl="0" indent="0" algn="l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Xiaodong Xu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6" name="Google Shape;206;p11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7" name="Google Shape;207;p11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8" name="Google Shape;208;p11"/>
          <p:cNvSpPr txBox="1"/>
          <p:nvPr/>
        </p:nvSpPr>
        <p:spPr>
          <a:xfrm>
            <a:off x="1139825" y="1123315"/>
            <a:ext cx="690308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1. Introduction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2. Use Cases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3. Architecture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4. State / Class diagrams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5. Conclusion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Controller State Charts</a:t>
            </a:r>
            <a:endParaRPr lang="en-US"/>
          </a:p>
        </p:txBody>
      </p:sp>
      <p:sp>
        <p:nvSpPr>
          <p:cNvPr id="214" name="Google Shape;214;p12"/>
          <p:cNvSpPr txBox="1"/>
          <p:nvPr>
            <p:ph type="body" idx="1"/>
          </p:nvPr>
        </p:nvSpPr>
        <p:spPr>
          <a:xfrm>
            <a:off x="201613" y="658947"/>
            <a:ext cx="8780462" cy="75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215" name="Google Shape;215;p12"/>
          <p:cNvSpPr txBox="1"/>
          <p:nvPr>
            <p:ph type="body" idx="2"/>
          </p:nvPr>
        </p:nvSpPr>
        <p:spPr>
          <a:xfrm>
            <a:off x="200894" y="1421441"/>
            <a:ext cx="8781051" cy="45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 different state charts:</a:t>
            </a:r>
            <a:endParaRPr lang="en-US"/>
          </a:p>
          <a:p>
            <a: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/>
              <a:buAutoNum type="arabicPeriod"/>
            </a:pPr>
            <a:r>
              <a:rPr lang="en-US"/>
              <a:t>User Account State Chart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/>
              <a:buAutoNum type="arabicPeriod"/>
            </a:pPr>
            <a:r>
              <a:rPr lang="en-US"/>
              <a:t>Message State Chart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/>
              <a:buAutoNum type="arabicPeriod"/>
            </a:pPr>
            <a:r>
              <a:rPr lang="en-US"/>
              <a:t>Conversation State Chart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/>
              <a:buAutoNum type="arabicPeriod"/>
            </a:pPr>
            <a:r>
              <a:rPr lang="en-US"/>
              <a:t>Voice/Video Call State Chart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Arial" panose="020B0604020202020204"/>
              <a:buAutoNum type="arabicPeriod"/>
            </a:pPr>
            <a:r>
              <a:rPr lang="en-US"/>
              <a:t>Settings State Chart</a:t>
            </a:r>
            <a:endParaRPr lang="en-US"/>
          </a:p>
        </p:txBody>
      </p:sp>
      <p:sp>
        <p:nvSpPr>
          <p:cNvPr id="216" name="Google Shape;216;p12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7" name="Google Shape;217;p12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Controller State Charts</a:t>
            </a:r>
            <a:endParaRPr lang="en-US"/>
          </a:p>
        </p:txBody>
      </p:sp>
      <p:sp>
        <p:nvSpPr>
          <p:cNvPr id="223" name="Google Shape;223;p13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 Account State Chart</a:t>
            </a:r>
            <a:endParaRPr lang="en-US"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224" name="Google Shape;224;p13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5" name="Google Shape;225;p13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26" name="Google Shape;226;p13" descr="https://lh4.googleusercontent.com/dvU-pIiKMZMCkmYhYWE3yP7Qocy9JzixlSWo_ffEKvBEdAgHx8KrkHK-Qp1LM-nOLTRbs52XTl5WGe7E_zbnPoQY162BaVZeY7_rRipxYeVAl0O6BisZbNMQRp1eT9r686l2sbeb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622" y="1490025"/>
            <a:ext cx="9128378" cy="377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Controller State Charts</a:t>
            </a:r>
            <a:endParaRPr lang="en-US"/>
          </a:p>
        </p:txBody>
      </p:sp>
      <p:sp>
        <p:nvSpPr>
          <p:cNvPr id="232" name="Google Shape;232;p14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Message State Chart</a:t>
            </a:r>
            <a:endParaRPr lang="en-US"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233" name="Google Shape;233;p14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4" name="Google Shape;234;p14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35" name="Google Shape;235;p14" descr="https://lh5.googleusercontent.com/9YNAW__xy4O7BjKb84uazKXRgb0lTK7KytEnTfUFCZM9TJZjW51L70MzoPssEvx5KNqdh2IjqR0CebnGKySW0xdZRd9n7J-MQF7jVW84zC1Qn3ptgwZbs-2GABTAqil1Cov2jy9u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97851" y="1169075"/>
            <a:ext cx="6987135" cy="472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Controller State Charts</a:t>
            </a:r>
            <a:endParaRPr lang="en-US"/>
          </a:p>
        </p:txBody>
      </p:sp>
      <p:sp>
        <p:nvSpPr>
          <p:cNvPr id="241" name="Google Shape;241;p15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Conversation State Chart</a:t>
            </a:r>
            <a:endParaRPr lang="en-US"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242" name="Google Shape;242;p15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3" name="Google Shape;243;p15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44" name="Google Shape;244;p15" descr="https://lh4.googleusercontent.com/KTLXEiHAHtPbJAeNBxAFh4lJB-cKpMJnPfOCb08Ezmgx0d7ju1aHfJVKN5oyw_x_c8crhyPR-1owhGfKp67jMkps3KpSsNFGsKTNwCxOstTAaDGKK2k-KR454Cb8Md6czgp3y5l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129" y="1842760"/>
            <a:ext cx="9142579" cy="320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Controller State Charts</a:t>
            </a:r>
            <a:endParaRPr lang="en-US"/>
          </a:p>
        </p:txBody>
      </p:sp>
      <p:sp>
        <p:nvSpPr>
          <p:cNvPr id="250" name="Google Shape;250;p16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Voice/Video Call State Chart</a:t>
            </a:r>
            <a:endParaRPr lang="en-US"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251" name="Google Shape;251;p16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2" name="Google Shape;252;p16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53" name="Google Shape;253;p16" descr="https://lh5.googleusercontent.com/ZW1vUFGLzes3q5iMbYOTvOKxtq4W4mTIAZKrF_gGJKB3mcu8CumSqqzbZK9Bs_SSr0LSxkCCc2J9XN8Yfi-iZG4Vo3ujfWprv0fqXLfAG5-ZYiLp8HFGzwwTnr8cEtRXp_r5ESD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4394" y="1074485"/>
            <a:ext cx="573405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Controller State Charts</a:t>
            </a:r>
            <a:endParaRPr lang="en-US"/>
          </a:p>
        </p:txBody>
      </p:sp>
      <p:sp>
        <p:nvSpPr>
          <p:cNvPr id="259" name="Google Shape;259;p17"/>
          <p:cNvSpPr txBox="1"/>
          <p:nvPr>
            <p:ph type="body" idx="1"/>
          </p:nvPr>
        </p:nvSpPr>
        <p:spPr>
          <a:xfrm>
            <a:off x="201613" y="658946"/>
            <a:ext cx="8780462" cy="8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Settings State Chart</a:t>
            </a:r>
            <a:endParaRPr lang="en-US"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260" name="Google Shape;260;p17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1" name="Google Shape;261;p17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62" name="Google Shape;262;p17" descr="https://lh3.googleusercontent.com/bIZEMqEb9wQS0icldbM02Kh-gHkJY4unAY8ndQDOYTiZZzsLBcDiJhJJMlYLjC6yxTVI3A2Ck11Xn1Yr-Tv7YAwj4OS677Y7Vv6qFI_wbOErBKjmg1g-yCnTGCz2QtduAahcGPoZ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2233648"/>
            <a:ext cx="9132463" cy="195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Class Diagrams - Overall </a:t>
            </a:r>
            <a:endParaRPr lang="en-US"/>
          </a:p>
        </p:txBody>
      </p:sp>
      <p:sp>
        <p:nvSpPr>
          <p:cNvPr id="268" name="Google Shape;268;p18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9" name="Google Shape;269;p18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40175" y="735834"/>
            <a:ext cx="6263654" cy="538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6347e711_1_1"/>
          <p:cNvSpPr txBox="1"/>
          <p:nvPr>
            <p:ph type="title"/>
          </p:nvPr>
        </p:nvSpPr>
        <p:spPr>
          <a:xfrm>
            <a:off x="200894" y="1"/>
            <a:ext cx="8781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Class Diagrams - Account Management </a:t>
            </a:r>
            <a:endParaRPr lang="en-US"/>
          </a:p>
        </p:txBody>
      </p:sp>
      <p:sp>
        <p:nvSpPr>
          <p:cNvPr id="276" name="Google Shape;276;g7a6347e711_1_1"/>
          <p:cNvSpPr txBox="1"/>
          <p:nvPr>
            <p:ph type="sldNum" idx="12"/>
          </p:nvPr>
        </p:nvSpPr>
        <p:spPr>
          <a:xfrm>
            <a:off x="7230531" y="6346518"/>
            <a:ext cx="4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7" name="Google Shape;277;g7a6347e711_1_1"/>
          <p:cNvSpPr txBox="1"/>
          <p:nvPr>
            <p:ph type="dt" idx="10"/>
          </p:nvPr>
        </p:nvSpPr>
        <p:spPr>
          <a:xfrm>
            <a:off x="5250459" y="6346519"/>
            <a:ext cx="19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78" name="Google Shape;278;g7a6347e711_1_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25875" y="735888"/>
            <a:ext cx="5731046" cy="538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6347e711_1_9"/>
          <p:cNvSpPr txBox="1"/>
          <p:nvPr>
            <p:ph type="title"/>
          </p:nvPr>
        </p:nvSpPr>
        <p:spPr>
          <a:xfrm>
            <a:off x="200894" y="1"/>
            <a:ext cx="8781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Class Diagrams - Chat </a:t>
            </a:r>
            <a:endParaRPr lang="en-US"/>
          </a:p>
        </p:txBody>
      </p:sp>
      <p:sp>
        <p:nvSpPr>
          <p:cNvPr id="284" name="Google Shape;284;g7a6347e711_1_9"/>
          <p:cNvSpPr txBox="1"/>
          <p:nvPr>
            <p:ph type="sldNum" idx="12"/>
          </p:nvPr>
        </p:nvSpPr>
        <p:spPr>
          <a:xfrm>
            <a:off x="7230531" y="6346518"/>
            <a:ext cx="4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5" name="Google Shape;285;g7a6347e711_1_9"/>
          <p:cNvSpPr txBox="1"/>
          <p:nvPr>
            <p:ph type="dt" idx="10"/>
          </p:nvPr>
        </p:nvSpPr>
        <p:spPr>
          <a:xfrm>
            <a:off x="5250459" y="6346519"/>
            <a:ext cx="19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86" name="Google Shape;286;g7a6347e711_1_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03150" y="735889"/>
            <a:ext cx="7137706" cy="538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" name="Google Shape;132;p2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3" name="Google Shape;133;p2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4" name="Google Shape;134;p2"/>
          <p:cNvSpPr txBox="1"/>
          <p:nvPr/>
        </p:nvSpPr>
        <p:spPr>
          <a:xfrm>
            <a:off x="1139825" y="1123315"/>
            <a:ext cx="690308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1. Introduction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2. Use Cases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3. Architecture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4. State / Class diagrams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5. Conclusion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67477b76_1_0"/>
          <p:cNvSpPr txBox="1"/>
          <p:nvPr>
            <p:ph type="title"/>
          </p:nvPr>
        </p:nvSpPr>
        <p:spPr>
          <a:xfrm>
            <a:off x="200894" y="1"/>
            <a:ext cx="8781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Class Diagrams - Chat </a:t>
            </a:r>
            <a:endParaRPr lang="en-US"/>
          </a:p>
        </p:txBody>
      </p:sp>
      <p:sp>
        <p:nvSpPr>
          <p:cNvPr id="292" name="Google Shape;292;g7a67477b76_1_0"/>
          <p:cNvSpPr txBox="1"/>
          <p:nvPr>
            <p:ph type="sldNum" idx="12"/>
          </p:nvPr>
        </p:nvSpPr>
        <p:spPr>
          <a:xfrm>
            <a:off x="7230531" y="6346518"/>
            <a:ext cx="4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93" name="Google Shape;293;g7a67477b76_1_0"/>
          <p:cNvSpPr txBox="1"/>
          <p:nvPr>
            <p:ph type="dt" idx="10"/>
          </p:nvPr>
        </p:nvSpPr>
        <p:spPr>
          <a:xfrm>
            <a:off x="5250459" y="6346519"/>
            <a:ext cx="19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94" name="Google Shape;294;g7a67477b76_1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2725" y="714950"/>
            <a:ext cx="2751825" cy="5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7a67477b76_1_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00342" y="655501"/>
            <a:ext cx="4284344" cy="538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19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93" name="Google Shape;293;p19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4" name="Google Shape;294;p19"/>
          <p:cNvSpPr txBox="1"/>
          <p:nvPr/>
        </p:nvSpPr>
        <p:spPr>
          <a:xfrm>
            <a:off x="1139825" y="1123315"/>
            <a:ext cx="690308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1. Introduction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2. Use Cases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3. Architecture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4. State / Class diagrams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5. Conclusion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Conclusion</a:t>
            </a:r>
            <a:endParaRPr lang="en-US"/>
          </a:p>
        </p:txBody>
      </p:sp>
      <p:sp>
        <p:nvSpPr>
          <p:cNvPr id="300" name="Google Shape;300;p20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1" name="Google Shape;301;p20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2" name="Google Shape;302;p20"/>
          <p:cNvSpPr txBox="1"/>
          <p:nvPr>
            <p:ph type="body" idx="2"/>
          </p:nvPr>
        </p:nvSpPr>
        <p:spPr>
          <a:xfrm>
            <a:off x="200660" y="1044575"/>
            <a:ext cx="8780780" cy="491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ym typeface="+mn-ea"/>
              </a:rPr>
              <a:t>Instant Messaging Mobile App QuickMessenger</a:t>
            </a:r>
            <a:endParaRPr lang="en-US" sz="2000"/>
          </a:p>
          <a:p>
            <a:pPr marL="1371600" lvl="1" indent="-3028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0"/>
              <a:buChar char="○"/>
            </a:pPr>
            <a:r>
              <a:rPr lang="en-US" sz="2000">
                <a:sym typeface="+mn-ea"/>
              </a:rPr>
              <a:t>Message Delivery</a:t>
            </a:r>
            <a:endParaRPr lang="en-US" sz="2000"/>
          </a:p>
          <a:p>
            <a:pPr marL="1371600" lvl="1" indent="-3028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0"/>
              <a:buChar char="○"/>
            </a:pPr>
            <a:r>
              <a:rPr lang="en-US" sz="2000">
                <a:sym typeface="+mn-ea"/>
              </a:rPr>
              <a:t>Multimedia File Delivery</a:t>
            </a:r>
            <a:endParaRPr lang="en-US" sz="2000"/>
          </a:p>
          <a:p>
            <a:pPr marL="1371600" lvl="1" indent="-3028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0"/>
              <a:buChar char="○"/>
            </a:pPr>
            <a:r>
              <a:rPr lang="en-US" sz="2000">
                <a:sym typeface="+mn-ea"/>
              </a:rPr>
              <a:t>Private and Group Chat</a:t>
            </a:r>
            <a:endParaRPr lang="en-US" sz="2000"/>
          </a:p>
          <a:p>
            <a:pPr marL="13716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sz="2000"/>
          </a:p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ym typeface="+mn-ea"/>
              </a:rPr>
              <a:t>Future Work</a:t>
            </a:r>
            <a:endParaRPr lang="en-US" sz="2000"/>
          </a:p>
          <a:p>
            <a:pPr marL="1371600" lvl="1" indent="-3028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0"/>
              <a:buChar char="○"/>
            </a:pPr>
            <a:r>
              <a:rPr lang="en-US" sz="2000">
                <a:sym typeface="+mn-ea"/>
              </a:rPr>
              <a:t>Security</a:t>
            </a:r>
            <a:endParaRPr lang="en-US" sz="2000"/>
          </a:p>
          <a:p>
            <a:pPr marL="1371600" lvl="1" indent="-3028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0"/>
              <a:buChar char="○"/>
            </a:pPr>
            <a:r>
              <a:rPr lang="en-US" sz="2000">
                <a:sym typeface="+mn-ea"/>
              </a:rPr>
              <a:t>Separate Server for Multimedia Files</a:t>
            </a:r>
            <a:endParaRPr lang="en-US" sz="2000"/>
          </a:p>
          <a:p>
            <a:pPr marL="1371600" lvl="1" indent="-3028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0"/>
              <a:buChar char="○"/>
            </a:pPr>
            <a:r>
              <a:rPr lang="en-US" sz="2000">
                <a:sym typeface="+mn-ea"/>
              </a:rPr>
              <a:t>Voice/Video Call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b="1"/>
              <a:t>Introduction</a:t>
            </a:r>
            <a:endParaRPr b="1"/>
          </a:p>
        </p:txBody>
      </p:sp>
      <p:sp>
        <p:nvSpPr>
          <p:cNvPr id="140" name="Google Shape;140;p3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1" name="Google Shape;141;p3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2" name="Google Shape;142;p3"/>
          <p:cNvSpPr txBox="1"/>
          <p:nvPr/>
        </p:nvSpPr>
        <p:spPr>
          <a:xfrm>
            <a:off x="349025" y="1113125"/>
            <a:ext cx="8310600" cy="4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r>
              <a:rPr lang="en-US" sz="180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“QuickMessenger’ - Instanting Messaging (IM) application</a:t>
            </a:r>
            <a:endParaRPr lang="en-US" sz="200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200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Examples:   Whatsapp,  Kik,  Wechat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Objective</a:t>
            </a:r>
            <a:endParaRPr sz="2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 an IM application with extensible architecture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Friendly UI/UX, privacy protection by design with end to end encryption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</a:t>
            </a:r>
            <a:endParaRPr sz="2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Collaborating across 4 team members in seperate locations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planning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management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Android/IOS how to utilise their platform features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4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9" name="Google Shape;149;p4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4"/>
          <p:cNvSpPr txBox="1"/>
          <p:nvPr/>
        </p:nvSpPr>
        <p:spPr>
          <a:xfrm>
            <a:off x="1139825" y="1123315"/>
            <a:ext cx="690308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1. Introduction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2. Use Cases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3. Architecture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4. State / Class diagrams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5. Conclusion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200894" y="1"/>
            <a:ext cx="8781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Use Case Diagram - Account Management</a:t>
            </a:r>
            <a:endParaRPr lang="en-US"/>
          </a:p>
        </p:txBody>
      </p:sp>
      <p:sp>
        <p:nvSpPr>
          <p:cNvPr id="164" name="Google Shape;164;p6"/>
          <p:cNvSpPr txBox="1"/>
          <p:nvPr>
            <p:ph type="sldNum" idx="12"/>
          </p:nvPr>
        </p:nvSpPr>
        <p:spPr>
          <a:xfrm>
            <a:off x="7230531" y="6346518"/>
            <a:ext cx="4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5" name="Google Shape;165;p6"/>
          <p:cNvSpPr txBox="1"/>
          <p:nvPr>
            <p:ph type="dt" idx="10"/>
          </p:nvPr>
        </p:nvSpPr>
        <p:spPr>
          <a:xfrm>
            <a:off x="5250459" y="6346519"/>
            <a:ext cx="19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6" name="Google Shape;166;p6"/>
          <p:cNvSpPr txBox="1"/>
          <p:nvPr/>
        </p:nvSpPr>
        <p:spPr>
          <a:xfrm>
            <a:off x="349025" y="896150"/>
            <a:ext cx="8367300" cy="5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9215" y="655320"/>
            <a:ext cx="6020435" cy="544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Use Case Diagram - Messaging</a:t>
            </a:r>
            <a:endParaRPr lang="en-US"/>
          </a:p>
        </p:txBody>
      </p:sp>
      <p:sp>
        <p:nvSpPr>
          <p:cNvPr id="173" name="Google Shape;173;p7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4" name="Google Shape;174;p7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5" name="Google Shape;175;p7"/>
          <p:cNvSpPr txBox="1"/>
          <p:nvPr/>
        </p:nvSpPr>
        <p:spPr>
          <a:xfrm>
            <a:off x="407775" y="905550"/>
            <a:ext cx="8367300" cy="5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2300" y="904875"/>
            <a:ext cx="7087235" cy="503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8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3" name="Google Shape;183;p8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4" name="Google Shape;184;p8"/>
          <p:cNvSpPr txBox="1"/>
          <p:nvPr/>
        </p:nvSpPr>
        <p:spPr>
          <a:xfrm>
            <a:off x="1139825" y="1123315"/>
            <a:ext cx="690308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1. Introduction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2. Use Cases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3. Architecture</a:t>
            </a:r>
            <a:endParaRPr sz="3200" b="0" i="0" u="none" strike="noStrike" cap="none">
              <a:solidFill>
                <a:schemeClr val="accen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4. State / Class diagrams</a:t>
            </a:r>
            <a:endParaRPr sz="3200" b="0" i="0" u="none" strike="noStrike" cap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5. Conclusion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Network Topology</a:t>
            </a:r>
            <a:endParaRPr lang="en-US"/>
          </a:p>
        </p:txBody>
      </p:sp>
      <p:sp>
        <p:nvSpPr>
          <p:cNvPr id="190" name="Google Shape;190;p9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1" name="Google Shape;191;p9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graphicFrame>
        <p:nvGraphicFramePr>
          <p:cNvPr id="192" name="Google Shape;192;p9"/>
          <p:cNvGraphicFramePr/>
          <p:nvPr/>
        </p:nvGraphicFramePr>
        <p:xfrm>
          <a:off x="520065" y="655320"/>
          <a:ext cx="7931150" cy="542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" name="" r:id="rId1" imgW="11515725" imgH="7877175" progId="Paint.Picture">
                  <p:embed/>
                </p:oleObj>
              </mc:Choice>
              <mc:Fallback>
                <p:oleObj name="" r:id="rId1" imgW="11515725" imgH="7877175" progId="Paint.Picture">
                  <p:embed/>
                  <p:pic>
                    <p:nvPicPr>
                      <p:cNvPr id="0" name="Google Shape;192;p9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20065" y="655320"/>
                        <a:ext cx="7931150" cy="5424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200894" y="1"/>
            <a:ext cx="8781051" cy="6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/>
              <a:t>Messaging Module</a:t>
            </a:r>
            <a:endParaRPr lang="en-US"/>
          </a:p>
        </p:txBody>
      </p:sp>
      <p:sp>
        <p:nvSpPr>
          <p:cNvPr id="198" name="Google Shape;198;p10"/>
          <p:cNvSpPr txBox="1"/>
          <p:nvPr>
            <p:ph type="sldNum" idx="12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9" name="Google Shape;199;p10"/>
          <p:cNvSpPr txBox="1"/>
          <p:nvPr>
            <p:ph type="dt" idx="10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00" name="Google Shape;200;p10" descr="architecture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6745" y="1246505"/>
            <a:ext cx="7675880" cy="476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Presentation</Application>
  <PresentationFormat/>
  <Paragraphs>161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Courier New</vt:lpstr>
      <vt:lpstr>Noto Sans Symbols</vt:lpstr>
      <vt:lpstr>Calibri</vt:lpstr>
      <vt:lpstr>Arial Black</vt:lpstr>
      <vt:lpstr>Microsoft YaHei</vt:lpstr>
      <vt:lpstr>Arial Unicode MS</vt:lpstr>
      <vt:lpstr>Segoe Print</vt:lpstr>
      <vt:lpstr>McMaster Brighter World Theme</vt:lpstr>
      <vt:lpstr>Paint.Picture</vt:lpstr>
      <vt:lpstr>QuickMessenger</vt:lpstr>
      <vt:lpstr>PowerPoint 演示文稿</vt:lpstr>
      <vt:lpstr>Introduction</vt:lpstr>
      <vt:lpstr>PowerPoint 演示文稿</vt:lpstr>
      <vt:lpstr>Use Case Diagram - Account Management</vt:lpstr>
      <vt:lpstr>Use Case Diagram - Messaging</vt:lpstr>
      <vt:lpstr>PowerPoint 演示文稿</vt:lpstr>
      <vt:lpstr>Network Topology</vt:lpstr>
      <vt:lpstr>Messaging Module</vt:lpstr>
      <vt:lpstr>PowerPoint 演示文稿</vt:lpstr>
      <vt:lpstr>Controller State Charts</vt:lpstr>
      <vt:lpstr>Controller State Charts</vt:lpstr>
      <vt:lpstr>Controller State Charts</vt:lpstr>
      <vt:lpstr>Controller State Charts</vt:lpstr>
      <vt:lpstr>Controller State Charts</vt:lpstr>
      <vt:lpstr>Controller State Charts</vt:lpstr>
      <vt:lpstr>Class Diagrams - Overall </vt:lpstr>
      <vt:lpstr>Class Diagrams - Account Management </vt:lpstr>
      <vt:lpstr>Class Diagrams - Chat </vt:lpstr>
      <vt:lpstr>Class Diagrams - Chat 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QuickMessenger</dc:title>
  <dc:creator/>
  <cp:lastModifiedBy>sunhong</cp:lastModifiedBy>
  <cp:revision>7</cp:revision>
  <dcterms:created xsi:type="dcterms:W3CDTF">2019-11-29T18:10:00Z</dcterms:created>
  <dcterms:modified xsi:type="dcterms:W3CDTF">2019-11-29T19:34:45Z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