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9"/>
  </p:notesMasterIdLst>
  <p:sldIdLst>
    <p:sldId id="256" r:id="rId2"/>
    <p:sldId id="257" r:id="rId3"/>
    <p:sldId id="258" r:id="rId4"/>
    <p:sldId id="265" r:id="rId5"/>
    <p:sldId id="266" r:id="rId6"/>
    <p:sldId id="259" r:id="rId7"/>
    <p:sldId id="269" r:id="rId8"/>
    <p:sldId id="270" r:id="rId9"/>
    <p:sldId id="260" r:id="rId10"/>
    <p:sldId id="272" r:id="rId11"/>
    <p:sldId id="273" r:id="rId12"/>
    <p:sldId id="271" r:id="rId13"/>
    <p:sldId id="261" r:id="rId14"/>
    <p:sldId id="274" r:id="rId15"/>
    <p:sldId id="279" r:id="rId16"/>
    <p:sldId id="280" r:id="rId17"/>
    <p:sldId id="275" r:id="rId18"/>
    <p:sldId id="276" r:id="rId19"/>
    <p:sldId id="281" r:id="rId20"/>
    <p:sldId id="278" r:id="rId21"/>
    <p:sldId id="282" r:id="rId22"/>
    <p:sldId id="262" r:id="rId23"/>
    <p:sldId id="283" r:id="rId24"/>
    <p:sldId id="284" r:id="rId25"/>
    <p:sldId id="285" r:id="rId26"/>
    <p:sldId id="263" r:id="rId27"/>
    <p:sldId id="26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4672" autoAdjust="0"/>
  </p:normalViewPr>
  <p:slideViewPr>
    <p:cSldViewPr snapToGrid="0">
      <p:cViewPr varScale="1">
        <p:scale>
          <a:sx n="98" d="100"/>
          <a:sy n="98" d="100"/>
        </p:scale>
        <p:origin x="9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7DDB9-2AEF-406F-874F-B5485A652908}" type="datetimeFigureOut">
              <a:rPr lang="en-CA" smtClean="0"/>
              <a:t>2020-01-27</a:t>
            </a:fld>
            <a:endParaRPr lang="en-CA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CA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0D71E-A25F-4FB4-BC96-44468F811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7534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smtClean="0"/>
              <a:t>One of the biggest and longest challenge in DM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smtClean="0"/>
              <a:t>There are lots of new algorithms for EM but no EM 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smtClean="0"/>
              <a:t>What to</a:t>
            </a:r>
            <a:r>
              <a:rPr lang="en-CA" baseline="0" dirty="0" smtClean="0"/>
              <a:t> do in each EM scenario, step-by-step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 smtClean="0"/>
              <a:t>Tools to help these steps for entire EM pipeline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 smtClean="0"/>
              <a:t>DA and BD stacks in Python for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 smtClean="0"/>
              <a:t>Interactive experiment </a:t>
            </a:r>
            <a:r>
              <a:rPr lang="en-CA" baseline="0" dirty="0" err="1" smtClean="0"/>
              <a:t>env</a:t>
            </a:r>
            <a:r>
              <a:rPr lang="en-CA" baseline="0" dirty="0" smtClean="0"/>
              <a:t>. with scripting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0D71E-A25F-4FB4-BC96-44468F811A7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022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 still has to debug the blocker to check that it does not accidentally remove too many true matches.</a:t>
            </a:r>
            <a:endParaRPr lang="en-CA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0D71E-A25F-4FB4-BC96-44468F811A74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1988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U finds many matches in the list, then that means blocker L has removed too many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matches. U would need to modify L to be less “aggressive", then apply the debugger again.</a:t>
            </a:r>
            <a:endParaRPr lang="en-CA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0D71E-A25F-4FB4-BC96-44468F811A74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738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Matcher has no debugger or not effective. Train another matcher that has debugger</a:t>
            </a:r>
            <a:r>
              <a:rPr lang="en-CA" baseline="0" dirty="0" smtClean="0"/>
              <a:t> show problems.</a:t>
            </a:r>
          </a:p>
          <a:p>
            <a:r>
              <a:rPr lang="en-CA" baseline="0" dirty="0" smtClean="0"/>
              <a:t>User can identify data, label problems but not algorithm ones.</a:t>
            </a:r>
            <a:endParaRPr lang="en-CA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0D71E-A25F-4FB4-BC96-44468F811A74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751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steps of sampling and labeling a sample S do not appear in this workflow, because we need them only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development stage, in order to create, debug, and train matchers.</a:t>
            </a:r>
            <a:endParaRPr lang="en-CA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0D71E-A25F-4FB4-BC96-44468F811A74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3074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Data frame</a:t>
            </a:r>
            <a:r>
              <a:rPr lang="en-CA" baseline="0" dirty="0" smtClean="0"/>
              <a:t>: no metadata (keys, dates, ownership)</a:t>
            </a:r>
          </a:p>
          <a:p>
            <a:r>
              <a:rPr lang="en-CA" baseline="0" dirty="0" smtClean="0"/>
              <a:t>Other system can easily manipulate data frame data type.</a:t>
            </a:r>
          </a:p>
          <a:p>
            <a:r>
              <a:rPr lang="en-CA" baseline="0" dirty="0" smtClean="0"/>
              <a:t>Other system can change tables but not metadata.</a:t>
            </a:r>
          </a:p>
          <a:p>
            <a:r>
              <a:rPr lang="en-CA" baseline="0" dirty="0" smtClean="0"/>
              <a:t>Key deleted when update?</a:t>
            </a:r>
          </a:p>
          <a:p>
            <a:r>
              <a:rPr lang="en-CA" baseline="0" dirty="0" smtClean="0"/>
              <a:t>Invalid – Alert user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0D71E-A25F-4FB4-BC96-44468F811A74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7828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We argue that far more efforts should be devoted to building EM systems, to significantly advance the field.</a:t>
            </a:r>
          </a:p>
          <a:p>
            <a:r>
              <a:rPr lang="en-CA" dirty="0" smtClean="0"/>
              <a:t>We discuss four limitations that prevent current EM systems from being used extensively in practice.</a:t>
            </a:r>
          </a:p>
          <a:p>
            <a:endParaRPr lang="en-CA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0D71E-A25F-4FB4-BC96-44468F811A74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8375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 smtClean="0"/>
              <a:t>Users need many steps for EM. Current systems don’t have most of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smtClean="0"/>
              <a:t>EM steps uses many methods</a:t>
            </a:r>
            <a:r>
              <a:rPr lang="en-CA" baseline="0" dirty="0" smtClean="0"/>
              <a:t> but current systems don’t have them. Current approach: Move data between different systems (time consuming).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 smtClean="0"/>
              <a:t>Rapid prototyping and iteration.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 smtClean="0"/>
              <a:t>Lots of EM algorithms, which is best for them?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0D71E-A25F-4FB4-BC96-44468F811A7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7131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smtClean="0"/>
              <a:t>Magellan integrated with Python ecosystem. Which is great because Python</a:t>
            </a:r>
            <a:r>
              <a:rPr lang="en-CA" baseline="0" dirty="0" smtClean="0"/>
              <a:t> has lots of data related packages and new ones keep coming.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 smtClean="0"/>
              <a:t>Closed-world system (stand-alone, monoliths) VS Open-world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 smtClean="0"/>
              <a:t>Relies on eco-system for full support EM</a:t>
            </a:r>
            <a:endParaRPr lang="en-CA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0D71E-A25F-4FB4-BC96-44468F811A7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4800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Blocking:</a:t>
            </a:r>
            <a:r>
              <a:rPr lang="en-CA" baseline="0" dirty="0" smtClean="0"/>
              <a:t> comparing all records require time. </a:t>
            </a:r>
          </a:p>
          <a:p>
            <a:r>
              <a:rPr lang="en-CA" baseline="0" dirty="0" smtClean="0"/>
              <a:t>Selecting </a:t>
            </a:r>
          </a:p>
          <a:p>
            <a:endParaRPr lang="en-CA" b="1" baseline="0" dirty="0" smtClean="0"/>
          </a:p>
          <a:p>
            <a:r>
              <a:rPr lang="en-CA" b="1" baseline="0" dirty="0" smtClean="0"/>
              <a:t>subset of the attributes for </a:t>
            </a:r>
          </a:p>
          <a:p>
            <a:endParaRPr lang="en-CA" b="1" baseline="0" dirty="0" smtClean="0"/>
          </a:p>
          <a:p>
            <a:r>
              <a:rPr lang="en-CA" b="1" baseline="0" dirty="0" smtClean="0"/>
              <a:t>faster comparison.</a:t>
            </a:r>
            <a:endParaRPr lang="en-CA" b="1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0D71E-A25F-4FB4-BC96-44468F811A7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1548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CA" b="1" dirty="0" smtClean="0"/>
              <a:t>Non of the 33 systems have</a:t>
            </a:r>
            <a:r>
              <a:rPr lang="en-CA" b="1" baseline="0" dirty="0" smtClean="0"/>
              <a:t> debugging and sampling</a:t>
            </a:r>
          </a:p>
          <a:p>
            <a:pPr marL="228600" indent="-228600">
              <a:buFont typeface="+mj-lt"/>
              <a:buAutoNum type="arabicPeriod"/>
            </a:pPr>
            <a:r>
              <a:rPr lang="en-CA" baseline="0" dirty="0" smtClean="0"/>
              <a:t>Learning, crowdsourcing, keyword search, … (Ex. User wants to clean a keyword or extract a column)</a:t>
            </a:r>
          </a:p>
          <a:p>
            <a:pPr marL="228600" indent="-228600">
              <a:buFont typeface="+mj-lt"/>
              <a:buAutoNum type="arabicPeriod"/>
            </a:pPr>
            <a:r>
              <a:rPr lang="en-CA" baseline="0" dirty="0" smtClean="0"/>
              <a:t>Only </a:t>
            </a:r>
            <a:r>
              <a:rPr lang="en-CA" b="1" baseline="0" dirty="0" smtClean="0"/>
              <a:t>5 out of 33 systems provides with R and Python</a:t>
            </a:r>
          </a:p>
          <a:p>
            <a:pPr marL="228600" indent="-228600">
              <a:buFont typeface="+mj-lt"/>
              <a:buAutoNum type="arabicPeriod"/>
            </a:pPr>
            <a:r>
              <a:rPr lang="en-CA" baseline="0" dirty="0" smtClean="0"/>
              <a:t>Most of the case user doesn’t know what to do next.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0D71E-A25F-4FB4-BC96-44468F811A7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5081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CA" baseline="0" dirty="0" smtClean="0"/>
              <a:t>2. Rich set of </a:t>
            </a:r>
            <a:r>
              <a:rPr lang="en-CA" b="1" baseline="0" dirty="0" smtClean="0"/>
              <a:t>tools</a:t>
            </a:r>
            <a:r>
              <a:rPr lang="en-CA" baseline="0" dirty="0" smtClean="0"/>
              <a:t> to help</a:t>
            </a:r>
          </a:p>
          <a:p>
            <a:pPr marL="0" indent="0">
              <a:buFont typeface="+mj-lt"/>
              <a:buNone/>
            </a:pPr>
            <a:r>
              <a:rPr lang="en-CA" baseline="0" dirty="0" smtClean="0"/>
              <a:t>3. </a:t>
            </a:r>
            <a:r>
              <a:rPr lang="en-CA" b="1" baseline="0" dirty="0" smtClean="0"/>
              <a:t>Scale tools </a:t>
            </a:r>
            <a:r>
              <a:rPr lang="en-CA" baseline="0" dirty="0" smtClean="0"/>
              <a:t>up to large data</a:t>
            </a:r>
          </a:p>
          <a:p>
            <a:pPr marL="0" indent="0">
              <a:buFont typeface="+mj-lt"/>
              <a:buNone/>
            </a:pPr>
            <a:r>
              <a:rPr lang="en-CA" baseline="0" dirty="0" smtClean="0"/>
              <a:t>4. Extent with </a:t>
            </a:r>
            <a:r>
              <a:rPr lang="en-CA" b="1" baseline="0" dirty="0" smtClean="0"/>
              <a:t>existing or future method</a:t>
            </a:r>
          </a:p>
          <a:p>
            <a:pPr marL="0" indent="0">
              <a:buFont typeface="+mj-lt"/>
              <a:buNone/>
            </a:pPr>
            <a:r>
              <a:rPr lang="en-CA" baseline="0" dirty="0" smtClean="0"/>
              <a:t>4. Current EM’s don’t support all domains. New </a:t>
            </a:r>
            <a:r>
              <a:rPr lang="en-CA" b="1" baseline="0" dirty="0" smtClean="0"/>
              <a:t>domain</a:t>
            </a:r>
            <a:r>
              <a:rPr lang="en-CA" baseline="0" dirty="0" smtClean="0"/>
              <a:t> addition would be easier.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0D71E-A25F-4FB4-BC96-44468F811A7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0549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They could choose</a:t>
            </a:r>
            <a:r>
              <a:rPr lang="en-CA" baseline="0" dirty="0" smtClean="0"/>
              <a:t> either R or Python but they believe IT community more familiar with Python.</a:t>
            </a:r>
            <a:endParaRPr lang="en-CA" dirty="0" smtClean="0"/>
          </a:p>
          <a:p>
            <a:r>
              <a:rPr lang="en-CA" dirty="0" smtClean="0"/>
              <a:t>Tools: </a:t>
            </a:r>
          </a:p>
          <a:p>
            <a:r>
              <a:rPr lang="en-CA" dirty="0" smtClean="0"/>
              <a:t>DS: </a:t>
            </a:r>
            <a:r>
              <a:rPr lang="en-CA" dirty="0" err="1" smtClean="0"/>
              <a:t>numpy</a:t>
            </a:r>
            <a:r>
              <a:rPr lang="en-CA" dirty="0" smtClean="0"/>
              <a:t> (numerical/array</a:t>
            </a:r>
            <a:r>
              <a:rPr lang="en-CA" baseline="0" dirty="0" smtClean="0"/>
              <a:t> operations</a:t>
            </a:r>
            <a:r>
              <a:rPr lang="en-CA" dirty="0" smtClean="0"/>
              <a:t>), pandas (relational DM), </a:t>
            </a:r>
            <a:r>
              <a:rPr lang="en-CA" dirty="0" err="1" smtClean="0"/>
              <a:t>matplotlib</a:t>
            </a:r>
            <a:r>
              <a:rPr lang="en-CA" dirty="0" smtClean="0"/>
              <a:t> (visualization), </a:t>
            </a:r>
            <a:r>
              <a:rPr lang="en-CA" dirty="0" err="1" smtClean="0"/>
              <a:t>scikit</a:t>
            </a:r>
            <a:r>
              <a:rPr lang="en-CA" dirty="0" smtClean="0"/>
              <a:t>-learn (ML)</a:t>
            </a:r>
          </a:p>
          <a:p>
            <a:r>
              <a:rPr lang="en-CA" dirty="0" smtClean="0"/>
              <a:t>PS: </a:t>
            </a:r>
            <a:r>
              <a:rPr lang="en-CA" dirty="0" err="1" smtClean="0"/>
              <a:t>Pydoop</a:t>
            </a:r>
            <a:r>
              <a:rPr lang="en-CA" dirty="0" smtClean="0"/>
              <a:t>, </a:t>
            </a:r>
            <a:r>
              <a:rPr lang="en-CA" dirty="0" err="1" smtClean="0"/>
              <a:t>mrjob</a:t>
            </a:r>
            <a:r>
              <a:rPr lang="en-CA" dirty="0" smtClean="0"/>
              <a:t>, </a:t>
            </a:r>
            <a:r>
              <a:rPr lang="en-CA" dirty="0" err="1" smtClean="0"/>
              <a:t>PySpark</a:t>
            </a:r>
            <a:endParaRPr lang="en-CA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0D71E-A25F-4FB4-BC96-44468F811A7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9039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smtClean="0"/>
              <a:t>Developing effective how-to guides, even for very simple EM scenarios such as applying supervised learning to match is complex/difficult.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smtClean="0"/>
              <a:t>EM</a:t>
            </a:r>
            <a:r>
              <a:rPr lang="en-CA" baseline="0" dirty="0" smtClean="0"/>
              <a:t> consists of different steps (loading data, sampling, labeling, …) and it raises its difficulty.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 smtClean="0"/>
              <a:t>They start with only supervised learning development stage.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0D71E-A25F-4FB4-BC96-44468F811A74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0346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guide states that to match two tables A and B, the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should load the tables into Magellan (Step 1), do block-</a:t>
            </a:r>
          </a:p>
          <a:p>
            <a:r>
              <a:rPr lang="en-C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ing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(Step 2), label a sample of tuple pairs (Step 3), use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sample to iteratively find and debug a learning-based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matcher (Steps 4-5), then return this matcher and its </a:t>
            </a:r>
            <a:r>
              <a:rPr lang="en-C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esti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mated matching accuracy (Step 6).</a:t>
            </a:r>
            <a:endParaRPr lang="en-CA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0D71E-A25F-4FB4-BC96-44468F811A74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600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652B713E-121E-4A6C-807D-517A9B59EE5A}" type="datetimeFigureOut">
              <a:rPr lang="en-CA" smtClean="0"/>
              <a:t>2020-01-27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CA6D141-6371-4FC4-B86B-592606C1FB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485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713E-121E-4A6C-807D-517A9B59EE5A}" type="datetimeFigureOut">
              <a:rPr lang="en-CA" smtClean="0"/>
              <a:t>2020-01-27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6D141-6371-4FC4-B86B-592606C1FB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568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52B713E-121E-4A6C-807D-517A9B59EE5A}" type="datetimeFigureOut">
              <a:rPr lang="en-CA" smtClean="0"/>
              <a:t>2020-01-27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CA6D141-6371-4FC4-B86B-592606C1FB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168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713E-121E-4A6C-807D-517A9B59EE5A}" type="datetimeFigureOut">
              <a:rPr lang="en-CA" smtClean="0"/>
              <a:t>2020-01-27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6D141-6371-4FC4-B86B-592606C1FB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797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52B713E-121E-4A6C-807D-517A9B59EE5A}" type="datetimeFigureOut">
              <a:rPr lang="en-CA" smtClean="0"/>
              <a:t>2020-01-27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CA6D141-6371-4FC4-B86B-592606C1FB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012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52B713E-121E-4A6C-807D-517A9B59EE5A}" type="datetimeFigureOut">
              <a:rPr lang="en-CA" smtClean="0"/>
              <a:t>2020-01-27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CA6D141-6371-4FC4-B86B-592606C1FB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882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52B713E-121E-4A6C-807D-517A9B59EE5A}" type="datetimeFigureOut">
              <a:rPr lang="en-CA" smtClean="0"/>
              <a:t>2020-01-27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CA6D141-6371-4FC4-B86B-592606C1FB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572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713E-121E-4A6C-807D-517A9B59EE5A}" type="datetimeFigureOut">
              <a:rPr lang="en-CA" smtClean="0"/>
              <a:t>2020-01-27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6D141-6371-4FC4-B86B-592606C1FB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083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52B713E-121E-4A6C-807D-517A9B59EE5A}" type="datetimeFigureOut">
              <a:rPr lang="en-CA" smtClean="0"/>
              <a:t>2020-01-27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CA6D141-6371-4FC4-B86B-592606C1FB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990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713E-121E-4A6C-807D-517A9B59EE5A}" type="datetimeFigureOut">
              <a:rPr lang="en-CA" smtClean="0"/>
              <a:t>2020-01-27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6D141-6371-4FC4-B86B-592606C1FB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552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52B713E-121E-4A6C-807D-517A9B59EE5A}" type="datetimeFigureOut">
              <a:rPr lang="en-CA" smtClean="0"/>
              <a:t>2020-01-27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3CA6D141-6371-4FC4-B86B-592606C1FB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185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B713E-121E-4A6C-807D-517A9B59EE5A}" type="datetimeFigureOut">
              <a:rPr lang="en-CA" smtClean="0"/>
              <a:t>2020-01-27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6D141-6371-4FC4-B86B-592606C1FB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821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web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unsplash.com/@srd844?utm_source=unsplash&amp;utm_medium=referral&amp;utm_content=creditCopyText" TargetMode="External"/><Relationship Id="rId13" Type="http://schemas.openxmlformats.org/officeDocument/2006/relationships/hyperlink" Target="https://unsplash.com/s/photos/stop?utm_source=unsplash&amp;utm_medium=referral&amp;utm_content=creditCopyText" TargetMode="External"/><Relationship Id="rId3" Type="http://schemas.openxmlformats.org/officeDocument/2006/relationships/hyperlink" Target="https://unsplash.com/s/photos/python?utm_source=unsplash&amp;utm_medium=referral&amp;utm_content=creditCopyText" TargetMode="External"/><Relationship Id="rId7" Type="http://schemas.openxmlformats.org/officeDocument/2006/relationships/hyperlink" Target="https://unsplash.com/s/photos/list?utm_source=unsplash&amp;utm_medium=referral&amp;utm_content=creditCopyText" TargetMode="External"/><Relationship Id="rId12" Type="http://schemas.openxmlformats.org/officeDocument/2006/relationships/hyperlink" Target="https://unsplash.com/@will0629?utm_source=unsplash&amp;utm_medium=referral&amp;utm_content=creditCopyText" TargetMode="External"/><Relationship Id="rId17" Type="http://schemas.openxmlformats.org/officeDocument/2006/relationships/hyperlink" Target="https://unsplash.com/s/photos/web?utm_source=unsplash&amp;utm_medium=referral&amp;utm_content=creditCopyText" TargetMode="External"/><Relationship Id="rId2" Type="http://schemas.openxmlformats.org/officeDocument/2006/relationships/hyperlink" Target="https://unsplash.com/@glenncarstenspeters?utm_source=unsplash&amp;utm_medium=referral&amp;utm_content=creditCopyText" TargetMode="External"/><Relationship Id="rId16" Type="http://schemas.openxmlformats.org/officeDocument/2006/relationships/hyperlink" Target="https://unsplash.com/@marvelous?utm_source=unsplash&amp;utm_medium=referral&amp;utm_content=creditCopyTex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nsplash.com/@kellysikkema?utm_source=unsplash&amp;utm_medium=referral&amp;utm_content=creditCopyText" TargetMode="External"/><Relationship Id="rId11" Type="http://schemas.openxmlformats.org/officeDocument/2006/relationships/hyperlink" Target="https://unsplash.com/s/photos/book?utm_source=unsplash&amp;utm_medium=referral&amp;utm_content=creditCopyText" TargetMode="External"/><Relationship Id="rId5" Type="http://schemas.openxmlformats.org/officeDocument/2006/relationships/hyperlink" Target="https://unsplash.com/s/photos/big-data?utm_source=unsplash&amp;utm_medium=referral&amp;utm_content=creditCopyText" TargetMode="External"/><Relationship Id="rId15" Type="http://schemas.openxmlformats.org/officeDocument/2006/relationships/hyperlink" Target="https://unsplash.com/s/photos/experiment?utm_source=unsplash&amp;utm_medium=referral&amp;utm_content=creditCopyText" TargetMode="External"/><Relationship Id="rId10" Type="http://schemas.openxmlformats.org/officeDocument/2006/relationships/hyperlink" Target="https://unsplash.com/@impatrickt?utm_source=unsplash&amp;utm_medium=referral&amp;utm_content=creditCopyText" TargetMode="External"/><Relationship Id="rId4" Type="http://schemas.openxmlformats.org/officeDocument/2006/relationships/hyperlink" Target="https://unsplash.com/@mbaumi?utm_source=unsplash&amp;utm_medium=referral&amp;utm_content=creditCopyText" TargetMode="External"/><Relationship Id="rId9" Type="http://schemas.openxmlformats.org/officeDocument/2006/relationships/hyperlink" Target="https://unsplash.com/s/photos/artificial-intelligence?utm_source=unsplash&amp;utm_medium=referral&amp;utm_content=creditCopyText" TargetMode="External"/><Relationship Id="rId14" Type="http://schemas.openxmlformats.org/officeDocument/2006/relationships/hyperlink" Target="https://unsplash.com/@aribuga?utm_source=unsplash&amp;utm_medium=referral&amp;utm_content=creditCopyTex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759236" y="1211282"/>
            <a:ext cx="8679915" cy="2725388"/>
          </a:xfrm>
        </p:spPr>
        <p:txBody>
          <a:bodyPr>
            <a:noAutofit/>
          </a:bodyPr>
          <a:lstStyle/>
          <a:p>
            <a:r>
              <a:rPr lang="en-CA" sz="5500" b="1" dirty="0">
                <a:latin typeface="OCR A Extended" panose="02010509020102010303" pitchFamily="50" charset="0"/>
              </a:rPr>
              <a:t>Magellan: </a:t>
            </a:r>
            <a:r>
              <a:rPr lang="en-CA" sz="5500" b="1" dirty="0" smtClean="0">
                <a:latin typeface="OCR A Extended" panose="02010509020102010303" pitchFamily="50" charset="0"/>
              </a:rPr>
              <a:t/>
            </a:r>
            <a:br>
              <a:rPr lang="en-CA" sz="5500" b="1" dirty="0" smtClean="0">
                <a:latin typeface="OCR A Extended" panose="02010509020102010303" pitchFamily="50" charset="0"/>
              </a:rPr>
            </a:br>
            <a:r>
              <a:rPr lang="en-CA" sz="5500" b="1" dirty="0" smtClean="0">
                <a:latin typeface="OCR A Extended" panose="02010509020102010303" pitchFamily="50" charset="0"/>
              </a:rPr>
              <a:t>Toward </a:t>
            </a:r>
            <a:r>
              <a:rPr lang="en-CA" sz="5500" b="1" dirty="0">
                <a:latin typeface="OCR A Extended" panose="02010509020102010303" pitchFamily="50" charset="0"/>
              </a:rPr>
              <a:t>Building</a:t>
            </a:r>
            <a:br>
              <a:rPr lang="en-CA" sz="5500" b="1" dirty="0">
                <a:latin typeface="OCR A Extended" panose="02010509020102010303" pitchFamily="50" charset="0"/>
              </a:rPr>
            </a:br>
            <a:r>
              <a:rPr lang="en-CA" sz="5500" b="1" dirty="0">
                <a:latin typeface="OCR A Extended" panose="02010509020102010303" pitchFamily="50" charset="0"/>
              </a:rPr>
              <a:t>Entity Matching Management Systems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759237" y="4150426"/>
            <a:ext cx="8673427" cy="1078427"/>
          </a:xfrm>
        </p:spPr>
        <p:txBody>
          <a:bodyPr>
            <a:normAutofit/>
          </a:bodyPr>
          <a:lstStyle/>
          <a:p>
            <a:r>
              <a:rPr lang="en-CA" sz="2000" b="1" dirty="0" smtClean="0">
                <a:latin typeface="OCR A Extended" panose="02010509020102010303" pitchFamily="50" charset="0"/>
              </a:rPr>
              <a:t>Authors:</a:t>
            </a:r>
            <a:r>
              <a:rPr lang="en-CA" sz="2000" dirty="0" smtClean="0">
                <a:latin typeface="OCR A Extended" panose="02010509020102010303" pitchFamily="50" charset="0"/>
              </a:rPr>
              <a:t> </a:t>
            </a:r>
            <a:r>
              <a:rPr lang="en-CA" sz="2000" dirty="0" err="1" smtClean="0">
                <a:latin typeface="OCR A Extended" panose="02010509020102010303" pitchFamily="50" charset="0"/>
              </a:rPr>
              <a:t>Pradap</a:t>
            </a:r>
            <a:r>
              <a:rPr lang="en-CA" sz="2000" dirty="0" smtClean="0">
                <a:latin typeface="OCR A Extended" panose="02010509020102010303" pitchFamily="50" charset="0"/>
              </a:rPr>
              <a:t> Konda et al.</a:t>
            </a:r>
          </a:p>
          <a:p>
            <a:r>
              <a:rPr lang="en-CA" sz="2000" b="1" dirty="0" smtClean="0">
                <a:latin typeface="OCR A Extended" panose="02010509020102010303" pitchFamily="50" charset="0"/>
              </a:rPr>
              <a:t>Presenter:</a:t>
            </a:r>
            <a:r>
              <a:rPr lang="en-CA" sz="2000" dirty="0" smtClean="0">
                <a:latin typeface="OCR A Extended" panose="02010509020102010303" pitchFamily="50" charset="0"/>
              </a:rPr>
              <a:t> Baran Kaya</a:t>
            </a:r>
            <a:endParaRPr lang="en-CA" sz="20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09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b="1" dirty="0" smtClean="0">
                <a:latin typeface="OCR A Extended" panose="02010509020102010303" pitchFamily="50" charset="0"/>
              </a:rPr>
              <a:t>Magellan</a:t>
            </a:r>
            <a:endParaRPr lang="en-CA" sz="4800" b="1" dirty="0">
              <a:latin typeface="OCR A Extended" panose="02010509020102010303" pitchFamily="50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18447" y="1182624"/>
            <a:ext cx="6281873" cy="1167301"/>
          </a:xfrm>
        </p:spPr>
        <p:txBody>
          <a:bodyPr>
            <a:normAutofit/>
          </a:bodyPr>
          <a:lstStyle/>
          <a:p>
            <a:r>
              <a:rPr lang="en-CA" sz="2000" dirty="0" smtClean="0"/>
              <a:t>Magellan has 2 stages:</a:t>
            </a:r>
          </a:p>
        </p:txBody>
      </p:sp>
      <p:sp>
        <p:nvSpPr>
          <p:cNvPr id="4" name="Unvan 1"/>
          <p:cNvSpPr txBox="1">
            <a:spLocks/>
          </p:cNvSpPr>
          <p:nvPr/>
        </p:nvSpPr>
        <p:spPr>
          <a:xfrm>
            <a:off x="888630" y="1694688"/>
            <a:ext cx="3498979" cy="508686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CA" sz="1400" b="1" dirty="0">
                <a:latin typeface="OCR A Extended" panose="02010509020102010303" pitchFamily="50" charset="0"/>
              </a:rPr>
              <a:t>Entity Matching Management System</a:t>
            </a:r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5118447" y="2203374"/>
            <a:ext cx="3001425" cy="3892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u="sng" dirty="0" smtClean="0"/>
              <a:t>Development stage</a:t>
            </a:r>
          </a:p>
          <a:p>
            <a:r>
              <a:rPr lang="en-CA" sz="2000" dirty="0" smtClean="0"/>
              <a:t>Data samples</a:t>
            </a:r>
          </a:p>
          <a:p>
            <a:r>
              <a:rPr lang="en-CA" sz="2000" dirty="0" smtClean="0"/>
              <a:t>Improve accuracy</a:t>
            </a:r>
          </a:p>
          <a:p>
            <a:r>
              <a:rPr lang="en-CA" sz="2000" dirty="0" smtClean="0"/>
              <a:t>Data analysis</a:t>
            </a:r>
          </a:p>
          <a:p>
            <a:r>
              <a:rPr lang="en-CA" sz="2000" dirty="0" smtClean="0"/>
              <a:t>Python DA stack</a:t>
            </a:r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>
          <a:xfrm>
            <a:off x="8412481" y="2349925"/>
            <a:ext cx="2987840" cy="3746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u="sng" dirty="0" smtClean="0"/>
              <a:t>Production stage</a:t>
            </a:r>
          </a:p>
          <a:p>
            <a:pPr marL="0" indent="0">
              <a:buNone/>
            </a:pPr>
            <a:endParaRPr lang="en-CA" sz="2000" u="sng" dirty="0" smtClean="0"/>
          </a:p>
          <a:p>
            <a:r>
              <a:rPr lang="en-CA" sz="2000" dirty="0" smtClean="0"/>
              <a:t>Entire Data</a:t>
            </a:r>
          </a:p>
          <a:p>
            <a:r>
              <a:rPr lang="en-CA" sz="2000" dirty="0" smtClean="0"/>
              <a:t>Big Data</a:t>
            </a:r>
          </a:p>
          <a:p>
            <a:r>
              <a:rPr lang="en-CA" sz="2000" dirty="0" smtClean="0"/>
              <a:t>Python BD stack</a:t>
            </a:r>
          </a:p>
        </p:txBody>
      </p:sp>
      <p:pic>
        <p:nvPicPr>
          <p:cNvPr id="4098" name="Picture 2" descr="scikit learn ile ilgili görsel sonuc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218" y="1918890"/>
            <a:ext cx="1430975" cy="143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matplotlib logo ile ilgili görsel sonuc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705" y="5290323"/>
            <a:ext cx="2151632" cy="150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andas logo ile ilgili görsel sonucu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620" y="4113168"/>
            <a:ext cx="1799196" cy="179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pydoop logo ile ilgili görsel sonucu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225" y="5790050"/>
            <a:ext cx="2473051" cy="95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pyspark logo ile ilgili görsel sonucu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243"/>
          <a:stretch/>
        </p:blipFill>
        <p:spPr bwMode="auto">
          <a:xfrm>
            <a:off x="9356329" y="1352872"/>
            <a:ext cx="2456143" cy="156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mrjob ile ilgili görsel sonucu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3042" y="3634350"/>
            <a:ext cx="1689234" cy="137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801" y="1856841"/>
            <a:ext cx="1513834" cy="151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8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b="1" dirty="0" smtClean="0">
                <a:latin typeface="OCR A Extended" panose="02010509020102010303" pitchFamily="50" charset="0"/>
              </a:rPr>
              <a:t>Magellan</a:t>
            </a:r>
            <a:endParaRPr lang="en-CA" sz="4800" b="1" dirty="0">
              <a:latin typeface="OCR A Extended" panose="02010509020102010303" pitchFamily="50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18447" y="6226096"/>
            <a:ext cx="6281873" cy="467312"/>
          </a:xfrm>
        </p:spPr>
        <p:txBody>
          <a:bodyPr>
            <a:normAutofit/>
          </a:bodyPr>
          <a:lstStyle/>
          <a:p>
            <a:pPr algn="ctr"/>
            <a:r>
              <a:rPr lang="en-CA" sz="2000" dirty="0" smtClean="0"/>
              <a:t>Development Stage</a:t>
            </a:r>
            <a:endParaRPr lang="en-CA" sz="2000" dirty="0"/>
          </a:p>
        </p:txBody>
      </p:sp>
      <p:sp>
        <p:nvSpPr>
          <p:cNvPr id="4" name="Unvan 1"/>
          <p:cNvSpPr txBox="1">
            <a:spLocks/>
          </p:cNvSpPr>
          <p:nvPr/>
        </p:nvSpPr>
        <p:spPr>
          <a:xfrm>
            <a:off x="888630" y="1694688"/>
            <a:ext cx="3498979" cy="508686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CA" sz="1400" b="1" dirty="0">
                <a:latin typeface="OCR A Extended" panose="02010509020102010303" pitchFamily="50" charset="0"/>
              </a:rPr>
              <a:t>Entity Matching Management System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802" y="326308"/>
            <a:ext cx="7258012" cy="589978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985504" y="1569637"/>
            <a:ext cx="1024128" cy="780288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7961376" y="4978496"/>
            <a:ext cx="1024128" cy="780288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714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b="1" dirty="0" smtClean="0">
                <a:latin typeface="OCR A Extended" panose="02010509020102010303" pitchFamily="50" charset="0"/>
              </a:rPr>
              <a:t>Magellan</a:t>
            </a:r>
            <a:endParaRPr lang="en-CA" sz="4800" b="1" dirty="0">
              <a:latin typeface="OCR A Extended" panose="02010509020102010303" pitchFamily="50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smtClean="0"/>
              <a:t>Matching 2 tables: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 smtClean="0"/>
              <a:t>Supervised 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 smtClean="0"/>
              <a:t>Rules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 smtClean="0"/>
              <a:t>Learning + Rules</a:t>
            </a:r>
          </a:p>
          <a:p>
            <a:r>
              <a:rPr lang="en-CA" sz="2000" dirty="0" smtClean="0"/>
              <a:t>The authors realized that developing: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800" dirty="0" smtClean="0"/>
              <a:t>Effective guides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800" dirty="0" smtClean="0"/>
              <a:t>Tools to support guides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800" dirty="0" smtClean="0"/>
              <a:t>Open-world system</a:t>
            </a:r>
            <a:endParaRPr lang="en-CA" sz="1800" dirty="0"/>
          </a:p>
        </p:txBody>
      </p:sp>
      <p:sp>
        <p:nvSpPr>
          <p:cNvPr id="4" name="Unvan 1"/>
          <p:cNvSpPr txBox="1">
            <a:spLocks/>
          </p:cNvSpPr>
          <p:nvPr/>
        </p:nvSpPr>
        <p:spPr>
          <a:xfrm>
            <a:off x="888630" y="1694688"/>
            <a:ext cx="3498979" cy="508686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CA" sz="1400" b="1" dirty="0">
                <a:latin typeface="OCR A Extended" panose="02010509020102010303" pitchFamily="50" charset="0"/>
              </a:rPr>
              <a:t>Entity Matching Management System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950" y="1"/>
            <a:ext cx="3693050" cy="265785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352" y="4606301"/>
            <a:ext cx="3279648" cy="225169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577210" y="2081577"/>
            <a:ext cx="2646947" cy="53669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509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446" y="803186"/>
            <a:ext cx="6585637" cy="5196723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b="1" dirty="0" smtClean="0">
                <a:latin typeface="OCR A Extended" panose="02010509020102010303" pitchFamily="50" charset="0"/>
              </a:rPr>
              <a:t>Tools</a:t>
            </a:r>
            <a:br>
              <a:rPr lang="en-CA" sz="4800" b="1" dirty="0" smtClean="0">
                <a:latin typeface="OCR A Extended" panose="02010509020102010303" pitchFamily="50" charset="0"/>
              </a:rPr>
            </a:br>
            <a:r>
              <a:rPr lang="en-CA" sz="4800" b="1" dirty="0" smtClean="0">
                <a:latin typeface="OCR A Extended" panose="02010509020102010303" pitchFamily="50" charset="0"/>
              </a:rPr>
              <a:t>&amp;</a:t>
            </a:r>
            <a:br>
              <a:rPr lang="en-CA" sz="4800" b="1" dirty="0" smtClean="0">
                <a:latin typeface="OCR A Extended" panose="02010509020102010303" pitchFamily="50" charset="0"/>
              </a:rPr>
            </a:br>
            <a:r>
              <a:rPr lang="en-CA" sz="4800" b="1" dirty="0" smtClean="0">
                <a:latin typeface="OCR A Extended" panose="02010509020102010303" pitchFamily="50" charset="0"/>
              </a:rPr>
              <a:t>Guides</a:t>
            </a:r>
            <a:endParaRPr lang="en-CA" sz="4800" b="1" dirty="0">
              <a:latin typeface="OCR A Extended" panose="02010509020102010303" pitchFamily="50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500875" y="803186"/>
            <a:ext cx="6203207" cy="5248622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CA" sz="3600" b="1" dirty="0" err="1" smtClean="0">
                <a:solidFill>
                  <a:schemeClr val="accent1"/>
                </a:solidFill>
              </a:rPr>
              <a:t>Downsampling</a:t>
            </a:r>
            <a:endParaRPr lang="en-CA" sz="3600" b="1" dirty="0" smtClean="0">
              <a:solidFill>
                <a:schemeClr val="accent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CA" sz="3600" b="1" dirty="0" smtClean="0">
                <a:solidFill>
                  <a:schemeClr val="accent1"/>
                </a:solidFill>
              </a:rPr>
              <a:t>Blocking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3600" b="1" dirty="0" smtClean="0">
                <a:solidFill>
                  <a:schemeClr val="accent1"/>
                </a:solidFill>
              </a:rPr>
              <a:t>Label a sample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3600" b="1" dirty="0" smtClean="0">
                <a:solidFill>
                  <a:schemeClr val="accent1"/>
                </a:solidFill>
              </a:rPr>
              <a:t>Use sample to iteratively find/debug matcher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3600" b="1" dirty="0" smtClean="0">
                <a:solidFill>
                  <a:schemeClr val="accent1"/>
                </a:solidFill>
              </a:rPr>
              <a:t>Return matcher &amp; accuracy</a:t>
            </a:r>
            <a:endParaRPr lang="en-CA" sz="3600" b="1" dirty="0">
              <a:solidFill>
                <a:schemeClr val="accent1"/>
              </a:solidFill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200" y="2243328"/>
            <a:ext cx="4263840" cy="218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0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b="1" dirty="0" smtClean="0">
                <a:latin typeface="OCR A Extended" panose="02010509020102010303" pitchFamily="50" charset="0"/>
              </a:rPr>
              <a:t>Loading &amp; Down sampling</a:t>
            </a:r>
            <a:endParaRPr lang="en-CA" sz="4800" b="1" dirty="0">
              <a:latin typeface="OCR A Extended" panose="02010509020102010303" pitchFamily="50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Load tables into memory</a:t>
            </a:r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Random sampling </a:t>
            </a:r>
            <a:r>
              <a:rPr lang="en-CA" dirty="0" smtClean="0">
                <a:sym typeface="Wingdings" panose="05000000000000000000" pitchFamily="2" charset="2"/>
              </a:rPr>
              <a:t> Few matches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 smtClean="0"/>
              <a:t>Select </a:t>
            </a:r>
            <a:r>
              <a:rPr lang="en-CA" dirty="0" err="1" smtClean="0"/>
              <a:t>B_size</a:t>
            </a:r>
            <a:r>
              <a:rPr lang="en-CA" dirty="0" smtClean="0"/>
              <a:t> tuples from B to B’</a:t>
            </a:r>
          </a:p>
          <a:p>
            <a:r>
              <a:rPr lang="en-CA" dirty="0" smtClean="0"/>
              <a:t>Find k/2 </a:t>
            </a:r>
            <a:r>
              <a:rPr lang="en-CA" dirty="0" smtClean="0"/>
              <a:t>matching elements from A</a:t>
            </a:r>
            <a:endParaRPr lang="en-CA" dirty="0"/>
          </a:p>
          <a:p>
            <a:r>
              <a:rPr lang="en-CA" dirty="0" smtClean="0"/>
              <a:t>Randomly select last </a:t>
            </a:r>
            <a:r>
              <a:rPr lang="en-CA" dirty="0" smtClean="0"/>
              <a:t>k/2 </a:t>
            </a:r>
            <a:r>
              <a:rPr lang="en-CA" dirty="0" smtClean="0"/>
              <a:t>for A’</a:t>
            </a:r>
          </a:p>
          <a:p>
            <a:r>
              <a:rPr lang="en-CA" dirty="0" smtClean="0"/>
              <a:t>Aim: Increase match probability</a:t>
            </a:r>
            <a:endParaRPr lang="en-CA" dirty="0"/>
          </a:p>
        </p:txBody>
      </p:sp>
      <p:sp>
        <p:nvSpPr>
          <p:cNvPr id="6" name="Unvan 1"/>
          <p:cNvSpPr txBox="1">
            <a:spLocks/>
          </p:cNvSpPr>
          <p:nvPr/>
        </p:nvSpPr>
        <p:spPr>
          <a:xfrm>
            <a:off x="888630" y="1694688"/>
            <a:ext cx="3498979" cy="508686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CA" sz="1400" b="1" dirty="0" smtClean="0">
                <a:latin typeface="OCR A Extended" panose="02010509020102010303" pitchFamily="50" charset="0"/>
              </a:rPr>
              <a:t>Tools &amp; Guides</a:t>
            </a:r>
            <a:endParaRPr lang="en-CA" sz="1400" b="1" dirty="0">
              <a:latin typeface="OCR A Extended" panose="02010509020102010303" pitchFamily="50" charset="0"/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884" y="1697313"/>
            <a:ext cx="4140708" cy="1305223"/>
          </a:xfrm>
          <a:prstGeom prst="rect">
            <a:avLst/>
          </a:prstGeom>
        </p:spPr>
      </p:pic>
      <p:sp>
        <p:nvSpPr>
          <p:cNvPr id="8" name="Akış Çizelgesi: Toplam Birleşimi 7"/>
          <p:cNvSpPr/>
          <p:nvPr/>
        </p:nvSpPr>
        <p:spPr>
          <a:xfrm>
            <a:off x="8485632" y="1758952"/>
            <a:ext cx="1377696" cy="1243584"/>
          </a:xfrm>
          <a:prstGeom prst="flowChartSummingJunction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İçerik Yer Tutucusu 2"/>
          <p:cNvSpPr txBox="1">
            <a:spLocks/>
          </p:cNvSpPr>
          <p:nvPr/>
        </p:nvSpPr>
        <p:spPr>
          <a:xfrm>
            <a:off x="6018717" y="2349924"/>
            <a:ext cx="1849281" cy="640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b="1" dirty="0" smtClean="0">
                <a:solidFill>
                  <a:srgbClr val="FF0000"/>
                </a:solidFill>
              </a:rPr>
              <a:t>100k+	 100k+</a:t>
            </a:r>
          </a:p>
        </p:txBody>
      </p:sp>
      <p:sp>
        <p:nvSpPr>
          <p:cNvPr id="10" name="İçerik Yer Tutucusu 2"/>
          <p:cNvSpPr txBox="1">
            <a:spLocks/>
          </p:cNvSpPr>
          <p:nvPr/>
        </p:nvSpPr>
        <p:spPr>
          <a:xfrm rot="17968287">
            <a:off x="9971245" y="1791042"/>
            <a:ext cx="2522183" cy="8246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b="1" dirty="0" err="1" smtClean="0">
                <a:solidFill>
                  <a:srgbClr val="FF0000"/>
                </a:solidFill>
              </a:rPr>
              <a:t>Downsampling</a:t>
            </a:r>
            <a:endParaRPr lang="en-CA" sz="2400" b="1" dirty="0" smtClean="0">
              <a:solidFill>
                <a:srgbClr val="FF0000"/>
              </a:solidFill>
            </a:endParaRPr>
          </a:p>
        </p:txBody>
      </p:sp>
      <p:sp>
        <p:nvSpPr>
          <p:cNvPr id="11" name="Sağ Ok 10"/>
          <p:cNvSpPr/>
          <p:nvPr/>
        </p:nvSpPr>
        <p:spPr>
          <a:xfrm>
            <a:off x="10070592" y="1916862"/>
            <a:ext cx="841248" cy="573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 rotWithShape="1">
          <a:blip r:embed="rId3"/>
          <a:srcRect t="21553" b="8558"/>
          <a:stretch/>
        </p:blipFill>
        <p:spPr>
          <a:xfrm>
            <a:off x="5220553" y="3655147"/>
            <a:ext cx="5559370" cy="42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4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b="1" dirty="0" smtClean="0">
                <a:latin typeface="OCR A Extended" panose="02010509020102010303" pitchFamily="50" charset="0"/>
              </a:rPr>
              <a:t>Loading &amp; Down sampling</a:t>
            </a:r>
            <a:endParaRPr lang="en-CA" sz="4800" b="1" dirty="0">
              <a:latin typeface="OCR A Extended" panose="02010509020102010303" pitchFamily="50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A’ and B’ should represent A and B</a:t>
            </a:r>
          </a:p>
          <a:p>
            <a:r>
              <a:rPr lang="en-CA" dirty="0" smtClean="0"/>
              <a:t>Example: 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Case 1: Same name &amp; address</a:t>
            </a:r>
          </a:p>
          <a:p>
            <a:r>
              <a:rPr lang="en-CA" dirty="0" smtClean="0"/>
              <a:t>Case 2: Same name but different address (branch)</a:t>
            </a:r>
            <a:endParaRPr lang="en-CA" dirty="0"/>
          </a:p>
          <a:p>
            <a:r>
              <a:rPr lang="en-CA" dirty="0" smtClean="0"/>
              <a:t>A’ and B’ contains Case 1 but no/few Case 2</a:t>
            </a:r>
          </a:p>
          <a:p>
            <a:r>
              <a:rPr lang="en-CA" i="1" dirty="0" smtClean="0"/>
              <a:t>More Sophisticated </a:t>
            </a:r>
            <a:r>
              <a:rPr lang="en-CA" i="1" dirty="0" err="1" smtClean="0"/>
              <a:t>Downsampler</a:t>
            </a:r>
            <a:endParaRPr lang="en-CA" i="1" dirty="0"/>
          </a:p>
          <a:p>
            <a:r>
              <a:rPr lang="en-CA" dirty="0" smtClean="0"/>
              <a:t>Clustering </a:t>
            </a:r>
            <a:r>
              <a:rPr lang="en-CA" dirty="0" smtClean="0">
                <a:sym typeface="Wingdings" panose="05000000000000000000" pitchFamily="2" charset="2"/>
              </a:rPr>
              <a:t> Tuple groups</a:t>
            </a:r>
            <a:endParaRPr lang="en-CA" dirty="0" smtClean="0"/>
          </a:p>
          <a:p>
            <a:r>
              <a:rPr lang="en-CA" dirty="0" smtClean="0"/>
              <a:t>Analyze groups </a:t>
            </a:r>
            <a:r>
              <a:rPr lang="en-CA" dirty="0" smtClean="0">
                <a:sym typeface="Wingdings" panose="05000000000000000000" pitchFamily="2" charset="2"/>
              </a:rPr>
              <a:t> Get samples</a:t>
            </a:r>
            <a:endParaRPr lang="en-CA" dirty="0"/>
          </a:p>
        </p:txBody>
      </p:sp>
      <p:sp>
        <p:nvSpPr>
          <p:cNvPr id="6" name="Unvan 1"/>
          <p:cNvSpPr txBox="1">
            <a:spLocks/>
          </p:cNvSpPr>
          <p:nvPr/>
        </p:nvSpPr>
        <p:spPr>
          <a:xfrm>
            <a:off x="888630" y="1694688"/>
            <a:ext cx="3498979" cy="508686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CA" sz="1400" b="1" dirty="0" smtClean="0">
                <a:latin typeface="OCR A Extended" panose="02010509020102010303" pitchFamily="50" charset="0"/>
              </a:rPr>
              <a:t>Tools &amp; Guides</a:t>
            </a:r>
            <a:endParaRPr lang="en-CA" sz="1400" b="1" dirty="0">
              <a:latin typeface="OCR A Extended" panose="02010509020102010303" pitchFamily="50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446" y="1949031"/>
            <a:ext cx="57721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5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4800" b="1" dirty="0" smtClean="0">
                <a:latin typeface="OCR A Extended" panose="02010509020102010303" pitchFamily="50" charset="0"/>
              </a:rPr>
              <a:t>Blocking &amp; Candidate Tuples</a:t>
            </a:r>
            <a:endParaRPr lang="en-CA" sz="4800" b="1" dirty="0">
              <a:latin typeface="OCR A Extended" panose="02010509020102010303" pitchFamily="50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smtClean="0"/>
              <a:t>Blocking: Remove non-matched tuple pairs</a:t>
            </a:r>
          </a:p>
          <a:p>
            <a:r>
              <a:rPr lang="en-CA" sz="2000" dirty="0" smtClean="0"/>
              <a:t>Should automate blocking</a:t>
            </a:r>
          </a:p>
          <a:p>
            <a:r>
              <a:rPr lang="en-CA" sz="2000" dirty="0" smtClean="0"/>
              <a:t>3 cases: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 smtClean="0"/>
              <a:t>Know which matcher to use (Automate)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 smtClean="0"/>
              <a:t>Don’t know which matcher &amp; have labeled tuple pairs (Blocking automated, User debugs)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 smtClean="0"/>
              <a:t>Don’t know which matcher &amp; don’t have labeled tuples</a:t>
            </a:r>
          </a:p>
          <a:p>
            <a:pPr lvl="1"/>
            <a:r>
              <a:rPr lang="en-CA" sz="1800" dirty="0" smtClean="0"/>
              <a:t>How to choose the best blocker?</a:t>
            </a:r>
          </a:p>
          <a:p>
            <a:pPr lvl="1"/>
            <a:r>
              <a:rPr lang="en-CA" sz="1800" dirty="0" smtClean="0"/>
              <a:t>How to debug it?</a:t>
            </a:r>
          </a:p>
          <a:p>
            <a:pPr lvl="1"/>
            <a:r>
              <a:rPr lang="en-CA" sz="1800" dirty="0" smtClean="0"/>
              <a:t>When to stop?</a:t>
            </a:r>
            <a:endParaRPr lang="en-CA" sz="1800" dirty="0"/>
          </a:p>
        </p:txBody>
      </p:sp>
      <p:sp>
        <p:nvSpPr>
          <p:cNvPr id="6" name="Unvan 1"/>
          <p:cNvSpPr txBox="1">
            <a:spLocks/>
          </p:cNvSpPr>
          <p:nvPr/>
        </p:nvSpPr>
        <p:spPr>
          <a:xfrm>
            <a:off x="888630" y="1694688"/>
            <a:ext cx="3498979" cy="508686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CA" sz="1400" b="1" dirty="0" smtClean="0">
                <a:latin typeface="OCR A Extended" panose="02010509020102010303" pitchFamily="50" charset="0"/>
              </a:rPr>
              <a:t>Tools &amp; Guides</a:t>
            </a:r>
            <a:endParaRPr lang="en-CA" sz="1400" b="1" dirty="0">
              <a:latin typeface="OCR A Extended" panose="02010509020102010303" pitchFamily="50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072" y="4956048"/>
            <a:ext cx="2852928" cy="190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8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4800" b="1" dirty="0" smtClean="0">
                <a:latin typeface="OCR A Extended" panose="02010509020102010303" pitchFamily="50" charset="0"/>
              </a:rPr>
              <a:t>Blocking &amp; Candidate Tuples</a:t>
            </a:r>
            <a:endParaRPr lang="en-CA" sz="4800" b="1" dirty="0">
              <a:latin typeface="OCR A Extended" panose="02010509020102010303" pitchFamily="50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18447" y="803186"/>
            <a:ext cx="6476145" cy="5248622"/>
          </a:xfrm>
        </p:spPr>
        <p:txBody>
          <a:bodyPr>
            <a:normAutofit/>
          </a:bodyPr>
          <a:lstStyle/>
          <a:p>
            <a:r>
              <a:rPr lang="en-CA" sz="2000" i="1" dirty="0" smtClean="0"/>
              <a:t>Selecting the best blocker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800" dirty="0" smtClean="0"/>
              <a:t>Suggestions based on data domain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800" dirty="0" smtClean="0"/>
              <a:t>Matching books with ISBN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800" dirty="0" smtClean="0"/>
              <a:t>Try a few blockers, choose best accuracy</a:t>
            </a:r>
          </a:p>
          <a:p>
            <a:r>
              <a:rPr lang="en-CA" sz="2000" i="1" dirty="0" smtClean="0"/>
              <a:t>Debugging blocker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CA" sz="1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CA" sz="1800" dirty="0" smtClean="0"/>
          </a:p>
          <a:p>
            <a:r>
              <a:rPr lang="en-CA" sz="2000" i="1" dirty="0" smtClean="0"/>
              <a:t>When to stop?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800" dirty="0" smtClean="0"/>
              <a:t>Stop when A’ and B’ blocking results fit into memory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800" dirty="0" smtClean="0"/>
              <a:t>A and B cannot fit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800" dirty="0" smtClean="0"/>
              <a:t>Stop when debugger has no/few matches</a:t>
            </a:r>
            <a:endParaRPr lang="en-CA" sz="1800" dirty="0"/>
          </a:p>
        </p:txBody>
      </p:sp>
      <p:sp>
        <p:nvSpPr>
          <p:cNvPr id="6" name="Unvan 1"/>
          <p:cNvSpPr txBox="1">
            <a:spLocks/>
          </p:cNvSpPr>
          <p:nvPr/>
        </p:nvSpPr>
        <p:spPr>
          <a:xfrm>
            <a:off x="888630" y="1694688"/>
            <a:ext cx="3498979" cy="508686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CA" sz="1400" b="1" dirty="0" smtClean="0">
                <a:latin typeface="OCR A Extended" panose="02010509020102010303" pitchFamily="50" charset="0"/>
              </a:rPr>
              <a:t>Tools &amp; Guides</a:t>
            </a:r>
            <a:endParaRPr lang="en-CA" sz="1400" b="1" dirty="0">
              <a:latin typeface="OCR A Extended" panose="02010509020102010303" pitchFamily="50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369" y="3230674"/>
            <a:ext cx="62103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1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b="1" dirty="0" smtClean="0">
                <a:latin typeface="OCR A Extended" panose="02010509020102010303" pitchFamily="50" charset="0"/>
              </a:rPr>
              <a:t>Sampling &amp; Labeling</a:t>
            </a:r>
            <a:endParaRPr lang="en-CA" sz="4800" b="1" dirty="0">
              <a:latin typeface="OCR A Extended" panose="02010509020102010303" pitchFamily="50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18447" y="1694688"/>
            <a:ext cx="6281873" cy="4357120"/>
          </a:xfrm>
        </p:spPr>
        <p:txBody>
          <a:bodyPr>
            <a:normAutofit/>
          </a:bodyPr>
          <a:lstStyle/>
          <a:p>
            <a:r>
              <a:rPr lang="en-CA" sz="2000" dirty="0" smtClean="0"/>
              <a:t>User labels tuples in S: Matched or No-matched</a:t>
            </a:r>
          </a:p>
          <a:p>
            <a:r>
              <a:rPr lang="en-CA" sz="2000" dirty="0" smtClean="0"/>
              <a:t>Random sample </a:t>
            </a:r>
            <a:r>
              <a:rPr lang="en-CA" sz="2000" dirty="0" smtClean="0">
                <a:sym typeface="Wingdings" panose="05000000000000000000" pitchFamily="2" charset="2"/>
              </a:rPr>
              <a:t> May be no/few matches</a:t>
            </a:r>
          </a:p>
          <a:p>
            <a:r>
              <a:rPr lang="en-CA" sz="2000" dirty="0" smtClean="0">
                <a:sym typeface="Wingdings" panose="05000000000000000000" pitchFamily="2" charset="2"/>
              </a:rPr>
              <a:t>If C and S have less matched  user spent time</a:t>
            </a:r>
          </a:p>
          <a:p>
            <a:r>
              <a:rPr lang="en-CA" sz="2000" dirty="0" smtClean="0">
                <a:sym typeface="Wingdings" panose="05000000000000000000" pitchFamily="2" charset="2"/>
              </a:rPr>
              <a:t>User labels a few tuples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2000" dirty="0" smtClean="0">
                <a:sym typeface="Wingdings" panose="05000000000000000000" pitchFamily="2" charset="2"/>
              </a:rPr>
              <a:t>Enough matches in S  Continue labeling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2000" dirty="0" smtClean="0">
                <a:sym typeface="Wingdings" panose="05000000000000000000" pitchFamily="2" charset="2"/>
              </a:rPr>
              <a:t>Not enough  Restart blocking</a:t>
            </a:r>
            <a:endParaRPr lang="en-CA" sz="2000" dirty="0"/>
          </a:p>
        </p:txBody>
      </p:sp>
      <p:sp>
        <p:nvSpPr>
          <p:cNvPr id="6" name="Unvan 1"/>
          <p:cNvSpPr txBox="1">
            <a:spLocks/>
          </p:cNvSpPr>
          <p:nvPr/>
        </p:nvSpPr>
        <p:spPr>
          <a:xfrm>
            <a:off x="888630" y="1694688"/>
            <a:ext cx="3498979" cy="508686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CA" sz="1400" b="1" dirty="0" smtClean="0">
                <a:latin typeface="OCR A Extended" panose="02010509020102010303" pitchFamily="50" charset="0"/>
              </a:rPr>
              <a:t>Tools &amp; Guides</a:t>
            </a:r>
            <a:endParaRPr lang="en-CA" sz="1400" b="1" dirty="0">
              <a:latin typeface="OCR A Extended" panose="02010509020102010303" pitchFamily="50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277" y="1146874"/>
            <a:ext cx="4642209" cy="120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b="1" dirty="0" smtClean="0">
                <a:latin typeface="OCR A Extended" panose="02010509020102010303" pitchFamily="50" charset="0"/>
              </a:rPr>
              <a:t>Matcher </a:t>
            </a:r>
            <a:r>
              <a:rPr lang="en-CA" sz="4400" b="1" dirty="0" smtClean="0">
                <a:latin typeface="OCR A Extended" panose="02010509020102010303" pitchFamily="50" charset="0"/>
              </a:rPr>
              <a:t>Selection</a:t>
            </a:r>
            <a:endParaRPr lang="en-CA" sz="4400" b="1" dirty="0">
              <a:latin typeface="OCR A Extended" panose="02010509020102010303" pitchFamily="50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smtClean="0"/>
              <a:t>Matchers: Decision tree, Naïve Bayes, SVM, …</a:t>
            </a:r>
          </a:p>
          <a:p>
            <a:r>
              <a:rPr lang="en-CA" sz="2000" dirty="0" smtClean="0"/>
              <a:t>Automated process</a:t>
            </a:r>
          </a:p>
          <a:p>
            <a:pPr marL="0" indent="0">
              <a:buNone/>
            </a:pPr>
            <a:endParaRPr lang="en-CA" sz="2000" dirty="0" smtClean="0"/>
          </a:p>
          <a:p>
            <a:r>
              <a:rPr lang="en-CA" sz="2000" dirty="0" smtClean="0"/>
              <a:t>C3: Creates features from A’ and B’ attributes</a:t>
            </a:r>
          </a:p>
          <a:p>
            <a:r>
              <a:rPr lang="en-CA" sz="2000" dirty="0" smtClean="0"/>
              <a:t>User converts S to feature vector</a:t>
            </a:r>
          </a:p>
          <a:p>
            <a:endParaRPr lang="en-CA" sz="2000" dirty="0" smtClean="0"/>
          </a:p>
          <a:p>
            <a:r>
              <a:rPr lang="en-CA" sz="2000" dirty="0" smtClean="0"/>
              <a:t>C4: Cross validation for all matchers</a:t>
            </a:r>
          </a:p>
          <a:p>
            <a:r>
              <a:rPr lang="en-CA" sz="2000" dirty="0" smtClean="0"/>
              <a:t>Return best accuracy and highlight closest</a:t>
            </a:r>
          </a:p>
        </p:txBody>
      </p:sp>
      <p:sp>
        <p:nvSpPr>
          <p:cNvPr id="6" name="Unvan 1"/>
          <p:cNvSpPr txBox="1">
            <a:spLocks/>
          </p:cNvSpPr>
          <p:nvPr/>
        </p:nvSpPr>
        <p:spPr>
          <a:xfrm>
            <a:off x="888630" y="1694688"/>
            <a:ext cx="3498979" cy="508686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CA" sz="1400" b="1" dirty="0" smtClean="0">
                <a:latin typeface="OCR A Extended" panose="02010509020102010303" pitchFamily="50" charset="0"/>
              </a:rPr>
              <a:t>Tools &amp; Guides</a:t>
            </a:r>
            <a:endParaRPr lang="en-CA" sz="1400" b="1" dirty="0">
              <a:latin typeface="OCR A Extended" panose="02010509020102010303" pitchFamily="50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t="15080"/>
          <a:stretch/>
        </p:blipFill>
        <p:spPr>
          <a:xfrm>
            <a:off x="5384344" y="2441644"/>
            <a:ext cx="5107082" cy="44481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3"/>
          <a:srcRect b="13276"/>
          <a:stretch/>
        </p:blipFill>
        <p:spPr>
          <a:xfrm>
            <a:off x="4841382" y="3900792"/>
            <a:ext cx="6836001" cy="43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6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500" b="1" dirty="0" smtClean="0">
                <a:latin typeface="OCR A Extended" panose="02010509020102010303" pitchFamily="50" charset="0"/>
              </a:rPr>
              <a:t>Outline</a:t>
            </a:r>
            <a:endParaRPr lang="en-CA" sz="5500" b="1" dirty="0">
              <a:latin typeface="OCR A Extended" panose="02010509020102010303" pitchFamily="50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Introduction</a:t>
            </a:r>
          </a:p>
          <a:p>
            <a:r>
              <a:rPr lang="en-CA" sz="2800" dirty="0" smtClean="0"/>
              <a:t>Entity Matching &amp; Systems</a:t>
            </a:r>
          </a:p>
          <a:p>
            <a:r>
              <a:rPr lang="en-CA" sz="2800" dirty="0" smtClean="0"/>
              <a:t>Magellan</a:t>
            </a:r>
          </a:p>
          <a:p>
            <a:r>
              <a:rPr lang="en-CA" sz="2800" dirty="0" smtClean="0"/>
              <a:t>Tools &amp; Guides</a:t>
            </a:r>
          </a:p>
          <a:p>
            <a:r>
              <a:rPr lang="en-CA" sz="2800" dirty="0" smtClean="0"/>
              <a:t>Open-World System</a:t>
            </a:r>
          </a:p>
          <a:p>
            <a:r>
              <a:rPr lang="en-CA" sz="2800" dirty="0" smtClean="0"/>
              <a:t>Experiments/Results</a:t>
            </a:r>
          </a:p>
          <a:p>
            <a:r>
              <a:rPr lang="en-CA" sz="2800" dirty="0" smtClean="0"/>
              <a:t>Summary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50907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600" b="1" dirty="0" smtClean="0">
                <a:latin typeface="OCR A Extended" panose="02010509020102010303" pitchFamily="50" charset="0"/>
              </a:rPr>
              <a:t>Matcher Debugging</a:t>
            </a:r>
            <a:endParaRPr lang="en-CA" sz="4600" b="1" dirty="0">
              <a:latin typeface="OCR A Extended" panose="02010509020102010303" pitchFamily="50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smtClean="0"/>
              <a:t>User debugs in 3 steps</a:t>
            </a:r>
          </a:p>
          <a:p>
            <a:pPr marL="0" indent="0">
              <a:buNone/>
            </a:pPr>
            <a:r>
              <a:rPr lang="en-CA" sz="2000" b="1" dirty="0" smtClean="0">
                <a:solidFill>
                  <a:schemeClr val="accent1"/>
                </a:solidFill>
              </a:rPr>
              <a:t>1.</a:t>
            </a:r>
            <a:r>
              <a:rPr lang="en-CA" sz="2000" dirty="0" smtClean="0"/>
              <a:t> Identify matching mistakes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800" dirty="0" smtClean="0"/>
              <a:t>Dirty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800" dirty="0" smtClean="0"/>
              <a:t>Wrong label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800" dirty="0" smtClean="0"/>
              <a:t>Misleading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800" dirty="0" smtClean="0"/>
              <a:t>Algorithm problem (tree search depth)</a:t>
            </a:r>
          </a:p>
          <a:p>
            <a:pPr marL="0" indent="0">
              <a:buNone/>
            </a:pPr>
            <a:r>
              <a:rPr lang="en-CA" sz="2000" b="1" dirty="0" smtClean="0">
                <a:solidFill>
                  <a:schemeClr val="accent1"/>
                </a:solidFill>
              </a:rPr>
              <a:t>2.</a:t>
            </a:r>
            <a:r>
              <a:rPr lang="en-CA" sz="2000" dirty="0" smtClean="0"/>
              <a:t> Categorize mistakes</a:t>
            </a:r>
          </a:p>
          <a:p>
            <a:pPr marL="0" indent="0">
              <a:buNone/>
            </a:pPr>
            <a:r>
              <a:rPr lang="en-CA" sz="2000" b="1" dirty="0" smtClean="0">
                <a:solidFill>
                  <a:schemeClr val="accent1"/>
                </a:solidFill>
              </a:rPr>
              <a:t>3.</a:t>
            </a:r>
            <a:r>
              <a:rPr lang="en-CA" sz="2000" dirty="0" smtClean="0"/>
              <a:t> Fix common categories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800" dirty="0" smtClean="0"/>
              <a:t>Data cleaning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800" dirty="0" smtClean="0"/>
              <a:t>Information extraction (IE)</a:t>
            </a:r>
          </a:p>
          <a:p>
            <a:r>
              <a:rPr lang="en-CA" sz="2000" dirty="0" smtClean="0"/>
              <a:t>Proxy debugging</a:t>
            </a:r>
          </a:p>
        </p:txBody>
      </p:sp>
      <p:sp>
        <p:nvSpPr>
          <p:cNvPr id="6" name="Unvan 1"/>
          <p:cNvSpPr txBox="1">
            <a:spLocks/>
          </p:cNvSpPr>
          <p:nvPr/>
        </p:nvSpPr>
        <p:spPr>
          <a:xfrm>
            <a:off x="888630" y="1694688"/>
            <a:ext cx="3498979" cy="508686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CA" sz="1400" b="1" dirty="0" smtClean="0">
                <a:latin typeface="OCR A Extended" panose="02010509020102010303" pitchFamily="50" charset="0"/>
              </a:rPr>
              <a:t>Tools &amp; Guides</a:t>
            </a:r>
            <a:endParaRPr lang="en-CA" sz="1400" b="1" dirty="0">
              <a:latin typeface="OCR A Extended" panose="02010509020102010303" pitchFamily="50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0" t="24313" r="16884" b="21729"/>
          <a:stretch/>
        </p:blipFill>
        <p:spPr>
          <a:xfrm>
            <a:off x="9032369" y="1691310"/>
            <a:ext cx="3098788" cy="144306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383" y="4285869"/>
            <a:ext cx="3950886" cy="257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48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600" b="1" dirty="0" smtClean="0">
                <a:latin typeface="OCR A Extended" panose="02010509020102010303" pitchFamily="50" charset="0"/>
              </a:rPr>
              <a:t>EM Workflow</a:t>
            </a:r>
            <a:endParaRPr lang="en-CA" sz="4600" b="1" dirty="0">
              <a:latin typeface="OCR A Extended" panose="02010509020102010303" pitchFamily="50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18447" y="3105222"/>
            <a:ext cx="6281873" cy="2946585"/>
          </a:xfrm>
        </p:spPr>
        <p:txBody>
          <a:bodyPr/>
          <a:lstStyle/>
          <a:p>
            <a:r>
              <a:rPr lang="en-CA" dirty="0" smtClean="0"/>
              <a:t>After development stage </a:t>
            </a:r>
            <a:r>
              <a:rPr lang="en-CA" dirty="0" smtClean="0">
                <a:sym typeface="Wingdings" panose="05000000000000000000" pitchFamily="2" charset="2"/>
              </a:rPr>
              <a:t> production stage</a:t>
            </a:r>
          </a:p>
          <a:p>
            <a:r>
              <a:rPr lang="en-CA" dirty="0" smtClean="0">
                <a:sym typeface="Wingdings" panose="05000000000000000000" pitchFamily="2" charset="2"/>
              </a:rPr>
              <a:t>Scenario 2: Rules to match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>
                <a:sym typeface="Wingdings" panose="05000000000000000000" pitchFamily="2" charset="2"/>
              </a:rPr>
              <a:t>Create rules manually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>
                <a:sym typeface="Wingdings" panose="05000000000000000000" pitchFamily="2" charset="2"/>
              </a:rPr>
              <a:t>Use labeled data for rules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>
                <a:sym typeface="Wingdings" panose="05000000000000000000" pitchFamily="2" charset="2"/>
              </a:rPr>
              <a:t>Use active learning for rules</a:t>
            </a:r>
          </a:p>
          <a:p>
            <a:r>
              <a:rPr lang="en-CA" dirty="0" smtClean="0">
                <a:sym typeface="Wingdings" panose="05000000000000000000" pitchFamily="2" charset="2"/>
              </a:rPr>
              <a:t>Scenario 3: Learning + Rules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>
                <a:sym typeface="Wingdings" panose="05000000000000000000" pitchFamily="2" charset="2"/>
              </a:rPr>
              <a:t>First learning then rules</a:t>
            </a:r>
          </a:p>
        </p:txBody>
      </p:sp>
      <p:sp>
        <p:nvSpPr>
          <p:cNvPr id="6" name="Unvan 1"/>
          <p:cNvSpPr txBox="1">
            <a:spLocks/>
          </p:cNvSpPr>
          <p:nvPr/>
        </p:nvSpPr>
        <p:spPr>
          <a:xfrm>
            <a:off x="888630" y="1694688"/>
            <a:ext cx="3498979" cy="508686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CA" sz="1400" b="1" dirty="0" smtClean="0">
                <a:latin typeface="OCR A Extended" panose="02010509020102010303" pitchFamily="50" charset="0"/>
              </a:rPr>
              <a:t>Tools &amp; Guides</a:t>
            </a:r>
            <a:endParaRPr lang="en-CA" sz="1400" b="1" dirty="0">
              <a:latin typeface="OCR A Extended" panose="02010509020102010303" pitchFamily="50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607" y="792839"/>
            <a:ext cx="6871552" cy="231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8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b="1" dirty="0" smtClean="0">
                <a:latin typeface="OCR A Extended" panose="02010509020102010303" pitchFamily="50" charset="0"/>
              </a:rPr>
              <a:t>Open-World System</a:t>
            </a:r>
            <a:endParaRPr lang="en-CA" sz="4800" b="1" dirty="0">
              <a:latin typeface="OCR A Extended" panose="02010509020102010303" pitchFamily="50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smtClean="0"/>
              <a:t>RDBMS </a:t>
            </a:r>
            <a:r>
              <a:rPr lang="en-CA" sz="2000" dirty="0" smtClean="0">
                <a:sym typeface="Wingdings" panose="05000000000000000000" pitchFamily="2" charset="2"/>
              </a:rPr>
              <a:t> Closed-world systems</a:t>
            </a:r>
          </a:p>
          <a:p>
            <a:r>
              <a:rPr lang="en-CA" sz="2000" dirty="0" smtClean="0">
                <a:sym typeface="Wingdings" panose="05000000000000000000" pitchFamily="2" charset="2"/>
              </a:rPr>
              <a:t>OWS expects: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800" dirty="0" smtClean="0">
                <a:sym typeface="Wingdings" panose="05000000000000000000" pitchFamily="2" charset="2"/>
              </a:rPr>
              <a:t>Other systems can manipulate its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800" dirty="0" smtClean="0">
                <a:sym typeface="Wingdings" panose="05000000000000000000" pitchFamily="2" charset="2"/>
              </a:rPr>
              <a:t>It can manipulate other systems’ data</a:t>
            </a:r>
          </a:p>
          <a:p>
            <a:r>
              <a:rPr lang="en-CA" sz="2000" dirty="0" smtClean="0">
                <a:sym typeface="Wingdings" panose="05000000000000000000" pitchFamily="2" charset="2"/>
              </a:rPr>
              <a:t>Data structures</a:t>
            </a:r>
            <a:r>
              <a:rPr lang="en-CA" sz="2000" dirty="0">
                <a:sym typeface="Wingdings" panose="05000000000000000000" pitchFamily="2" charset="2"/>
              </a:rPr>
              <a:t> </a:t>
            </a:r>
            <a:r>
              <a:rPr lang="en-CA" sz="2000" dirty="0" smtClean="0">
                <a:sym typeface="Wingdings" panose="05000000000000000000" pitchFamily="2" charset="2"/>
              </a:rPr>
              <a:t>/ Store tables: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800" dirty="0" smtClean="0">
                <a:sym typeface="Wingdings" panose="05000000000000000000" pitchFamily="2" charset="2"/>
              </a:rPr>
              <a:t>Data frame (pandas)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800" dirty="0" err="1" smtClean="0">
                <a:sym typeface="Wingdings" panose="05000000000000000000" pitchFamily="2" charset="2"/>
              </a:rPr>
              <a:t>MTable</a:t>
            </a:r>
            <a:r>
              <a:rPr lang="en-CA" sz="1800" dirty="0" smtClean="0">
                <a:sym typeface="Wingdings" panose="05000000000000000000" pitchFamily="2" charset="2"/>
              </a:rPr>
              <a:t> (data frames, metadata)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800" dirty="0" err="1" smtClean="0">
                <a:sym typeface="Wingdings" panose="05000000000000000000" pitchFamily="2" charset="2"/>
              </a:rPr>
              <a:t>MDataFrame</a:t>
            </a:r>
            <a:endParaRPr lang="en-CA" sz="1800" dirty="0" smtClean="0">
              <a:sym typeface="Wingdings" panose="05000000000000000000" pitchFamily="2" charset="2"/>
            </a:endParaRPr>
          </a:p>
          <a:p>
            <a:r>
              <a:rPr lang="en-CA" sz="2000" dirty="0" smtClean="0"/>
              <a:t>Metadata: Keys, dates, ownerships</a:t>
            </a:r>
          </a:p>
          <a:p>
            <a:r>
              <a:rPr lang="en-CA" sz="2000" dirty="0" smtClean="0"/>
              <a:t>Store in a central catalog</a:t>
            </a:r>
          </a:p>
          <a:p>
            <a:r>
              <a:rPr lang="en-CA" sz="2000" dirty="0" smtClean="0"/>
              <a:t>Verifies only when required </a:t>
            </a:r>
            <a:r>
              <a:rPr lang="en-CA" sz="2000" dirty="0" smtClean="0">
                <a:sym typeface="Wingdings" panose="05000000000000000000" pitchFamily="2" charset="2"/>
              </a:rPr>
              <a:t> Update alert</a:t>
            </a:r>
            <a:endParaRPr lang="en-CA" sz="2000" dirty="0"/>
          </a:p>
        </p:txBody>
      </p:sp>
      <p:pic>
        <p:nvPicPr>
          <p:cNvPr id="16" name="Resim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0" y="5086631"/>
            <a:ext cx="1950720" cy="1950720"/>
          </a:xfrm>
          <a:prstGeom prst="rect">
            <a:avLst/>
          </a:prstGeom>
        </p:spPr>
      </p:pic>
      <p:pic>
        <p:nvPicPr>
          <p:cNvPr id="17" name="Resim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824" y="0"/>
            <a:ext cx="2170176" cy="217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93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800" b="1" dirty="0" smtClean="0">
                <a:latin typeface="OCR A Extended" panose="02010509020102010303" pitchFamily="50" charset="0"/>
              </a:rPr>
              <a:t>Experiments</a:t>
            </a:r>
            <a:endParaRPr lang="en-CA" sz="3800" b="1" dirty="0">
              <a:latin typeface="OCR A Extended" panose="02010509020102010303" pitchFamily="50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smtClean="0"/>
              <a:t>44 students &amp; 3 companies</a:t>
            </a:r>
          </a:p>
          <a:p>
            <a:r>
              <a:rPr lang="en-CA" sz="2000" dirty="0" smtClean="0"/>
              <a:t>Students used web data</a:t>
            </a:r>
          </a:p>
          <a:p>
            <a:r>
              <a:rPr lang="en-CA" sz="2000" dirty="0" smtClean="0"/>
              <a:t>Domains: Movies, vehicles, books, restaurants, …</a:t>
            </a:r>
          </a:p>
          <a:p>
            <a:r>
              <a:rPr lang="en-CA" sz="2000" dirty="0" smtClean="0"/>
              <a:t>Average tuples: 7313</a:t>
            </a:r>
          </a:p>
          <a:p>
            <a:r>
              <a:rPr lang="en-CA" sz="2000" dirty="0" smtClean="0"/>
              <a:t>Attributes: 5-17</a:t>
            </a:r>
          </a:p>
          <a:p>
            <a:r>
              <a:rPr lang="en-CA" sz="2000" dirty="0" smtClean="0"/>
              <a:t>Precision goal: at least %90</a:t>
            </a:r>
            <a:endParaRPr lang="en-CA" sz="20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856" y="4564401"/>
            <a:ext cx="3438144" cy="229209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856" y="-1503"/>
            <a:ext cx="3438144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6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800" b="1" dirty="0" smtClean="0">
                <a:latin typeface="OCR A Extended" panose="02010509020102010303" pitchFamily="50" charset="0"/>
              </a:rPr>
              <a:t>Experiments</a:t>
            </a:r>
            <a:endParaRPr lang="en-CA" sz="3800" b="1" dirty="0">
              <a:latin typeface="OCR A Extended" panose="02010509020102010303" pitchFamily="50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422"/>
            <a:ext cx="12192000" cy="687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7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800" b="1" dirty="0" smtClean="0">
                <a:latin typeface="OCR A Extended" panose="02010509020102010303" pitchFamily="50" charset="0"/>
              </a:rPr>
              <a:t>Experiments</a:t>
            </a:r>
            <a:br>
              <a:rPr lang="en-CA" sz="3800" b="1" dirty="0" smtClean="0">
                <a:latin typeface="OCR A Extended" panose="02010509020102010303" pitchFamily="50" charset="0"/>
              </a:rPr>
            </a:br>
            <a:r>
              <a:rPr lang="en-CA" sz="3800" b="1" dirty="0" smtClean="0">
                <a:latin typeface="OCR A Extended" panose="02010509020102010303" pitchFamily="50" charset="0"/>
              </a:rPr>
              <a:t>Results</a:t>
            </a:r>
            <a:endParaRPr lang="en-CA" sz="3800" b="1" dirty="0">
              <a:latin typeface="OCR A Extended" panose="02010509020102010303" pitchFamily="50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90+% precision</a:t>
            </a:r>
          </a:p>
          <a:p>
            <a:r>
              <a:rPr lang="en-CA" dirty="0" smtClean="0"/>
              <a:t>20 teams: 90+% recall</a:t>
            </a:r>
          </a:p>
          <a:p>
            <a:r>
              <a:rPr lang="en-CA" dirty="0" smtClean="0"/>
              <a:t>Average blockers: 3 (1-5)</a:t>
            </a:r>
          </a:p>
          <a:p>
            <a:r>
              <a:rPr lang="en-CA" dirty="0" smtClean="0"/>
              <a:t>Average blocker iteration: 5 (1-10)</a:t>
            </a:r>
          </a:p>
          <a:p>
            <a:r>
              <a:rPr lang="en-CA" dirty="0" smtClean="0"/>
              <a:t>Average blocking accuracy: 95%</a:t>
            </a:r>
          </a:p>
          <a:p>
            <a:r>
              <a:rPr lang="en-CA" dirty="0" smtClean="0"/>
              <a:t>Data cleaning: 12</a:t>
            </a:r>
          </a:p>
          <a:p>
            <a:r>
              <a:rPr lang="en-CA" dirty="0" smtClean="0"/>
              <a:t>4-32 hours on blocking (+documentation)</a:t>
            </a:r>
          </a:p>
          <a:p>
            <a:r>
              <a:rPr lang="en-CA" dirty="0" smtClean="0"/>
              <a:t>Average 3 matcher debugging (1-5)</a:t>
            </a:r>
          </a:p>
          <a:p>
            <a:r>
              <a:rPr lang="en-CA" dirty="0" smtClean="0"/>
              <a:t>19 teams added 1-5 rules (1-5 iterations)</a:t>
            </a:r>
          </a:p>
          <a:p>
            <a:r>
              <a:rPr lang="en-CA" dirty="0" smtClean="0"/>
              <a:t>Average hours spent: 12 (5-50)</a:t>
            </a:r>
          </a:p>
          <a:p>
            <a:r>
              <a:rPr lang="en-CA" dirty="0" smtClean="0"/>
              <a:t>Company experiments: Outgoing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210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b="1" dirty="0" smtClean="0">
                <a:latin typeface="OCR A Extended" panose="02010509020102010303" pitchFamily="50" charset="0"/>
              </a:rPr>
              <a:t>Summary</a:t>
            </a:r>
            <a:endParaRPr lang="en-CA" sz="4800" b="1" dirty="0">
              <a:latin typeface="OCR A Extended" panose="02010509020102010303" pitchFamily="50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smtClean="0"/>
              <a:t>Lots of EM algorithms, fewer EM systems</a:t>
            </a:r>
          </a:p>
          <a:p>
            <a:r>
              <a:rPr lang="en-CA" sz="2000" dirty="0" smtClean="0"/>
              <a:t>Current EM systems are limited</a:t>
            </a:r>
          </a:p>
          <a:p>
            <a:r>
              <a:rPr lang="en-CA" sz="2000" dirty="0" smtClean="0"/>
              <a:t>Magellan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800" dirty="0" smtClean="0"/>
              <a:t>How-to guides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800" dirty="0" smtClean="0"/>
              <a:t>Tools support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800" dirty="0" smtClean="0"/>
              <a:t>Open-world system</a:t>
            </a:r>
          </a:p>
          <a:p>
            <a:r>
              <a:rPr lang="en-CA" sz="2000" dirty="0" smtClean="0"/>
              <a:t>Students and organization experiments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3702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6000" b="1" dirty="0" smtClean="0">
                <a:latin typeface="OCR A Extended" panose="02010509020102010303" pitchFamily="50" charset="0"/>
              </a:rPr>
              <a:t>THANK YOU!</a:t>
            </a:r>
            <a:endParaRPr lang="en-CA" sz="6000" b="1" dirty="0">
              <a:latin typeface="OCR A Extended" panose="02010509020102010303" pitchFamily="50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2200" smtClean="0"/>
              <a:t>REFERENCE</a:t>
            </a:r>
            <a:r>
              <a:rPr lang="tr-TR" sz="2200" smtClean="0"/>
              <a:t>S</a:t>
            </a:r>
            <a:endParaRPr lang="en-CA" dirty="0" smtClean="0"/>
          </a:p>
          <a:p>
            <a:r>
              <a:rPr lang="en-CA" dirty="0"/>
              <a:t>Konda, </a:t>
            </a:r>
            <a:r>
              <a:rPr lang="en-CA" dirty="0" err="1"/>
              <a:t>Pradap</a:t>
            </a:r>
            <a:r>
              <a:rPr lang="en-CA" dirty="0"/>
              <a:t>, et al. "Magellan: Toward building entity matching management systems." </a:t>
            </a:r>
            <a:r>
              <a:rPr lang="en-CA" i="1" dirty="0"/>
              <a:t>Proceedings of the VLDB Endowment</a:t>
            </a:r>
            <a:r>
              <a:rPr lang="en-CA" dirty="0"/>
              <a:t> 9.12 (2016): 1197-1208.</a:t>
            </a:r>
            <a:endParaRPr lang="en-CA" dirty="0" smtClean="0"/>
          </a:p>
          <a:p>
            <a:pPr marL="0" indent="0">
              <a:buNone/>
            </a:pPr>
            <a:r>
              <a:rPr lang="en-CA" sz="2200" dirty="0" smtClean="0"/>
              <a:t>PICTURES</a:t>
            </a:r>
            <a:endParaRPr lang="en-CA" dirty="0" smtClean="0"/>
          </a:p>
          <a:p>
            <a:r>
              <a:rPr lang="en-CA" dirty="0" smtClean="0"/>
              <a:t>To-Do list: Photo </a:t>
            </a:r>
            <a:r>
              <a:rPr lang="en-CA" dirty="0"/>
              <a:t>by </a:t>
            </a:r>
            <a:r>
              <a:rPr lang="en-CA" dirty="0">
                <a:hlinkClick r:id="rId2"/>
              </a:rPr>
              <a:t>Glenn </a:t>
            </a:r>
            <a:r>
              <a:rPr lang="en-CA" dirty="0" err="1">
                <a:hlinkClick r:id="rId2"/>
              </a:rPr>
              <a:t>Carstens</a:t>
            </a:r>
            <a:r>
              <a:rPr lang="en-CA" dirty="0">
                <a:hlinkClick r:id="rId2"/>
              </a:rPr>
              <a:t>-Peters</a:t>
            </a:r>
            <a:r>
              <a:rPr lang="en-CA" dirty="0"/>
              <a:t> on </a:t>
            </a:r>
            <a:r>
              <a:rPr lang="en-CA" dirty="0" err="1" smtClean="0">
                <a:hlinkClick r:id="rId3"/>
              </a:rPr>
              <a:t>Unsplash</a:t>
            </a:r>
            <a:endParaRPr lang="en-CA" dirty="0" smtClean="0"/>
          </a:p>
          <a:p>
            <a:r>
              <a:rPr lang="en-CA" dirty="0" smtClean="0"/>
              <a:t>Numbers: </a:t>
            </a:r>
            <a:r>
              <a:rPr lang="en-CA" dirty="0"/>
              <a:t>Photo by </a:t>
            </a:r>
            <a:r>
              <a:rPr lang="en-CA" dirty="0">
                <a:hlinkClick r:id="rId4"/>
              </a:rPr>
              <a:t>Mika </a:t>
            </a:r>
            <a:r>
              <a:rPr lang="en-CA" dirty="0" err="1">
                <a:hlinkClick r:id="rId4"/>
              </a:rPr>
              <a:t>Baumeister</a:t>
            </a:r>
            <a:r>
              <a:rPr lang="en-CA" dirty="0"/>
              <a:t> on </a:t>
            </a:r>
            <a:r>
              <a:rPr lang="en-CA" dirty="0" err="1" smtClean="0">
                <a:hlinkClick r:id="rId5"/>
              </a:rPr>
              <a:t>Unsplash</a:t>
            </a:r>
            <a:endParaRPr lang="en-CA" dirty="0" smtClean="0"/>
          </a:p>
          <a:p>
            <a:r>
              <a:rPr lang="en-CA" dirty="0" smtClean="0"/>
              <a:t>Post-its: </a:t>
            </a:r>
            <a:r>
              <a:rPr lang="fi-FI" dirty="0"/>
              <a:t>Photo by </a:t>
            </a:r>
            <a:r>
              <a:rPr lang="fi-FI" dirty="0">
                <a:hlinkClick r:id="rId6"/>
              </a:rPr>
              <a:t>Kelly Sikkema</a:t>
            </a:r>
            <a:r>
              <a:rPr lang="fi-FI" dirty="0"/>
              <a:t> on </a:t>
            </a:r>
            <a:r>
              <a:rPr lang="fi-FI" dirty="0" smtClean="0">
                <a:hlinkClick r:id="rId7"/>
              </a:rPr>
              <a:t>Unsplash</a:t>
            </a:r>
            <a:endParaRPr lang="fi-FI" dirty="0" smtClean="0"/>
          </a:p>
          <a:p>
            <a:r>
              <a:rPr lang="fi-FI" dirty="0" smtClean="0"/>
              <a:t>Graphs: </a:t>
            </a:r>
            <a:r>
              <a:rPr lang="en-CA" dirty="0"/>
              <a:t>Photo by </a:t>
            </a:r>
            <a:r>
              <a:rPr lang="en-CA" dirty="0">
                <a:hlinkClick r:id="rId8"/>
              </a:rPr>
              <a:t>Stephen Dawson</a:t>
            </a:r>
            <a:r>
              <a:rPr lang="en-CA" dirty="0"/>
              <a:t> on </a:t>
            </a:r>
            <a:r>
              <a:rPr lang="en-CA" dirty="0" err="1">
                <a:hlinkClick r:id="rId9"/>
              </a:rPr>
              <a:t>Unsplash</a:t>
            </a:r>
            <a:endParaRPr lang="en-CA" dirty="0"/>
          </a:p>
          <a:p>
            <a:r>
              <a:rPr lang="en-CA" dirty="0" smtClean="0"/>
              <a:t>Books: Photo </a:t>
            </a:r>
            <a:r>
              <a:rPr lang="en-CA" dirty="0"/>
              <a:t>by </a:t>
            </a:r>
            <a:r>
              <a:rPr lang="en-CA" dirty="0">
                <a:hlinkClick r:id="rId10"/>
              </a:rPr>
              <a:t>Patrick </a:t>
            </a:r>
            <a:r>
              <a:rPr lang="en-CA" dirty="0" err="1">
                <a:hlinkClick r:id="rId10"/>
              </a:rPr>
              <a:t>Tomasso</a:t>
            </a:r>
            <a:r>
              <a:rPr lang="en-CA" dirty="0"/>
              <a:t> on </a:t>
            </a:r>
            <a:r>
              <a:rPr lang="en-CA" dirty="0" err="1" smtClean="0">
                <a:hlinkClick r:id="rId11"/>
              </a:rPr>
              <a:t>Unsplash</a:t>
            </a:r>
            <a:endParaRPr lang="en-CA" dirty="0" smtClean="0"/>
          </a:p>
          <a:p>
            <a:r>
              <a:rPr lang="en-CA" dirty="0"/>
              <a:t>Stop: Photo by </a:t>
            </a:r>
            <a:r>
              <a:rPr lang="en-CA" dirty="0">
                <a:hlinkClick r:id="rId12"/>
              </a:rPr>
              <a:t>Will </a:t>
            </a:r>
            <a:r>
              <a:rPr lang="en-CA" dirty="0" err="1">
                <a:hlinkClick r:id="rId12"/>
              </a:rPr>
              <a:t>Porada</a:t>
            </a:r>
            <a:r>
              <a:rPr lang="en-CA" dirty="0"/>
              <a:t> on </a:t>
            </a:r>
            <a:r>
              <a:rPr lang="en-CA" dirty="0" err="1" smtClean="0">
                <a:hlinkClick r:id="rId13"/>
              </a:rPr>
              <a:t>Unsplash</a:t>
            </a:r>
            <a:endParaRPr lang="en-CA" dirty="0" smtClean="0"/>
          </a:p>
          <a:p>
            <a:r>
              <a:rPr lang="en-CA" dirty="0"/>
              <a:t>Glass: Photo by </a:t>
            </a:r>
            <a:r>
              <a:rPr lang="en-CA" dirty="0" err="1">
                <a:hlinkClick r:id="rId14"/>
              </a:rPr>
              <a:t>Yasin</a:t>
            </a:r>
            <a:r>
              <a:rPr lang="en-CA" dirty="0">
                <a:hlinkClick r:id="rId14"/>
              </a:rPr>
              <a:t> </a:t>
            </a:r>
            <a:r>
              <a:rPr lang="en-CA" dirty="0" err="1">
                <a:hlinkClick r:id="rId14"/>
              </a:rPr>
              <a:t>Arıbuğa</a:t>
            </a:r>
            <a:r>
              <a:rPr lang="en-CA" dirty="0"/>
              <a:t> on </a:t>
            </a:r>
            <a:r>
              <a:rPr lang="en-CA" dirty="0" err="1">
                <a:hlinkClick r:id="rId15"/>
              </a:rPr>
              <a:t>Unsplash</a:t>
            </a:r>
            <a:endParaRPr lang="en-CA" dirty="0"/>
          </a:p>
          <a:p>
            <a:r>
              <a:rPr lang="en-CA" dirty="0"/>
              <a:t>Laptops: Photo by </a:t>
            </a:r>
            <a:r>
              <a:rPr lang="en-CA" dirty="0">
                <a:hlinkClick r:id="rId16"/>
              </a:rPr>
              <a:t>Marvin Meyer</a:t>
            </a:r>
            <a:r>
              <a:rPr lang="en-CA" dirty="0"/>
              <a:t> on </a:t>
            </a:r>
            <a:r>
              <a:rPr lang="en-CA" dirty="0" err="1" smtClean="0">
                <a:hlinkClick r:id="rId17"/>
              </a:rPr>
              <a:t>Unsplash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0106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500" b="1" dirty="0" smtClean="0">
                <a:latin typeface="OCR A Extended" panose="02010509020102010303" pitchFamily="50" charset="0"/>
              </a:rPr>
              <a:t>Introduction</a:t>
            </a:r>
            <a:endParaRPr lang="en-CA" sz="3500" b="1" dirty="0">
              <a:latin typeface="OCR A Extended" panose="02010509020102010303" pitchFamily="50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6054814"/>
          </a:xfrm>
        </p:spPr>
        <p:txBody>
          <a:bodyPr/>
          <a:lstStyle/>
          <a:p>
            <a:r>
              <a:rPr lang="en-CA" sz="2000" dirty="0" smtClean="0"/>
              <a:t>Entity Matching (EM) </a:t>
            </a:r>
            <a:r>
              <a:rPr lang="en-CA" sz="2000" dirty="0" smtClean="0">
                <a:sym typeface="Wingdings" panose="05000000000000000000" pitchFamily="2" charset="2"/>
              </a:rPr>
              <a:t> Big challenge in Data Management</a:t>
            </a:r>
          </a:p>
          <a:p>
            <a:r>
              <a:rPr lang="en-CA" sz="2000" dirty="0" smtClean="0">
                <a:sym typeface="Wingdings" panose="05000000000000000000" pitchFamily="2" charset="2"/>
              </a:rPr>
              <a:t>Lots of new matching algorithms</a:t>
            </a:r>
          </a:p>
          <a:p>
            <a:r>
              <a:rPr lang="en-CA" sz="2000" dirty="0" smtClean="0">
                <a:sym typeface="Wingdings" panose="05000000000000000000" pitchFamily="2" charset="2"/>
              </a:rPr>
              <a:t>Magellan  EM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800" dirty="0" smtClean="0">
                <a:sym typeface="Wingdings" panose="05000000000000000000" pitchFamily="2" charset="2"/>
              </a:rPr>
              <a:t>How-to guides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800" dirty="0" smtClean="0">
                <a:sym typeface="Wingdings" panose="05000000000000000000" pitchFamily="2" charset="2"/>
              </a:rPr>
              <a:t>EM pipeline tools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800" dirty="0" smtClean="0">
                <a:sym typeface="Wingdings" panose="05000000000000000000" pitchFamily="2" charset="2"/>
              </a:rPr>
              <a:t>Data Analysis &amp; Big Data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1600" dirty="0" smtClean="0">
                <a:sym typeface="Wingdings" panose="05000000000000000000" pitchFamily="2" charset="2"/>
              </a:rPr>
              <a:t>Python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1600" dirty="0" smtClean="0">
                <a:sym typeface="Wingdings" panose="05000000000000000000" pitchFamily="2" charset="2"/>
              </a:rPr>
              <a:t>Data cleaning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1600" dirty="0" smtClean="0">
                <a:sym typeface="Wingdings" panose="05000000000000000000" pitchFamily="2" charset="2"/>
              </a:rPr>
              <a:t>Information extraction (IE)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1600" dirty="0" smtClean="0">
                <a:sym typeface="Wingdings" panose="05000000000000000000" pitchFamily="2" charset="2"/>
              </a:rPr>
              <a:t>Visualization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1600" dirty="0" smtClean="0">
                <a:sym typeface="Wingdings" panose="05000000000000000000" pitchFamily="2" charset="2"/>
              </a:rPr>
              <a:t>Learning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800" dirty="0" smtClean="0">
                <a:sym typeface="Wingdings" panose="05000000000000000000" pitchFamily="2" charset="2"/>
              </a:rPr>
              <a:t>Scripting environment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383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500" b="1" dirty="0" smtClean="0">
                <a:latin typeface="OCR A Extended" panose="02010509020102010303" pitchFamily="50" charset="0"/>
              </a:rPr>
              <a:t>Introduction</a:t>
            </a:r>
            <a:endParaRPr lang="en-CA" sz="3500" b="1" dirty="0">
              <a:latin typeface="OCR A Extended" panose="02010509020102010303" pitchFamily="50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000" dirty="0"/>
              <a:t>What features should the </a:t>
            </a:r>
            <a:r>
              <a:rPr lang="en-CA" sz="2000" dirty="0" smtClean="0"/>
              <a:t>EM </a:t>
            </a:r>
            <a:r>
              <a:rPr lang="en-CA" sz="2000" dirty="0"/>
              <a:t>system have</a:t>
            </a:r>
            <a:r>
              <a:rPr lang="en-CA" sz="2000" dirty="0" smtClean="0"/>
              <a:t>?</a:t>
            </a:r>
          </a:p>
          <a:p>
            <a:pPr marL="0" indent="0">
              <a:buNone/>
            </a:pPr>
            <a:r>
              <a:rPr lang="en-CA" sz="2000" dirty="0" smtClean="0">
                <a:solidFill>
                  <a:schemeClr val="accent1"/>
                </a:solidFill>
              </a:rPr>
              <a:t>1.</a:t>
            </a:r>
            <a:r>
              <a:rPr lang="en-CA" sz="2000" dirty="0" smtClean="0"/>
              <a:t> Many steps (pipeline)</a:t>
            </a:r>
          </a:p>
          <a:p>
            <a:pPr lvl="1"/>
            <a:r>
              <a:rPr lang="en-CA" b="1" dirty="0" smtClean="0">
                <a:solidFill>
                  <a:schemeClr val="accent1"/>
                </a:solidFill>
              </a:rPr>
              <a:t>Blocking, matching, exploring, cleaning, debugging, sampling, labeling, estimating accuracy, …</a:t>
            </a:r>
          </a:p>
          <a:p>
            <a:pPr marL="0" indent="0">
              <a:buNone/>
            </a:pPr>
            <a:r>
              <a:rPr lang="en-CA" sz="2000" dirty="0" smtClean="0">
                <a:solidFill>
                  <a:schemeClr val="accent1"/>
                </a:solidFill>
              </a:rPr>
              <a:t>2. </a:t>
            </a:r>
            <a:r>
              <a:rPr lang="en-CA" sz="2000" dirty="0" smtClean="0"/>
              <a:t>Many techniques</a:t>
            </a:r>
          </a:p>
          <a:p>
            <a:pPr lvl="1"/>
            <a:r>
              <a:rPr lang="en-CA" b="1" dirty="0" smtClean="0">
                <a:solidFill>
                  <a:schemeClr val="accent1"/>
                </a:solidFill>
              </a:rPr>
              <a:t>Learning, mining, visualization, outliner detection, information extraction (IE), crowdsourcing, …</a:t>
            </a:r>
          </a:p>
          <a:p>
            <a:pPr marL="0" indent="0">
              <a:buNone/>
            </a:pPr>
            <a:r>
              <a:rPr lang="en-CA" sz="2000" dirty="0" smtClean="0">
                <a:solidFill>
                  <a:schemeClr val="accent1"/>
                </a:solidFill>
              </a:rPr>
              <a:t>3. </a:t>
            </a:r>
            <a:r>
              <a:rPr lang="en-CA" sz="2000" dirty="0" smtClean="0"/>
              <a:t>Interactive script language</a:t>
            </a:r>
          </a:p>
          <a:p>
            <a:pPr lvl="1"/>
            <a:r>
              <a:rPr lang="en-CA" b="1" dirty="0" smtClean="0">
                <a:solidFill>
                  <a:schemeClr val="accent1"/>
                </a:solidFill>
              </a:rPr>
              <a:t>Lacking functionality &amp; system integration</a:t>
            </a:r>
            <a:endParaRPr lang="en-CA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CA" sz="2000" dirty="0" smtClean="0">
                <a:solidFill>
                  <a:schemeClr val="accent1"/>
                </a:solidFill>
              </a:rPr>
              <a:t>4. </a:t>
            </a:r>
            <a:r>
              <a:rPr lang="en-CA" sz="2000" dirty="0" smtClean="0"/>
              <a:t>Guides about EM scenarios</a:t>
            </a:r>
          </a:p>
          <a:p>
            <a:pPr lvl="1"/>
            <a:r>
              <a:rPr lang="en-CA" b="1" dirty="0" smtClean="0">
                <a:solidFill>
                  <a:schemeClr val="accent1"/>
                </a:solidFill>
              </a:rPr>
              <a:t>Which approach user choose?</a:t>
            </a:r>
          </a:p>
        </p:txBody>
      </p:sp>
    </p:spTree>
    <p:extLst>
      <p:ext uri="{BB962C8B-B14F-4D97-AF65-F5344CB8AC3E}">
        <p14:creationId xmlns:p14="http://schemas.microsoft.com/office/powerpoint/2010/main" val="167669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500" b="1" dirty="0" smtClean="0">
                <a:latin typeface="OCR A Extended" panose="02010509020102010303" pitchFamily="50" charset="0"/>
              </a:rPr>
              <a:t>Introduction</a:t>
            </a:r>
            <a:endParaRPr lang="en-CA" sz="3500" b="1" dirty="0">
              <a:latin typeface="OCR A Extended" panose="02010509020102010303" pitchFamily="50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smtClean="0"/>
              <a:t>Magellan: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 smtClean="0"/>
              <a:t>Step-by-step guides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 smtClean="0"/>
              <a:t>Tools to help each step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 smtClean="0"/>
              <a:t>Built on top of Python Data Analysis and Big Data stacks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 smtClean="0"/>
              <a:t>Open-world system</a:t>
            </a:r>
            <a:endParaRPr lang="en-CA" sz="2000" dirty="0"/>
          </a:p>
        </p:txBody>
      </p:sp>
      <p:pic>
        <p:nvPicPr>
          <p:cNvPr id="1026" name="Picture 2" descr="person writing bucket list on boo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894" y="0"/>
            <a:ext cx="3850105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ite printing paper with number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711" y="4300703"/>
            <a:ext cx="3828289" cy="255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61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b="1" dirty="0" smtClean="0">
                <a:latin typeface="OCR A Extended" panose="02010509020102010303" pitchFamily="50" charset="0"/>
              </a:rPr>
              <a:t>Entity Matching</a:t>
            </a:r>
            <a:endParaRPr lang="en-CA" sz="4800" b="1" dirty="0">
              <a:latin typeface="OCR A Extended" panose="02010509020102010303" pitchFamily="50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888993" y="803186"/>
            <a:ext cx="6656832" cy="5248622"/>
          </a:xfrm>
        </p:spPr>
        <p:txBody>
          <a:bodyPr>
            <a:normAutofit lnSpcReduction="10000"/>
          </a:bodyPr>
          <a:lstStyle/>
          <a:p>
            <a:r>
              <a:rPr lang="en-CA" sz="2000" dirty="0"/>
              <a:t>D</a:t>
            </a:r>
            <a:r>
              <a:rPr lang="en-CA" sz="2000" dirty="0" smtClean="0"/>
              <a:t>ata </a:t>
            </a:r>
            <a:r>
              <a:rPr lang="en-CA" sz="2000" dirty="0"/>
              <a:t>instances that </a:t>
            </a:r>
            <a:r>
              <a:rPr lang="en-CA" sz="2000" dirty="0" smtClean="0"/>
              <a:t>refer to </a:t>
            </a:r>
            <a:r>
              <a:rPr lang="en-CA" sz="2000" dirty="0"/>
              <a:t>the same real-world </a:t>
            </a:r>
            <a:r>
              <a:rPr lang="en-CA" sz="2000" dirty="0" smtClean="0"/>
              <a:t>entity</a:t>
            </a:r>
            <a:endParaRPr lang="en-CA" sz="2000" dirty="0"/>
          </a:p>
          <a:p>
            <a:endParaRPr lang="en-CA" sz="2000" dirty="0" smtClean="0"/>
          </a:p>
          <a:p>
            <a:endParaRPr lang="en-CA" sz="2000" dirty="0"/>
          </a:p>
          <a:p>
            <a:endParaRPr lang="en-CA" sz="2000" dirty="0" smtClean="0"/>
          </a:p>
          <a:p>
            <a:endParaRPr lang="en-CA" sz="2000" dirty="0" smtClean="0"/>
          </a:p>
          <a:p>
            <a:r>
              <a:rPr lang="en-CA" sz="2000" dirty="0" smtClean="0"/>
              <a:t>Research focus: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800" dirty="0" smtClean="0"/>
              <a:t>Matching accuracy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800" dirty="0" smtClean="0"/>
              <a:t>Run time (performance)</a:t>
            </a:r>
            <a:endParaRPr lang="en-CA" sz="1800" dirty="0"/>
          </a:p>
          <a:p>
            <a:r>
              <a:rPr lang="en-CA" sz="2000" dirty="0" smtClean="0"/>
              <a:t>Blocking: remove non-matched pairs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Faster comparison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Subset of attributes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Different color products</a:t>
            </a:r>
            <a:endParaRPr lang="en-CA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3"/>
          <a:srcRect t="8203"/>
          <a:stretch/>
        </p:blipFill>
        <p:spPr>
          <a:xfrm>
            <a:off x="5076472" y="1429965"/>
            <a:ext cx="6281874" cy="1818171"/>
          </a:xfrm>
          <a:prstGeom prst="rect">
            <a:avLst/>
          </a:prstGeom>
        </p:spPr>
      </p:pic>
      <p:sp>
        <p:nvSpPr>
          <p:cNvPr id="5" name="Unvan 1"/>
          <p:cNvSpPr txBox="1">
            <a:spLocks/>
          </p:cNvSpPr>
          <p:nvPr/>
        </p:nvSpPr>
        <p:spPr>
          <a:xfrm>
            <a:off x="888630" y="1694688"/>
            <a:ext cx="3498979" cy="508686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CA" sz="1500" b="1" dirty="0" smtClean="0">
                <a:latin typeface="OCR A Extended" panose="02010509020102010303" pitchFamily="50" charset="0"/>
              </a:rPr>
              <a:t>Record Linkage OR Data Matching</a:t>
            </a:r>
            <a:endParaRPr lang="en-CA" sz="1500" b="1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2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b="1" dirty="0" smtClean="0">
                <a:latin typeface="OCR A Extended" panose="02010509020102010303" pitchFamily="50" charset="0"/>
              </a:rPr>
              <a:t>Current EM Systems</a:t>
            </a:r>
            <a:endParaRPr lang="en-CA" sz="4800" b="1" dirty="0">
              <a:latin typeface="OCR A Extended" panose="02010509020102010303" pitchFamily="50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888993" y="803186"/>
            <a:ext cx="6656832" cy="5248622"/>
          </a:xfrm>
        </p:spPr>
        <p:txBody>
          <a:bodyPr>
            <a:normAutofit/>
          </a:bodyPr>
          <a:lstStyle/>
          <a:p>
            <a:r>
              <a:rPr lang="en-CA" dirty="0" smtClean="0"/>
              <a:t>Non-commercial: D-Dupe, </a:t>
            </a:r>
            <a:r>
              <a:rPr lang="en-CA" dirty="0" err="1" smtClean="0"/>
              <a:t>DuDe</a:t>
            </a:r>
            <a:r>
              <a:rPr lang="en-CA" dirty="0" smtClean="0"/>
              <a:t>, </a:t>
            </a:r>
            <a:r>
              <a:rPr lang="en-CA" dirty="0" err="1" smtClean="0"/>
              <a:t>Febrl</a:t>
            </a:r>
            <a:r>
              <a:rPr lang="en-CA" dirty="0" smtClean="0"/>
              <a:t>, </a:t>
            </a:r>
            <a:r>
              <a:rPr lang="en-CA" dirty="0" err="1" smtClean="0"/>
              <a:t>Dedoop</a:t>
            </a:r>
            <a:r>
              <a:rPr lang="en-CA" dirty="0" smtClean="0"/>
              <a:t>, …</a:t>
            </a:r>
          </a:p>
          <a:p>
            <a:r>
              <a:rPr lang="en-CA" dirty="0" smtClean="0"/>
              <a:t>Commercial: </a:t>
            </a:r>
            <a:r>
              <a:rPr lang="en-CA" dirty="0" err="1" smtClean="0"/>
              <a:t>Tamr</a:t>
            </a:r>
            <a:r>
              <a:rPr lang="en-CA" dirty="0" smtClean="0"/>
              <a:t>, Data Ladder, IBM </a:t>
            </a:r>
            <a:r>
              <a:rPr lang="en-CA" dirty="0" err="1" smtClean="0"/>
              <a:t>InfoSphere</a:t>
            </a:r>
            <a:r>
              <a:rPr lang="en-CA" dirty="0" smtClean="0"/>
              <a:t>, …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Doesn’t cover entire pipeline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Doesn’t support outside methods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Poor script/code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Little or no guidance</a:t>
            </a:r>
            <a:endParaRPr lang="en-CA" dirty="0"/>
          </a:p>
        </p:txBody>
      </p:sp>
      <p:pic>
        <p:nvPicPr>
          <p:cNvPr id="2050" name="Picture 2" descr="ibm infosphere ile ilgili görsel sonuc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472" y="0"/>
            <a:ext cx="1938528" cy="193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amr ile ilgili görsel sonucu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544" y="2908585"/>
            <a:ext cx="3267456" cy="133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ata ladder ile ilgili görsel sonucu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0" y="4826168"/>
            <a:ext cx="3714750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59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ix white sticky not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69782"/>
            <a:ext cx="12192000" cy="807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450592" y="646176"/>
            <a:ext cx="8327136" cy="1920240"/>
          </a:xfrm>
        </p:spPr>
        <p:txBody>
          <a:bodyPr>
            <a:normAutofit/>
          </a:bodyPr>
          <a:lstStyle/>
          <a:p>
            <a:r>
              <a:rPr lang="en-CA" sz="4800" b="1" dirty="0" smtClean="0">
                <a:solidFill>
                  <a:schemeClr val="accent1"/>
                </a:solidFill>
                <a:latin typeface="OCR A Extended" panose="02010509020102010303" pitchFamily="50" charset="0"/>
              </a:rPr>
              <a:t>Next    EM   Systems</a:t>
            </a:r>
            <a:endParaRPr lang="en-CA" sz="4800" b="1" dirty="0">
              <a:solidFill>
                <a:schemeClr val="accent1"/>
              </a:solidFill>
              <a:latin typeface="OCR A Extended" panose="02010509020102010303" pitchFamily="50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45024" y="2670048"/>
            <a:ext cx="2340864" cy="1792224"/>
          </a:xfrm>
        </p:spPr>
        <p:txBody>
          <a:bodyPr>
            <a:normAutofit/>
          </a:bodyPr>
          <a:lstStyle/>
          <a:p>
            <a:r>
              <a:rPr lang="en-CA" sz="2000" dirty="0" smtClean="0"/>
              <a:t>Have how-to guides</a:t>
            </a:r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2627376" y="2670048"/>
            <a:ext cx="2340864" cy="1792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000" i="1" dirty="0" smtClean="0"/>
              <a:t>Next EM systems should:</a:t>
            </a:r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>
          <a:xfrm>
            <a:off x="2627376" y="4565904"/>
            <a:ext cx="2340864" cy="1792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 smtClean="0"/>
              <a:t>Reduce runtime</a:t>
            </a:r>
          </a:p>
        </p:txBody>
      </p:sp>
      <p:sp>
        <p:nvSpPr>
          <p:cNvPr id="7" name="İçerik Yer Tutucusu 2"/>
          <p:cNvSpPr txBox="1">
            <a:spLocks/>
          </p:cNvSpPr>
          <p:nvPr/>
        </p:nvSpPr>
        <p:spPr>
          <a:xfrm>
            <a:off x="5145024" y="4565904"/>
            <a:ext cx="2340864" cy="1792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 smtClean="0"/>
              <a:t>Be easily expandable</a:t>
            </a:r>
            <a:endParaRPr lang="en-CA" sz="2000" dirty="0"/>
          </a:p>
        </p:txBody>
      </p:sp>
      <p:sp>
        <p:nvSpPr>
          <p:cNvPr id="8" name="İçerik Yer Tutucusu 2"/>
          <p:cNvSpPr txBox="1">
            <a:spLocks/>
          </p:cNvSpPr>
          <p:nvPr/>
        </p:nvSpPr>
        <p:spPr>
          <a:xfrm>
            <a:off x="7662672" y="2674456"/>
            <a:ext cx="2340864" cy="1792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 smtClean="0"/>
              <a:t>Reduce user burden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43979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b="1" dirty="0" smtClean="0">
                <a:latin typeface="OCR A Extended" panose="02010509020102010303" pitchFamily="50" charset="0"/>
              </a:rPr>
              <a:t>Magellan</a:t>
            </a:r>
            <a:endParaRPr lang="en-CA" sz="4800" b="1" dirty="0">
              <a:latin typeface="OCR A Extended" panose="02010509020102010303" pitchFamily="50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Entity Matching Management System (EMMS)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304" y="1853184"/>
            <a:ext cx="5195040" cy="404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7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3960F"/>
      </a:accent1>
      <a:accent2>
        <a:srgbClr val="E04116"/>
      </a:accent2>
      <a:accent3>
        <a:srgbClr val="9D4DE7"/>
      </a:accent3>
      <a:accent4>
        <a:srgbClr val="449EF3"/>
      </a:accent4>
      <a:accent5>
        <a:srgbClr val="39C6BE"/>
      </a:accent5>
      <a:accent6>
        <a:srgbClr val="88C933"/>
      </a:accent6>
      <a:hlink>
        <a:srgbClr val="EBB41F"/>
      </a:hlink>
      <a:folHlink>
        <a:srgbClr val="E1D676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29B3952A-A5A2-4E72-A5C9-A88B41734E04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1730</TotalTime>
  <Words>1641</Words>
  <Application>Microsoft Office PowerPoint</Application>
  <PresentationFormat>Geniş ekran</PresentationFormat>
  <Paragraphs>320</Paragraphs>
  <Slides>27</Slides>
  <Notes>15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OCR A Extended</vt:lpstr>
      <vt:lpstr>Rockwell</vt:lpstr>
      <vt:lpstr>Wingdings</vt:lpstr>
      <vt:lpstr>Atlas</vt:lpstr>
      <vt:lpstr>Magellan:  Toward Building Entity Matching Management Systems</vt:lpstr>
      <vt:lpstr>Outline</vt:lpstr>
      <vt:lpstr>Introduction</vt:lpstr>
      <vt:lpstr>Introduction</vt:lpstr>
      <vt:lpstr>Introduction</vt:lpstr>
      <vt:lpstr>Entity Matching</vt:lpstr>
      <vt:lpstr>Current EM Systems</vt:lpstr>
      <vt:lpstr>Next    EM   Systems</vt:lpstr>
      <vt:lpstr>Magellan</vt:lpstr>
      <vt:lpstr>Magellan</vt:lpstr>
      <vt:lpstr>Magellan</vt:lpstr>
      <vt:lpstr>Magellan</vt:lpstr>
      <vt:lpstr>Tools &amp; Guides</vt:lpstr>
      <vt:lpstr>Loading &amp; Down sampling</vt:lpstr>
      <vt:lpstr>Loading &amp; Down sampling</vt:lpstr>
      <vt:lpstr>Blocking &amp; Candidate Tuples</vt:lpstr>
      <vt:lpstr>Blocking &amp; Candidate Tuples</vt:lpstr>
      <vt:lpstr>Sampling &amp; Labeling</vt:lpstr>
      <vt:lpstr>Matcher Selection</vt:lpstr>
      <vt:lpstr>Matcher Debugging</vt:lpstr>
      <vt:lpstr>EM Workflow</vt:lpstr>
      <vt:lpstr>Open-World System</vt:lpstr>
      <vt:lpstr>Experiments</vt:lpstr>
      <vt:lpstr>Experiments</vt:lpstr>
      <vt:lpstr>Experiments Results</vt:lpstr>
      <vt:lpstr>Summary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Magellan:  Toward Building Entity Matching Management Systems</dc:title>
  <dc:creator>Baran Kaya</dc:creator>
  <cp:lastModifiedBy>Baran Kaya</cp:lastModifiedBy>
  <cp:revision>207</cp:revision>
  <dcterms:created xsi:type="dcterms:W3CDTF">2020-01-24T16:15:09Z</dcterms:created>
  <dcterms:modified xsi:type="dcterms:W3CDTF">2020-01-27T17:29:26Z</dcterms:modified>
</cp:coreProperties>
</file>