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4"/>
  </p:notesMasterIdLst>
  <p:sldIdLst>
    <p:sldId id="258" r:id="rId3"/>
    <p:sldId id="279" r:id="rId4"/>
    <p:sldId id="723" r:id="rId5"/>
    <p:sldId id="724" r:id="rId6"/>
    <p:sldId id="721" r:id="rId7"/>
    <p:sldId id="717" r:id="rId8"/>
    <p:sldId id="725" r:id="rId9"/>
    <p:sldId id="726" r:id="rId10"/>
    <p:sldId id="722" r:id="rId11"/>
    <p:sldId id="718" r:id="rId12"/>
    <p:sldId id="719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73"/>
  </p:normalViewPr>
  <p:slideViewPr>
    <p:cSldViewPr snapToGrid="0" snapToObjects="1">
      <p:cViewPr varScale="1">
        <p:scale>
          <a:sx n="70" d="100"/>
          <a:sy n="70" d="100"/>
        </p:scale>
        <p:origin x="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数据处理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算法设计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方案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5B659C-5CD5-807E-8001-1172D0B03A8E}"/>
              </a:ext>
            </a:extLst>
          </p:cNvPr>
          <p:cNvSpPr txBox="1"/>
          <p:nvPr/>
        </p:nvSpPr>
        <p:spPr>
          <a:xfrm>
            <a:off x="583588" y="872621"/>
            <a:ext cx="1119530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+mn-ea"/>
              </a:rPr>
              <a:t>生成用户对于电影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+mn-ea"/>
              </a:rPr>
              <a:t>tag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+mn-ea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+mn-ea"/>
              </a:rPr>
              <a:t>genre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+mn-ea"/>
              </a:rPr>
              <a:t>的权重</a:t>
            </a:r>
            <a:endParaRPr lang="en-US" altLang="zh-CN" sz="24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首先对数据集进行预处理，将电影表、用户表和评分表合并为一个统一的数据表，包含用户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id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、电影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id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、评分等信息。</a:t>
            </a:r>
            <a:endParaRPr lang="en-US" altLang="zh-CN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+mn-ea"/>
              </a:rPr>
              <a:t>计算用户相似度</a:t>
            </a:r>
            <a:endParaRPr lang="en-US" altLang="zh-CN" sz="24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根据用户的评分行为计算用户之间的相似度。常用的相似度计算方法有余弦相似度、皮尔逊相关系数等。选择其中一种方法计算用户之间的相似度，并将结果存储在一个矩阵中。</a:t>
            </a:r>
            <a:endParaRPr lang="en-US" altLang="zh-CN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+mn-ea"/>
              </a:rPr>
              <a:t>找到相似用户</a:t>
            </a:r>
            <a:endParaRPr lang="en-US" altLang="zh-CN" sz="24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对于每个用户，找到与其最相似的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k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个用户。可以根据用户相似度矩阵来选择相似度最高的前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k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个用户。</a:t>
            </a:r>
            <a:endParaRPr lang="en-US" altLang="zh-CN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生成推荐列表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对于每个用户，根据其相似用户的评分记录生成推荐列表。这里可以采用加权平均的方法，即将相似用户对电影的评分乘以用户间的相似度，然后将结果相加。最后将加权评分按降序排序，取前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n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个电影作为推荐列表。</a:t>
            </a:r>
            <a:endParaRPr lang="en-US" altLang="zh-CN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输出结果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将每个用户和推荐的电影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id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列表存储在一个对应表中，可以将结果输出为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ea"/>
              </a:rPr>
              <a:t>文件或其他格式。</a:t>
            </a:r>
            <a:endParaRPr lang="en-US" altLang="zh-CN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73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算法设计</a:t>
            </a:r>
            <a:r>
              <a:rPr kumimoji="1" lang="en-US" altLang="zh-CN" dirty="0"/>
              <a:t>-</a:t>
            </a:r>
            <a:r>
              <a:rPr kumimoji="1" lang="zh-CN" altLang="en-US" dirty="0"/>
              <a:t>方案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CD619F-31C0-502B-F61D-02B53C5A5B46}"/>
              </a:ext>
            </a:extLst>
          </p:cNvPr>
          <p:cNvSpPr txBox="1"/>
          <p:nvPr/>
        </p:nvSpPr>
        <p:spPr>
          <a:xfrm>
            <a:off x="583588" y="872621"/>
            <a:ext cx="1119530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数据预处理</a:t>
            </a:r>
            <a:endParaRPr lang="en-US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建立用户与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的关系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json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或者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csv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格式？不知道哪个性能会好一些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用户对电影评分为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`0-5`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的浮点数，不过一般都是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`.0`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或者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`.5`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去除用户小于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`3`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的评分，针对现在的评分数据，查找用户评分此电影的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，直接累加到用户与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的数据结构中，公式为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此电影评分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×1`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对现有数据每个用户分别对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归一化处理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其实应该不用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生成用户对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tag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genre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的优先级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建立新的用户与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优先级的结构，类似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userId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, tag_1, tag_2, tag_3...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userId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, genre_1, genre_2, genre_3 ...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&gt; tag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genre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要的数量可以自己定，按推荐效果来说，应该越少越好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对上面生成好的数据每个用户对应的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权重排序然后从大到小填入其中</a:t>
            </a:r>
          </a:p>
          <a:p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电影推荐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建立新的用户与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videoId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优先级的结构，类似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userId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, videoId_1, videoId_2, ....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videoId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的数量也是按照需求来定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将电影按照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voteAverage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排序，优先选取有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的，然后再去选取有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`tag`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此处选取的只要存在就取到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，然后取上面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videoId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的数量个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videoId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放入结构中，若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videoId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不够，则仅在选取有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`genre`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中找，若还是不够，就在按照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+mn-ea"/>
              </a:rPr>
              <a:t>voteAverage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`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排序中找</a:t>
            </a:r>
          </a:p>
          <a:p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前端按照登陆用户的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+mn-ea"/>
              </a:rPr>
              <a:t>Id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ea"/>
              </a:rPr>
              <a:t>请求推荐的电影</a:t>
            </a:r>
            <a:endParaRPr lang="en-US" altLang="zh-CN" sz="160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1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数据处理</a:t>
            </a:r>
            <a:r>
              <a:rPr kumimoji="1" lang="en-US" altLang="zh-CN" dirty="0"/>
              <a:t>-credits.csv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968D04-C512-6161-64E5-ED2244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0" y="1851943"/>
            <a:ext cx="5485685" cy="31541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AEB55B0-1A8C-8714-CA0C-B5AF34BAB9F5}"/>
              </a:ext>
            </a:extLst>
          </p:cNvPr>
          <p:cNvSpPr/>
          <p:nvPr/>
        </p:nvSpPr>
        <p:spPr>
          <a:xfrm>
            <a:off x="5867400" y="1325880"/>
            <a:ext cx="6096000" cy="46634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753B89-AE2A-B6D6-AEAA-24A405BE2137}"/>
              </a:ext>
            </a:extLst>
          </p:cNvPr>
          <p:cNvSpPr txBox="1"/>
          <p:nvPr/>
        </p:nvSpPr>
        <p:spPr>
          <a:xfrm>
            <a:off x="5867400" y="678072"/>
            <a:ext cx="609447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/>
                <a:latin typeface="+mn-ea"/>
              </a:rPr>
              <a:t>分别处理</a:t>
            </a:r>
            <a:r>
              <a:rPr lang="en-US" altLang="zh-CN" sz="2000" b="1" dirty="0">
                <a:effectLst/>
                <a:latin typeface="+mn-ea"/>
              </a:rPr>
              <a:t>cast</a:t>
            </a:r>
            <a:r>
              <a:rPr lang="zh-CN" altLang="en-US" sz="2000" b="1" dirty="0">
                <a:effectLst/>
                <a:latin typeface="+mn-ea"/>
              </a:rPr>
              <a:t>和</a:t>
            </a:r>
            <a:r>
              <a:rPr lang="en-US" altLang="zh-CN" sz="2000" b="1" dirty="0">
                <a:effectLst/>
                <a:latin typeface="+mn-ea"/>
              </a:rPr>
              <a:t>crew</a:t>
            </a:r>
          </a:p>
          <a:p>
            <a:r>
              <a:rPr lang="zh-CN" altLang="en-US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(cast):</a:t>
            </a:r>
            <a:endParaRPr lang="en-US" altLang="zh-CN" sz="2000" b="1" dirty="0">
              <a:effectLst/>
              <a:latin typeface="+mn-ea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'cast'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列中的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数据转换为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'cast'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'cast'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literal_eval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使用列表推导式将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'cast'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列中的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数据展开为一个新的列表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iterrows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'cast'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cast_cast_id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cast_character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'character'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cast_credit_id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credit_id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cast_gender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cast_id'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cast_name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cast_order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cast_profile_path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profile_path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将列表转换为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并保存为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cast_cast_id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cast_character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cast_credit_id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cast_gender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cast_name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cast_order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cast_profile_path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保存为新的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data_process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/cast.csv'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2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数据处理</a:t>
            </a:r>
            <a:r>
              <a:rPr kumimoji="1" lang="en-US" altLang="zh-CN" dirty="0"/>
              <a:t>-keywords.csv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E0A4E8-24BC-71DF-B4B6-760EC3D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4" y="1773936"/>
            <a:ext cx="5837038" cy="33101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62046C0-5F7A-BDAE-631C-D82CE786BB4B}"/>
              </a:ext>
            </a:extLst>
          </p:cNvPr>
          <p:cNvSpPr/>
          <p:nvPr/>
        </p:nvSpPr>
        <p:spPr>
          <a:xfrm>
            <a:off x="6224016" y="1892808"/>
            <a:ext cx="5818632" cy="35771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5C2BF-5D75-09C6-E6BF-44FA436244B5}"/>
              </a:ext>
            </a:extLst>
          </p:cNvPr>
          <p:cNvSpPr txBox="1"/>
          <p:nvPr/>
        </p:nvSpPr>
        <p:spPr>
          <a:xfrm>
            <a:off x="6133272" y="1351508"/>
            <a:ext cx="609447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/>
                <a:latin typeface="+mn-ea"/>
              </a:rPr>
              <a:t>处理</a:t>
            </a:r>
            <a:r>
              <a:rPr lang="en-US" altLang="zh-CN" sz="2000" b="1" dirty="0">
                <a:effectLst/>
                <a:latin typeface="+mn-ea"/>
              </a:rPr>
              <a:t>keywords</a:t>
            </a:r>
            <a:r>
              <a:rPr lang="zh-CN" altLang="en-US" sz="2000" b="1" dirty="0">
                <a:effectLst/>
                <a:latin typeface="+mn-ea"/>
              </a:rPr>
              <a:t>的</a:t>
            </a:r>
            <a:r>
              <a:rPr lang="en-US" altLang="zh-CN" sz="2000" b="1" dirty="0">
                <a:effectLst/>
                <a:latin typeface="+mn-ea"/>
              </a:rPr>
              <a:t>JSON</a:t>
            </a:r>
            <a:r>
              <a:rPr lang="zh-CN" altLang="en-US" sz="2000" b="1" dirty="0">
                <a:effectLst/>
                <a:latin typeface="+mn-ea"/>
              </a:rPr>
              <a:t>数据</a:t>
            </a:r>
            <a:endParaRPr lang="en-US" altLang="zh-CN" sz="2000" b="1" dirty="0">
              <a:effectLst/>
              <a:latin typeface="+mn-ea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'keywords'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列中的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数据转换为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'keywords'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'keywords'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literal_eval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使用列表推导式将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'keywords'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列中的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数据展开为一个新的列表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iterrows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'keywords'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keyword_id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keyword_name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将列表转换为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并保存为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keyword_id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keyword_name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保存为新的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data_process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/keywords.csv'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5851174" cy="464425"/>
          </a:xfrm>
        </p:spPr>
        <p:txBody>
          <a:bodyPr/>
          <a:lstStyle/>
          <a:p>
            <a:r>
              <a:rPr kumimoji="1" lang="zh-CN" altLang="en-US" dirty="0"/>
              <a:t>数据处理</a:t>
            </a:r>
            <a:r>
              <a:rPr kumimoji="1" lang="en-US" altLang="zh-CN" dirty="0"/>
              <a:t>-movies-metadata.csv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4B715C-93FE-9F15-0117-0C91772C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9" y="959881"/>
            <a:ext cx="3636446" cy="55579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655C4F-F5D7-10F7-287D-41068143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4" y="678072"/>
            <a:ext cx="3611328" cy="29904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BA8991C-37E9-1041-7658-1193891C442F}"/>
              </a:ext>
            </a:extLst>
          </p:cNvPr>
          <p:cNvSpPr txBox="1"/>
          <p:nvPr/>
        </p:nvSpPr>
        <p:spPr>
          <a:xfrm>
            <a:off x="7717536" y="1872716"/>
            <a:ext cx="431596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/>
                <a:latin typeface="+mn-ea"/>
              </a:rPr>
              <a:t>处理</a:t>
            </a:r>
            <a:r>
              <a:rPr lang="en-US" altLang="zh-CN" sz="2800" b="1" dirty="0">
                <a:effectLst/>
                <a:latin typeface="+mn-ea"/>
              </a:rPr>
              <a:t>genres</a:t>
            </a:r>
            <a:r>
              <a:rPr lang="zh-CN" altLang="en-US" sz="2800" b="1" dirty="0">
                <a:effectLst/>
                <a:latin typeface="+mn-ea"/>
              </a:rPr>
              <a:t>的</a:t>
            </a:r>
            <a:r>
              <a:rPr lang="en-US" altLang="zh-CN" sz="2800" b="1" dirty="0">
                <a:effectLst/>
                <a:latin typeface="+mn-ea"/>
              </a:rPr>
              <a:t>JSON</a:t>
            </a:r>
            <a:r>
              <a:rPr lang="zh-CN" altLang="en-US" sz="2800" b="1" dirty="0">
                <a:effectLst/>
                <a:latin typeface="+mn-ea"/>
              </a:rPr>
              <a:t>数据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49592D-93AF-AEAA-57C9-9AD70CD67A13}"/>
              </a:ext>
            </a:extLst>
          </p:cNvPr>
          <p:cNvSpPr/>
          <p:nvPr/>
        </p:nvSpPr>
        <p:spPr>
          <a:xfrm>
            <a:off x="4097004" y="3757156"/>
            <a:ext cx="8000507" cy="26411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97DA91-05E5-0E34-98BB-94D80F246D94}"/>
              </a:ext>
            </a:extLst>
          </p:cNvPr>
          <p:cNvSpPr txBox="1"/>
          <p:nvPr/>
        </p:nvSpPr>
        <p:spPr>
          <a:xfrm>
            <a:off x="4087861" y="3757157"/>
            <a:ext cx="87944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'genres'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列中的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数据转换为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'genres'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'genres'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literal_eval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使用列表推导式将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'genres'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列中的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数据展开为一个新的列表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iterrows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'genres'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genres_id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genres_name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将列表转换为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并保存为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genres_id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genres_name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保存为新的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文件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data_process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/genres.csv'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775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617B60-BE2E-8DFA-F985-606D784F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48" y="678072"/>
            <a:ext cx="8382701" cy="60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FC129-C6FC-3F31-198F-635D3A24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8" y="678072"/>
            <a:ext cx="4736913" cy="5911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9D601C-3DE6-2002-FF84-A51935BF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55" y="373117"/>
            <a:ext cx="5557457" cy="38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D1A0E1-78BC-1814-BB65-C2ADAAB0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89" y="746234"/>
            <a:ext cx="4368221" cy="55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算法设计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761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1196</Words>
  <Application>Microsoft Office PowerPoint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Arial</vt:lpstr>
      <vt:lpstr>Calibri</vt:lpstr>
      <vt:lpstr>Century Gothic</vt:lpstr>
      <vt:lpstr>Consolas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He Routhleck</cp:lastModifiedBy>
  <cp:revision>203</cp:revision>
  <dcterms:created xsi:type="dcterms:W3CDTF">2015-08-18T02:51:41Z</dcterms:created>
  <dcterms:modified xsi:type="dcterms:W3CDTF">2023-04-15T14:16:10Z</dcterms:modified>
  <cp:category/>
</cp:coreProperties>
</file>