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3"/>
  </p:notesMasterIdLst>
  <p:sldIdLst>
    <p:sldId id="258" r:id="rId3"/>
    <p:sldId id="279" r:id="rId4"/>
    <p:sldId id="723" r:id="rId5"/>
    <p:sldId id="721" r:id="rId6"/>
    <p:sldId id="717" r:id="rId7"/>
    <p:sldId id="727" r:id="rId8"/>
    <p:sldId id="728" r:id="rId9"/>
    <p:sldId id="729" r:id="rId10"/>
    <p:sldId id="730" r:id="rId11"/>
    <p:sldId id="731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73"/>
  </p:normalViewPr>
  <p:slideViewPr>
    <p:cSldViewPr snapToGrid="0" snapToObjects="1">
      <p:cViewPr varScale="1">
        <p:scale>
          <a:sx n="104" d="100"/>
          <a:sy n="104" d="100"/>
        </p:scale>
        <p:origin x="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7309795" cy="464425"/>
          </a:xfrm>
        </p:spPr>
        <p:txBody>
          <a:bodyPr/>
          <a:lstStyle/>
          <a:p>
            <a:r>
              <a:rPr kumimoji="1" lang="zh-CN" altLang="en-US" dirty="0"/>
              <a:t>深度学习用户主页推荐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91E24-4856-BB2C-0B04-E45706161AF9}"/>
              </a:ext>
            </a:extLst>
          </p:cNvPr>
          <p:cNvSpPr txBox="1"/>
          <p:nvPr/>
        </p:nvSpPr>
        <p:spPr>
          <a:xfrm>
            <a:off x="583588" y="1401998"/>
            <a:ext cx="108187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30/30 35/35 [==============================] - 117s 3s/step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root_mean_squared_error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0.7686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factorized_top_k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/top_1_categorical_accuracy: 0.0017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factorized_top_k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/top_5_categorical_accuracy: 0.0544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factorized_top_k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/top_10_categorical_accuracy: 0.1247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factorized_top_k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/top_50_categorical_accuracy: 0.4796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factorized_top_k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/top_100_categorical_accuracy: 0.6735 - loss: 5066.6681 </a:t>
            </a:r>
          </a:p>
          <a:p>
            <a:pPr marL="285750" indent="-285750">
              <a:buFontTx/>
              <a:buChar char="-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regularization_loss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0.0000e+00 -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total_loss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5066.6681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50046-E315-F2DE-7239-683C8F29595D}"/>
              </a:ext>
            </a:extLst>
          </p:cNvPr>
          <p:cNvSpPr txBox="1"/>
          <p:nvPr/>
        </p:nvSpPr>
        <p:spPr>
          <a:xfrm>
            <a:off x="583587" y="4388081"/>
            <a:ext cx="7627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Retrieval top-100 accuracy: 0.064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Ranking RMSE: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1.073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578FE8-F1E1-3A81-F858-8E59E5A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7" y="1038224"/>
            <a:ext cx="4381500" cy="2390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7003B7-94A8-450B-2C27-2061610E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87" y="970062"/>
            <a:ext cx="2323099" cy="23340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475B65-8B2D-1926-9F7C-BBFE3760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1" y="3544199"/>
            <a:ext cx="5300886" cy="29851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7CA3FD-58EB-0820-7018-D5B308E2F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75" y="3843066"/>
            <a:ext cx="5399684" cy="25044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6F95C1-B2D7-3EB6-50A4-3A8847A0A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099" y="970062"/>
            <a:ext cx="464577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E8C486-5699-C7C6-256B-C50915FB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495300"/>
            <a:ext cx="62007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推荐系统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775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推荐系统</a:t>
            </a:r>
            <a:r>
              <a:rPr kumimoji="1" lang="en-US" altLang="zh-CN" dirty="0"/>
              <a:t>-Trend</a:t>
            </a:r>
            <a:r>
              <a:rPr kumimoji="1" lang="zh-CN" altLang="en-US" dirty="0"/>
              <a:t>趋势推荐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D52CE7-94E4-BBF2-6731-FEA53BCD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433512"/>
            <a:ext cx="8801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推荐系统</a:t>
            </a:r>
            <a:r>
              <a:rPr kumimoji="1" lang="en-US" altLang="zh-CN" dirty="0"/>
              <a:t>-Trend</a:t>
            </a:r>
            <a:r>
              <a:rPr kumimoji="1" lang="zh-CN" altLang="en-US" dirty="0"/>
              <a:t>趋势推荐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8CEA98-C457-DF2D-E52F-DA8B5A21A909}"/>
              </a:ext>
            </a:extLst>
          </p:cNvPr>
          <p:cNvSpPr txBox="1"/>
          <p:nvPr/>
        </p:nvSpPr>
        <p:spPr>
          <a:xfrm>
            <a:off x="1509680" y="1997839"/>
            <a:ext cx="97638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保留至少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movieId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movie_rating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rating_count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保留至少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的评分人数为：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movie_rating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movie_rating.copy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().loc[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movie_rating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rating_count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&gt;= m]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保留至少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后，剩余电影数量为：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movie_rating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保留至少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的评分人数为：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93.0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保留至少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后，剩余电影数量为：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3992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5787841" cy="464425"/>
          </a:xfrm>
        </p:spPr>
        <p:txBody>
          <a:bodyPr/>
          <a:lstStyle/>
          <a:p>
            <a:r>
              <a:rPr kumimoji="1" lang="en-US" altLang="zh-CN" dirty="0"/>
              <a:t>Content-Based</a:t>
            </a:r>
            <a:r>
              <a:rPr kumimoji="1" lang="zh-CN" altLang="en-US" dirty="0"/>
              <a:t>推荐 </a:t>
            </a:r>
            <a:r>
              <a:rPr kumimoji="1" lang="en-US" altLang="zh-CN" dirty="0"/>
              <a:t>- </a:t>
            </a:r>
            <a:r>
              <a:rPr kumimoji="1" lang="zh-CN" altLang="en-US" dirty="0"/>
              <a:t>电影内容相似度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70CFF7-FA41-B803-8B25-1F4EAE543B70}"/>
              </a:ext>
            </a:extLst>
          </p:cNvPr>
          <p:cNvSpPr txBox="1"/>
          <p:nvPr/>
        </p:nvSpPr>
        <p:spPr>
          <a:xfrm>
            <a:off x="1171418" y="1031001"/>
            <a:ext cx="9813656" cy="445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使用词向量相似度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为每个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overview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`Term Frequency-Inverse Document Frequency` (TF-IDF)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scikit-learn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`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TfidfVectorizer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`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函数来生成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TF-IDF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计算相似度分数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计算相似度分数</a:t>
            </a:r>
            <a:b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将使用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 similarity score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来计算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之间的相似度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C4CD0D-B1AF-8406-0536-B6F70078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33" y="5006890"/>
            <a:ext cx="7591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7309795" cy="464425"/>
          </a:xfrm>
        </p:spPr>
        <p:txBody>
          <a:bodyPr/>
          <a:lstStyle/>
          <a:p>
            <a:r>
              <a:rPr kumimoji="1" lang="zh-CN" altLang="en-US" dirty="0"/>
              <a:t>协同过滤用户主页推荐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A51FA-5884-9AB7-56A0-3A5DDA0B3790}"/>
              </a:ext>
            </a:extLst>
          </p:cNvPr>
          <p:cNvSpPr txBox="1"/>
          <p:nvPr/>
        </p:nvSpPr>
        <p:spPr>
          <a:xfrm>
            <a:off x="1031001" y="1047912"/>
            <a:ext cx="1037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SVD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通过提取其潜在因素来降低实用程序矩阵的尺寸。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EA0F5-6BAB-3D59-F1D1-F60D262F6F04}"/>
              </a:ext>
            </a:extLst>
          </p:cNvPr>
          <p:cNvSpPr txBox="1"/>
          <p:nvPr/>
        </p:nvSpPr>
        <p:spPr>
          <a:xfrm>
            <a:off x="1031001" y="1811255"/>
            <a:ext cx="99970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Dataset.load_from_df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(ratings[[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'rating'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reader)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SVD()</a:t>
            </a:r>
          </a:p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cross_validate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measures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'RMSE'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EDDF14-5CB4-81D7-0EE3-BBB258362210}"/>
              </a:ext>
            </a:extLst>
          </p:cNvPr>
          <p:cNvSpPr txBox="1"/>
          <p:nvPr/>
        </p:nvSpPr>
        <p:spPr>
          <a:xfrm>
            <a:off x="1031001" y="3747838"/>
            <a:ext cx="1053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‘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</a:rPr>
              <a:t>test_rmse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’: array([0.89837285, 0.88938036, 0.90212185, 0.90468165, 0.89173562]), ‘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</a:rPr>
              <a:t>test_mae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’: array([0.69297839, 0.687292 , 0.69400552, 0.69531867, 0.68556561]),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Mean RMSE: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0.8964</a:t>
            </a:r>
          </a:p>
          <a:p>
            <a:r>
              <a:rPr lang="en-US" altLang="zh-CN" dirty="0">
                <a:latin typeface="+mn-ea"/>
              </a:rPr>
              <a:t>Mean MAE :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0.6906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6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7309795" cy="464425"/>
          </a:xfrm>
        </p:spPr>
        <p:txBody>
          <a:bodyPr/>
          <a:lstStyle/>
          <a:p>
            <a:r>
              <a:rPr kumimoji="1" lang="zh-CN" altLang="en-US" dirty="0"/>
              <a:t>深度学习用户主页推荐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91133A-DE7F-0041-9E9B-9004FCD2EDE6}"/>
              </a:ext>
            </a:extLst>
          </p:cNvPr>
          <p:cNvSpPr txBox="1"/>
          <p:nvPr/>
        </p:nvSpPr>
        <p:spPr>
          <a:xfrm>
            <a:off x="651094" y="1051280"/>
            <a:ext cx="11266790" cy="5325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embedding_dimension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User and movie models.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.movie_model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tf.keras.Sequential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tf.keras.layers.StringLookup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vocabulary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unique_movie_titles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mask_token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tf.keras.layers.Embedding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unique_movie_titles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embedding_dimension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tf.keras.Sequential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tf.keras.layers.StringLookup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vocabulary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unique_user_ids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mask_token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tf.keras.layers.Embedding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unique_user_ids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embedding_dimension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200"/>
              </a:lnSpc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small model to take in user and movie embeddings and predict ratings.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.rating_model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tf.keras.Sequential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tf.keras.layers.Dense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tf.keras.layers.Dense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tf.keras.layers.Dense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200"/>
              </a:lnSpc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tasks.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.rating_task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tfrs.tasks.Ranking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tf.keras.losses.MeanSquaredError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tf.keras.metrics.RootMeanSquaredError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.retrieval_task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tf.keras.layers.Layer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tfrs.tasks.Retrieval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tfrs.metrics.FactorizedTopK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candidates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movies.batch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).map(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.movie_model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200"/>
              </a:lnSpc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loss weights.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.rating_weight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rating_weight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.retrieval_weight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retrieval_weight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785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Calibri</vt:lpstr>
      <vt:lpstr>Century Gothic</vt:lpstr>
      <vt:lpstr>Consolas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He Routhleck</cp:lastModifiedBy>
  <cp:revision>205</cp:revision>
  <dcterms:created xsi:type="dcterms:W3CDTF">2015-08-18T02:51:41Z</dcterms:created>
  <dcterms:modified xsi:type="dcterms:W3CDTF">2023-06-10T16:17:29Z</dcterms:modified>
  <cp:category/>
</cp:coreProperties>
</file>