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67" r:id="rId4"/>
    <p:sldId id="268" r:id="rId5"/>
    <p:sldId id="270" r:id="rId6"/>
    <p:sldId id="271" r:id="rId7"/>
    <p:sldId id="257" r:id="rId8"/>
    <p:sldId id="258" r:id="rId9"/>
    <p:sldId id="259" r:id="rId10"/>
    <p:sldId id="260" r:id="rId11"/>
    <p:sldId id="273" r:id="rId12"/>
    <p:sldId id="261" r:id="rId13"/>
    <p:sldId id="262" r:id="rId14"/>
    <p:sldId id="263" r:id="rId15"/>
    <p:sldId id="264" r:id="rId16"/>
    <p:sldId id="265" r:id="rId17"/>
    <p:sldId id="266" r:id="rId18"/>
    <p:sldId id="272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2D32626A-2157-4017-9D5E-12F4B3254FCD}">
          <p14:sldIdLst>
            <p14:sldId id="256"/>
          </p14:sldIdLst>
        </p14:section>
        <p14:section name="引入" id="{FE0B1919-49B9-4B61-A7D0-FE1234C89C8B}">
          <p14:sldIdLst>
            <p14:sldId id="269"/>
            <p14:sldId id="267"/>
            <p14:sldId id="268"/>
            <p14:sldId id="270"/>
            <p14:sldId id="271"/>
          </p14:sldIdLst>
        </p14:section>
        <p14:section name="介绍" id="{4844C0E9-9E70-49C2-A9E4-A98DA02EE0CF}">
          <p14:sldIdLst>
            <p14:sldId id="257"/>
            <p14:sldId id="258"/>
            <p14:sldId id="259"/>
            <p14:sldId id="260"/>
            <p14:sldId id="273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标准库里的堆" id="{165F8138-2970-4B36-9F6E-7EA146B65FE7}">
          <p14:sldIdLst>
            <p14:sldId id="272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胡 广" initials="胡" lastIdx="1" clrIdx="0">
    <p:extLst>
      <p:ext uri="{19B8F6BF-5375-455C-9EA6-DF929625EA0E}">
        <p15:presenceInfo xmlns:p15="http://schemas.microsoft.com/office/powerpoint/2012/main" userId="de7e96b1cbf6f5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69" y="2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5T15:46:44.690" idx="1">
    <p:pos x="10" y="10"/>
    <p:text>下一张是白屏，画一下示意图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6CD-293F-4B8A-870B-46761076898A}" type="datetimeFigureOut">
              <a:rPr lang="zh-CN" altLang="en-US" smtClean="0"/>
              <a:t>2020-01-11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90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6CD-293F-4B8A-870B-46761076898A}" type="datetimeFigureOut">
              <a:rPr lang="zh-CN" altLang="en-US" smtClean="0"/>
              <a:t>2020-01-11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75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6CD-293F-4B8A-870B-46761076898A}" type="datetimeFigureOut">
              <a:rPr lang="zh-CN" altLang="en-US" smtClean="0"/>
              <a:t>2020-01-11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05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6CD-293F-4B8A-870B-46761076898A}" type="datetimeFigureOut">
              <a:rPr lang="zh-CN" altLang="en-US" smtClean="0"/>
              <a:t>2020-01-11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04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6CD-293F-4B8A-870B-46761076898A}" type="datetimeFigureOut">
              <a:rPr lang="zh-CN" altLang="en-US" smtClean="0"/>
              <a:t>2020-01-11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67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6CD-293F-4B8A-870B-46761076898A}" type="datetimeFigureOut">
              <a:rPr lang="zh-CN" altLang="en-US" smtClean="0"/>
              <a:t>2020-01-11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47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6CD-293F-4B8A-870B-46761076898A}" type="datetimeFigureOut">
              <a:rPr lang="zh-CN" altLang="en-US" smtClean="0"/>
              <a:t>2020-01-11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06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6CD-293F-4B8A-870B-46761076898A}" type="datetimeFigureOut">
              <a:rPr lang="zh-CN" altLang="en-US" smtClean="0"/>
              <a:t>2020-01-11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4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6CD-293F-4B8A-870B-46761076898A}" type="datetimeFigureOut">
              <a:rPr lang="zh-CN" altLang="en-US" smtClean="0"/>
              <a:t>2020-01-11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80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6CD-293F-4B8A-870B-46761076898A}" type="datetimeFigureOut">
              <a:rPr lang="zh-CN" altLang="en-US" smtClean="0"/>
              <a:t>2020-01-11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3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6CD-293F-4B8A-870B-46761076898A}" type="datetimeFigureOut">
              <a:rPr lang="zh-CN" altLang="en-US" smtClean="0"/>
              <a:t>2020-01-11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57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EC6CD-293F-4B8A-870B-46761076898A}" type="datetimeFigureOut">
              <a:rPr lang="zh-CN" altLang="en-US" smtClean="0"/>
              <a:t>2020-01-11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71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P1334" TargetMode="External"/><Relationship Id="rId2" Type="http://schemas.openxmlformats.org/officeDocument/2006/relationships/hyperlink" Target="https://www.luogu.com.cn/problem/P109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hyperlink" Target="https://www.luogu.com.cn/problem/P1631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P1334" TargetMode="External"/><Relationship Id="rId2" Type="http://schemas.openxmlformats.org/officeDocument/2006/relationships/hyperlink" Target="https://www.luogu.com.cn/problem/P109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uogu.com.cn/problem/P4779" TargetMode="External"/><Relationship Id="rId4" Type="http://schemas.openxmlformats.org/officeDocument/2006/relationships/hyperlink" Target="https://www.luogu.com.cn/problem/P163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uogu.com.cn/problem/P109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E03EE-8EB0-439A-BDD0-B3760A8FF9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D5243F-E32A-4DA0-A6FD-D0537E67B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一种效率高且易于实现的，</a:t>
            </a:r>
            <a:endParaRPr lang="en-US" altLang="zh-CN" dirty="0"/>
          </a:p>
          <a:p>
            <a:r>
              <a:rPr lang="zh-CN" altLang="en-US" dirty="0"/>
              <a:t>维护集合最大（最小）值的数据结构。</a:t>
            </a:r>
          </a:p>
        </p:txBody>
      </p:sp>
    </p:spTree>
    <p:extLst>
      <p:ext uri="{BB962C8B-B14F-4D97-AF65-F5344CB8AC3E}">
        <p14:creationId xmlns:p14="http://schemas.microsoft.com/office/powerpoint/2010/main" val="698981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C062E-920B-4EBB-A8EF-7937DE20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为什么这样的结构能</a:t>
            </a:r>
            <a:br>
              <a:rPr lang="en-US" altLang="zh-CN" dirty="0"/>
            </a:br>
            <a:r>
              <a:rPr lang="zh-CN" altLang="en-US" dirty="0"/>
              <a:t>提供这样的能力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11AAF-A89B-4CAB-8891-C9F1FDDE17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因为任意节点大于子节点，根节点一定是最大的</a:t>
                </a:r>
                <a:endParaRPr lang="en-US" altLang="zh-CN" dirty="0"/>
              </a:p>
              <a:p>
                <a:r>
                  <a:rPr lang="zh-CN" altLang="en-US" dirty="0"/>
                  <a:t>这棵树最多有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 dirty="0"/>
                  <a:t>层，后面可以看到，插入和删除的时间复杂度都和层数成正比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11AAF-A89B-4CAB-8891-C9F1FDDE17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52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1080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7B2EB-3640-4C17-A9AA-5377CEA5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顶部的元素最大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F306A8-5A14-4A22-AB53-966396BF3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3804"/>
            <a:ext cx="9144000" cy="245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68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EADCF-8AA3-4CAF-BD77-BEADF9D97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维护堆的结构（以二叉堆为例）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8946C7-5AB4-482B-8FF7-8E056FD7E6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堆是一棵完全树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适合放在一个数组上，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的儿子是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添加和删除元素都得从数组尾部进行</a:t>
                </a:r>
                <a:endParaRPr lang="en-US" altLang="zh-CN" dirty="0"/>
              </a:p>
              <a:p>
                <a:r>
                  <a:rPr lang="zh-CN" altLang="en-US" dirty="0"/>
                  <a:t>堆的节点大于其儿子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对于某个节点的维护就是将其最大的儿子和父亲交换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被交换的儿子变小了，被交换的父亲变大了，继续维护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一共有树的层数那么多次维护操作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思考：为什么维护了‘我’的父亲之后不用回来维护‘我’呢？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不管是用循环还是递归，都很方便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8946C7-5AB4-482B-8FF7-8E056FD7E6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52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458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3D4E9-A686-4EBD-8258-4FF101B8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维护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4D2450-17FE-459B-85AD-10FF5376C628}"/>
              </a:ext>
            </a:extLst>
          </p:cNvPr>
          <p:cNvSpPr txBox="1"/>
          <p:nvPr/>
        </p:nvSpPr>
        <p:spPr>
          <a:xfrm>
            <a:off x="914400" y="1257300"/>
            <a:ext cx="74056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   template&lt;class 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US" altLang="zh-CN" dirty="0"/>
              <a:t>&gt;void 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</a:rPr>
              <a:t>P_Queue</a:t>
            </a:r>
            <a:r>
              <a:rPr lang="en-US" altLang="zh-CN" dirty="0"/>
              <a:t>&lt;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US" altLang="zh-CN" dirty="0"/>
              <a:t>&gt;::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</a:rPr>
              <a:t>matainHeap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</a:rPr>
              <a:t>size_t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 </a:t>
            </a:r>
            <a:r>
              <a:rPr lang="en-US" altLang="zh-CN" dirty="0"/>
              <a:t>target)</a:t>
            </a:r>
          </a:p>
          <a:p>
            <a:r>
              <a:rPr lang="en-US" altLang="zh-CN" dirty="0"/>
              <a:t>    {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</a:rPr>
              <a:t>size_t</a:t>
            </a:r>
            <a:r>
              <a:rPr lang="en-US" altLang="zh-CN" dirty="0"/>
              <a:t> next = target;</a:t>
            </a:r>
          </a:p>
          <a:p>
            <a:r>
              <a:rPr lang="en-US" altLang="zh-CN" dirty="0"/>
              <a:t>        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while</a:t>
            </a:r>
            <a:r>
              <a:rPr lang="en-US" altLang="zh-CN" dirty="0"/>
              <a:t> (</a:t>
            </a:r>
            <a:r>
              <a:rPr lang="en-US" altLang="zh-CN" dirty="0">
                <a:solidFill>
                  <a:srgbClr val="0070C0"/>
                </a:solidFill>
              </a:rPr>
              <a:t>true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{</a:t>
            </a:r>
          </a:p>
          <a:p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altLang="zh-CN" dirty="0"/>
              <a:t> (Heap[target] &lt; Heap[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left</a:t>
            </a:r>
            <a:r>
              <a:rPr lang="en-US" altLang="zh-CN" dirty="0"/>
              <a:t>(target)])</a:t>
            </a:r>
          </a:p>
          <a:p>
            <a:r>
              <a:rPr lang="en-US" altLang="zh-CN" dirty="0"/>
              <a:t>            {next = 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left</a:t>
            </a:r>
            <a:r>
              <a:rPr lang="en-US" altLang="zh-CN" dirty="0"/>
              <a:t>(target);}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altLang="zh-CN" dirty="0"/>
              <a:t> 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altLang="zh-CN" dirty="0"/>
              <a:t> (Heap[next] &lt; Heap[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right</a:t>
            </a:r>
            <a:r>
              <a:rPr lang="en-US" altLang="zh-CN" dirty="0"/>
              <a:t>(target)])</a:t>
            </a:r>
          </a:p>
          <a:p>
            <a:r>
              <a:rPr lang="en-US" altLang="zh-CN" dirty="0"/>
              <a:t>            {next = 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right</a:t>
            </a:r>
            <a:r>
              <a:rPr lang="en-US" altLang="zh-CN" dirty="0"/>
              <a:t>(target);}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找到父节点和子节点中比较大的那个</a:t>
            </a:r>
          </a:p>
          <a:p>
            <a:r>
              <a:rPr lang="zh-CN" altLang="en-US" dirty="0"/>
              <a:t>            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altLang="zh-CN" dirty="0"/>
              <a:t> (next != target)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如果不是父节点就交换</a:t>
            </a:r>
          </a:p>
          <a:p>
            <a:r>
              <a:rPr lang="zh-CN" altLang="en-US" dirty="0"/>
              <a:t>            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std</a:t>
            </a:r>
            <a:r>
              <a:rPr lang="en-US" altLang="zh-CN" dirty="0"/>
              <a:t>::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swap</a:t>
            </a:r>
            <a:r>
              <a:rPr lang="en-US" altLang="zh-CN" dirty="0"/>
              <a:t>(Heap[next], Heap[target]);</a:t>
            </a:r>
          </a:p>
          <a:p>
            <a:r>
              <a:rPr lang="en-US" altLang="zh-CN" dirty="0"/>
              <a:t>                target = next;</a:t>
            </a:r>
          </a:p>
          <a:p>
            <a:r>
              <a:rPr lang="en-US" altLang="zh-CN" dirty="0"/>
              <a:t>            }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altLang="zh-CN" dirty="0"/>
              <a:t>{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altLang="zh-CN" dirty="0"/>
              <a:t>;}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是则说明这个节点满足性质，可以收工了</a:t>
            </a:r>
          </a:p>
          <a:p>
            <a:r>
              <a:rPr lang="zh-CN" altLang="en-US" dirty="0"/>
              <a:t>        </a:t>
            </a:r>
            <a:r>
              <a:rPr lang="en-US" altLang="zh-CN" dirty="0"/>
              <a:t>}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继续维护性质</a:t>
            </a:r>
          </a:p>
          <a:p>
            <a:r>
              <a:rPr lang="zh-CN" altLang="en-US" dirty="0"/>
              <a:t>    </a:t>
            </a:r>
            <a:r>
              <a:rPr lang="en-US" altLang="zh-CN" dirty="0"/>
              <a:t>}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为了放得下，压缩了行数，平时不要这样写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131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EEAEB-CE81-4721-9D40-45B1E972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56DAEC-F6AD-468B-8BC8-40C66CD43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    template&lt;class T&gt;T 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</a:rPr>
              <a:t>P_Queue</a:t>
            </a:r>
            <a:r>
              <a:rPr lang="en-US" altLang="zh-CN" dirty="0"/>
              <a:t>&lt;T&gt;::top(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altLang="zh-CN" dirty="0"/>
              <a:t>) 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const</a:t>
            </a:r>
          </a:p>
          <a:p>
            <a:pPr marL="0" indent="0">
              <a:buNone/>
            </a:pPr>
            <a:r>
              <a:rPr lang="en-US" altLang="zh-CN" dirty="0"/>
              <a:t>    {</a:t>
            </a:r>
          </a:p>
          <a:p>
            <a:pPr marL="0" indent="0">
              <a:buNone/>
            </a:pPr>
            <a:r>
              <a:rPr lang="en-US" altLang="zh-CN" dirty="0"/>
              <a:t>        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en-US" altLang="zh-CN" dirty="0"/>
              <a:t> Heap[0];</a:t>
            </a:r>
          </a:p>
          <a:p>
            <a:pPr marL="0" indent="0">
              <a:buNone/>
            </a:pPr>
            <a:r>
              <a:rPr lang="en-US" altLang="zh-CN" dirty="0"/>
              <a:t>    }</a:t>
            </a:r>
          </a:p>
          <a:p>
            <a:r>
              <a:rPr lang="zh-CN" altLang="en-US" dirty="0"/>
              <a:t>直接返回堆顶（树根）元素</a:t>
            </a:r>
          </a:p>
        </p:txBody>
      </p:sp>
    </p:spTree>
    <p:extLst>
      <p:ext uri="{BB962C8B-B14F-4D97-AF65-F5344CB8AC3E}">
        <p14:creationId xmlns:p14="http://schemas.microsoft.com/office/powerpoint/2010/main" val="591239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BA6DF-3938-4F32-89E9-A8C7A2C5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4D09B-997D-4306-8CCE-EF11D4B81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18" y="1690689"/>
            <a:ext cx="83867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    template&lt;class T&gt;void </a:t>
            </a:r>
            <a:r>
              <a:rPr lang="en-US" altLang="zh-CN" dirty="0" err="1"/>
              <a:t>P_Queue</a:t>
            </a:r>
            <a:r>
              <a:rPr lang="en-US" altLang="zh-CN" dirty="0"/>
              <a:t>&lt;T&gt;::insert(const T&amp; target)</a:t>
            </a:r>
          </a:p>
          <a:p>
            <a:pPr marL="0" indent="0">
              <a:buNone/>
            </a:pPr>
            <a:r>
              <a:rPr lang="en-US" altLang="zh-CN" dirty="0"/>
              <a:t>    {</a:t>
            </a:r>
          </a:p>
          <a:p>
            <a:pPr marL="0" indent="0">
              <a:buNone/>
            </a:pPr>
            <a:r>
              <a:rPr lang="en-US" altLang="zh-CN" dirty="0"/>
              <a:t>        Heap[</a:t>
            </a:r>
            <a:r>
              <a:rPr lang="en-US" altLang="zh-CN" dirty="0" err="1"/>
              <a:t>compacityUsed</a:t>
            </a:r>
            <a:r>
              <a:rPr lang="en-US" altLang="zh-CN" dirty="0"/>
              <a:t>] = target;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新元素插到底下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/>
              <a:t>        </a:t>
            </a:r>
            <a:r>
              <a:rPr lang="en-US" altLang="zh-CN" dirty="0" err="1"/>
              <a:t>matainHeap</a:t>
            </a:r>
            <a:r>
              <a:rPr lang="en-US" altLang="zh-CN" dirty="0"/>
              <a:t>(</a:t>
            </a:r>
            <a:r>
              <a:rPr lang="en-US" altLang="zh-CN" dirty="0" err="1"/>
              <a:t>compacityUsed</a:t>
            </a:r>
            <a:r>
              <a:rPr lang="en-US" altLang="zh-CN" dirty="0"/>
              <a:t>);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维护性质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++</a:t>
            </a:r>
            <a:r>
              <a:rPr lang="en-US" altLang="zh-CN" dirty="0" err="1"/>
              <a:t>compacityUsed</a:t>
            </a:r>
            <a:r>
              <a:rPr lang="en-US" altLang="zh-CN" dirty="0"/>
              <a:t>;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更新堆的大小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423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88BEE-7B4E-4855-8592-DB72C627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E4457-9E66-41C3-AD6F-F184E00E8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    template&lt;class T&gt;void </a:t>
            </a:r>
            <a:r>
              <a:rPr lang="en-US" altLang="zh-CN" dirty="0" err="1"/>
              <a:t>P_Queue</a:t>
            </a:r>
            <a:r>
              <a:rPr lang="en-US" altLang="zh-CN" dirty="0"/>
              <a:t>&lt;T&gt;::pop(void)</a:t>
            </a:r>
          </a:p>
          <a:p>
            <a:pPr marL="0" indent="0">
              <a:buNone/>
            </a:pPr>
            <a:r>
              <a:rPr lang="en-US" altLang="zh-CN" dirty="0"/>
              <a:t>    {</a:t>
            </a:r>
          </a:p>
          <a:p>
            <a:pPr marL="0" indent="0">
              <a:buNone/>
            </a:pPr>
            <a:r>
              <a:rPr lang="en-US" altLang="zh-CN" dirty="0"/>
              <a:t>        std::swap(Heap[0], Heap[</a:t>
            </a:r>
            <a:r>
              <a:rPr lang="en-US" altLang="zh-CN" dirty="0" err="1"/>
              <a:t>compacityUsed</a:t>
            </a:r>
            <a:r>
              <a:rPr lang="en-US" altLang="zh-CN" dirty="0"/>
              <a:t> - 1]);</a:t>
            </a:r>
          </a:p>
          <a:p>
            <a:pPr marL="0" indent="0">
              <a:buNone/>
            </a:pPr>
            <a:r>
              <a:rPr lang="en-US" altLang="zh-CN" dirty="0"/>
              <a:t>        --</a:t>
            </a:r>
            <a:r>
              <a:rPr lang="en-US" altLang="zh-CN" dirty="0" err="1"/>
              <a:t>compacityUsed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        </a:t>
            </a:r>
            <a:r>
              <a:rPr lang="en-US" altLang="zh-CN" dirty="0" err="1"/>
              <a:t>matainHeap</a:t>
            </a:r>
            <a:r>
              <a:rPr lang="en-US" altLang="zh-CN" dirty="0"/>
              <a:t>(0);</a:t>
            </a:r>
          </a:p>
          <a:p>
            <a:pPr marL="0" indent="0">
              <a:buNone/>
            </a:pPr>
            <a:r>
              <a:rPr lang="en-US" altLang="zh-CN" dirty="0"/>
              <a:t>    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349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854A0-E8B5-43F5-A0DF-EBA0EF7E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55FA56-3B32-4A47-9F75-3A572E290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堆经常被用作贪心</a:t>
                </a:r>
                <a:endParaRPr lang="en-US" altLang="zh-CN" dirty="0"/>
              </a:p>
              <a:p>
                <a:pPr lvl="1"/>
                <a:r>
                  <a:rPr lang="zh-CN" altLang="en-US" dirty="0">
                    <a:hlinkClick r:id="rId2"/>
                  </a:rPr>
                  <a:t>合并果子（洛谷</a:t>
                </a:r>
                <a:r>
                  <a:rPr lang="en-US" altLang="zh-CN" dirty="0">
                    <a:hlinkClick r:id="rId2"/>
                  </a:rPr>
                  <a:t>P1090</a:t>
                </a:r>
                <a:r>
                  <a:rPr lang="zh-CN" altLang="en-US" dirty="0">
                    <a:hlinkClick r:id="rId2"/>
                  </a:rPr>
                  <a:t>）</a:t>
                </a:r>
                <a:endParaRPr lang="en-US" altLang="zh-CN" dirty="0"/>
              </a:p>
              <a:p>
                <a:pPr lvl="1"/>
                <a:r>
                  <a:rPr lang="zh-CN" altLang="en-US" dirty="0">
                    <a:hlinkClick r:id="rId3"/>
                  </a:rPr>
                  <a:t>木板（洛谷</a:t>
                </a:r>
                <a:r>
                  <a:rPr lang="en-US" altLang="zh-CN" dirty="0">
                    <a:hlinkClick r:id="rId3"/>
                  </a:rPr>
                  <a:t>P1334</a:t>
                </a:r>
                <a:r>
                  <a:rPr lang="zh-CN" altLang="en-US" dirty="0">
                    <a:hlinkClick r:id="rId3"/>
                  </a:rPr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或者维护动态的数据中的全局最值</a:t>
                </a:r>
                <a:endParaRPr lang="en-US" altLang="zh-CN" dirty="0"/>
              </a:p>
              <a:p>
                <a:pPr lvl="1"/>
                <a:r>
                  <a:rPr lang="zh-CN" altLang="en-US" dirty="0">
                    <a:hlinkClick r:id="rId4"/>
                  </a:rPr>
                  <a:t>序列合并（洛谷</a:t>
                </a:r>
                <a:r>
                  <a:rPr lang="en-US" altLang="zh-CN" dirty="0">
                    <a:hlinkClick r:id="rId4"/>
                  </a:rPr>
                  <a:t>P1631</a:t>
                </a:r>
                <a:r>
                  <a:rPr lang="zh-CN" altLang="en-US" dirty="0">
                    <a:hlinkClick r:id="rId4"/>
                  </a:rPr>
                  <a:t>）</a:t>
                </a:r>
                <a:endParaRPr lang="en-US" altLang="zh-CN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𝐷𝑖𝑗𝑘𝑠𝑡𝑟𝑎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𝑃𝑟𝑖𝑚</m:t>
                    </m:r>
                  </m:oMath>
                </a14:m>
                <a:endParaRPr lang="en-US" altLang="zh-CN" b="0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55FA56-3B32-4A47-9F75-3A572E290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391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039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B5B65-EB08-499B-AF92-5F1C95F0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std::</a:t>
            </a:r>
            <a:r>
              <a:rPr lang="en-US" altLang="zh-CN" sz="7200" dirty="0"/>
              <a:t>priority_queue</a:t>
            </a:r>
            <a:endParaRPr lang="zh-CN" altLang="en-US" sz="7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C2536D-438E-4AE6-95FA-52D3FDF5C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默认是最大堆</a:t>
            </a:r>
            <a:endParaRPr lang="en-US" altLang="zh-CN" dirty="0"/>
          </a:p>
          <a:p>
            <a:r>
              <a:rPr lang="zh-CN" altLang="en-US" dirty="0"/>
              <a:t>最小堆：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priority_queue&lt;int , vector&lt;int&gt; , greater&lt;int&gt;&gt;</a:t>
            </a:r>
          </a:p>
          <a:p>
            <a:pPr marL="0" indent="0">
              <a:buNone/>
            </a:pPr>
            <a:r>
              <a:rPr lang="zh-CN" altLang="en-US" dirty="0"/>
              <a:t>或者 构造函数传入自定义比较函数对象或</a:t>
            </a:r>
            <a:r>
              <a:rPr lang="en-US" altLang="zh-CN" dirty="0"/>
              <a:t>lambda</a:t>
            </a:r>
          </a:p>
          <a:p>
            <a:r>
              <a:rPr lang="zh-CN" altLang="en-US" dirty="0"/>
              <a:t>取顶元素 </a:t>
            </a:r>
            <a:r>
              <a:rPr lang="en-US" altLang="zh-CN" dirty="0"/>
              <a:t>top()//</a:t>
            </a:r>
            <a:r>
              <a:rPr lang="zh-CN" altLang="en-US" dirty="0"/>
              <a:t>返回这个元素的常引用</a:t>
            </a:r>
            <a:endParaRPr lang="en-US" altLang="zh-CN" dirty="0"/>
          </a:p>
          <a:p>
            <a:r>
              <a:rPr lang="zh-CN" altLang="en-US" dirty="0"/>
              <a:t>删顶元素 </a:t>
            </a:r>
            <a:r>
              <a:rPr lang="en-US" altLang="zh-CN" dirty="0"/>
              <a:t>pop()//</a:t>
            </a:r>
            <a:r>
              <a:rPr lang="zh-CN" altLang="en-US" dirty="0"/>
              <a:t>返回空值</a:t>
            </a:r>
            <a:endParaRPr lang="en-US" altLang="zh-CN" dirty="0"/>
          </a:p>
          <a:p>
            <a:pPr lvl="1"/>
            <a:r>
              <a:rPr lang="zh-CN" altLang="en-US" dirty="0"/>
              <a:t>思考：为什么不像 </a:t>
            </a:r>
            <a:r>
              <a:rPr lang="en-US" altLang="zh-CN" dirty="0"/>
              <a:t>python </a:t>
            </a:r>
            <a:r>
              <a:rPr lang="zh-CN" altLang="en-US" dirty="0"/>
              <a:t>一样，同时返回顶元素？</a:t>
            </a:r>
            <a:endParaRPr lang="en-US" altLang="zh-CN" dirty="0"/>
          </a:p>
          <a:p>
            <a:r>
              <a:rPr lang="zh-CN" altLang="en-US" dirty="0"/>
              <a:t>插入 </a:t>
            </a:r>
            <a:r>
              <a:rPr lang="en-US" altLang="zh-CN" dirty="0"/>
              <a:t>push()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163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85917-26FE-4899-8830-E3BE7C46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4CB80B-3F39-49EB-AEEF-4C97ABDA7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合并果子（洛谷</a:t>
            </a:r>
            <a:r>
              <a:rPr lang="en-US" altLang="zh-CN" dirty="0">
                <a:hlinkClick r:id="rId2"/>
              </a:rPr>
              <a:t>P1090</a:t>
            </a:r>
            <a:r>
              <a:rPr lang="zh-CN" altLang="en-US" dirty="0">
                <a:hlinkClick r:id="rId2"/>
              </a:rPr>
              <a:t>）</a:t>
            </a:r>
            <a:endParaRPr lang="en-US" altLang="zh-CN" dirty="0"/>
          </a:p>
          <a:p>
            <a:r>
              <a:rPr lang="zh-CN" altLang="en-US" dirty="0">
                <a:hlinkClick r:id="rId3"/>
              </a:rPr>
              <a:t>木板（洛谷</a:t>
            </a:r>
            <a:r>
              <a:rPr lang="en-US" altLang="zh-CN" dirty="0">
                <a:hlinkClick r:id="rId3"/>
              </a:rPr>
              <a:t>P1334</a:t>
            </a:r>
            <a:r>
              <a:rPr lang="zh-CN" altLang="en-US" dirty="0">
                <a:hlinkClick r:id="rId3"/>
              </a:rPr>
              <a:t>）</a:t>
            </a:r>
            <a:endParaRPr lang="en-US" altLang="zh-CN" dirty="0"/>
          </a:p>
          <a:p>
            <a:r>
              <a:rPr lang="zh-CN" altLang="en-US" dirty="0">
                <a:hlinkClick r:id="rId4"/>
              </a:rPr>
              <a:t>序列合并（洛谷</a:t>
            </a:r>
            <a:r>
              <a:rPr lang="en-US" altLang="zh-CN" dirty="0">
                <a:hlinkClick r:id="rId4"/>
              </a:rPr>
              <a:t>P1631</a:t>
            </a:r>
            <a:r>
              <a:rPr lang="zh-CN" altLang="en-US" dirty="0">
                <a:hlinkClick r:id="rId4"/>
              </a:rPr>
              <a:t>）</a:t>
            </a:r>
            <a:endParaRPr lang="en-US" altLang="zh-CN" b="1" dirty="0"/>
          </a:p>
          <a:p>
            <a:r>
              <a:rPr lang="zh-CN" altLang="en-US" dirty="0">
                <a:hlinkClick r:id="rId5"/>
              </a:rPr>
              <a:t>单源最短路径（洛谷</a:t>
            </a:r>
            <a:r>
              <a:rPr lang="en-US" altLang="zh-CN" dirty="0">
                <a:hlinkClick r:id="rId5"/>
              </a:rPr>
              <a:t>P4779</a:t>
            </a:r>
            <a:r>
              <a:rPr lang="zh-CN" altLang="en-US" dirty="0">
                <a:hlinkClick r:id="rId5"/>
              </a:rPr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893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AFD97-7BE0-4519-816E-D51244E0A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一道题目</a:t>
            </a:r>
          </a:p>
        </p:txBody>
      </p:sp>
    </p:spTree>
    <p:extLst>
      <p:ext uri="{BB962C8B-B14F-4D97-AF65-F5344CB8AC3E}">
        <p14:creationId xmlns:p14="http://schemas.microsoft.com/office/powerpoint/2010/main" val="17196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E2D36-0225-4A56-8C92-B3C2BD7A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>
                <a:hlinkClick r:id="rId2"/>
              </a:rPr>
              <a:t>P1090</a:t>
            </a:r>
            <a:r>
              <a:rPr lang="zh-CN" altLang="en-US" dirty="0"/>
              <a:t>合并果子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D7B0BB-D07D-48B6-A9D4-06D8B2DFED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04925"/>
                <a:ext cx="7886700" cy="4872038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100"/>
                  </a:spcBef>
                </a:pPr>
                <a:r>
                  <a:rPr lang="zh-CN" altLang="en-US" b="1" dirty="0"/>
                  <a:t>题目描述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在一个果园里，多多已经将所有的果子打了下来，而且按果子的不同种类分成了不同的堆。多多决定把所有的果子合成一堆。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每一次合并，多多可以把两堆果子合并到一起，消耗的体力等于两堆果子的重量之和。可以看出，所有的果子经过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 次合并之后， 就只剩下一堆了。多多在合并果子时总共消耗的体力等于每次合并所耗体力之和。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因为还要花大力气把这些果子搬回家，所以多多在合并果子时要尽可能地节省体力。假定每个果子重量都为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 ，并且已知果子的种类 数和每种果子的数目，你的任务是设计出合并的次序方案，使多多耗费的体力最少，并输出这个最小的体力耗费值。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例如有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/>
                  <a:t> 种果子，数目依次为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 ，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 ，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zh-CN" altLang="en-US" dirty="0"/>
                  <a:t> 。可以先将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 、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 堆合并，新堆数目为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/>
                  <a:t> ，耗费体力为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/>
                  <a:t> 。接着，将新堆与原先的第三堆合并，又得到新的堆，数目为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zh-CN" altLang="en-US" dirty="0"/>
                  <a:t> ，耗费体力为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zh-CN" altLang="en-US" dirty="0"/>
                  <a:t> 。所以多多总共耗费体力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=3+12=15</m:t>
                    </m:r>
                  </m:oMath>
                </a14:m>
                <a:r>
                  <a:rPr lang="zh-CN" altLang="en-US" dirty="0"/>
                  <a:t> 。可以证明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zh-CN" altLang="en-US" dirty="0"/>
                  <a:t> 为最小的体力耗费值。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D7B0BB-D07D-48B6-A9D4-06D8B2DFED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04925"/>
                <a:ext cx="7886700" cy="4872038"/>
              </a:xfrm>
              <a:blipFill>
                <a:blip r:embed="rId3"/>
                <a:stretch>
                  <a:fillRect l="-464" t="-6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090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F6F17-7759-4699-8732-209D1650B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C84504-09AD-42CA-B690-ECC4B50C6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一些果子如果经历了多次合并，他们对于总消耗的贡献就比较大。</a:t>
            </a:r>
            <a:endParaRPr lang="en-US" altLang="zh-CN" dirty="0"/>
          </a:p>
          <a:p>
            <a:r>
              <a:rPr lang="zh-CN" altLang="en-US" dirty="0"/>
              <a:t>应当让比较小的堆合并次数多，大的堆次数少。</a:t>
            </a:r>
            <a:endParaRPr lang="en-US" altLang="zh-CN" dirty="0"/>
          </a:p>
          <a:p>
            <a:r>
              <a:rPr lang="zh-CN" altLang="en-US" dirty="0"/>
              <a:t>自然地想到，每次合并最小的两堆。</a:t>
            </a:r>
            <a:endParaRPr lang="en-US" altLang="zh-CN" dirty="0"/>
          </a:p>
          <a:p>
            <a:r>
              <a:rPr lang="zh-CN" altLang="en-US" dirty="0"/>
              <a:t>每次合并出的堆又要放回待合并的堆中。</a:t>
            </a:r>
            <a:endParaRPr lang="en-US" altLang="zh-CN" dirty="0"/>
          </a:p>
          <a:p>
            <a:r>
              <a:rPr lang="zh-CN" altLang="en-US" dirty="0"/>
              <a:t>需要一种数据结构来高效地维护这些数据。</a:t>
            </a:r>
          </a:p>
        </p:txBody>
      </p:sp>
    </p:spTree>
    <p:extLst>
      <p:ext uri="{BB962C8B-B14F-4D97-AF65-F5344CB8AC3E}">
        <p14:creationId xmlns:p14="http://schemas.microsoft.com/office/powerpoint/2010/main" val="1960298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D59F9-171F-415E-8E41-DF4ACFF8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29C680-3B97-4D15-94B6-58287533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获取并删除最小的一个元素</a:t>
            </a:r>
            <a:endParaRPr lang="en-US" altLang="zh-CN" dirty="0"/>
          </a:p>
          <a:p>
            <a:r>
              <a:rPr lang="zh-CN" altLang="en-US" dirty="0"/>
              <a:t>获取并删除最小的两个元素</a:t>
            </a:r>
            <a:endParaRPr lang="en-US" altLang="zh-CN" dirty="0"/>
          </a:p>
          <a:p>
            <a:r>
              <a:rPr lang="zh-CN" altLang="en-US" dirty="0"/>
              <a:t>插入一个元素</a:t>
            </a:r>
            <a:endParaRPr lang="en-US" altLang="zh-CN" dirty="0"/>
          </a:p>
          <a:p>
            <a:r>
              <a:rPr lang="zh-CN" altLang="en-US" dirty="0"/>
              <a:t>获取容器的容量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045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C092E-0992-45CE-A49C-B2EFEF7B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平衡树的缺点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797CE2-CA4C-4F99-974D-D9C532A10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实现复杂</a:t>
            </a:r>
            <a:endParaRPr lang="en-US" altLang="zh-CN" dirty="0"/>
          </a:p>
          <a:p>
            <a:r>
              <a:rPr lang="zh-CN" altLang="en-US" dirty="0"/>
              <a:t>每次删除都是从一头进行，退化严重，需要经常旋转，产生较大的常数。</a:t>
            </a:r>
          </a:p>
        </p:txBody>
      </p:sp>
    </p:spTree>
    <p:extLst>
      <p:ext uri="{BB962C8B-B14F-4D97-AF65-F5344CB8AC3E}">
        <p14:creationId xmlns:p14="http://schemas.microsoft.com/office/powerpoint/2010/main" val="12295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3E646-88EF-4E11-AF97-331BF90D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堆的能力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CE6C09-EBCA-4195-AB98-46CB6C9DB6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维护集合的最大值（最小值也是一个道理）</a:t>
                </a:r>
                <a:endParaRPr lang="en-US" altLang="zh-CN" dirty="0"/>
              </a:p>
              <a:p>
                <a:r>
                  <a:rPr lang="zh-CN" altLang="en-US" dirty="0"/>
                  <a:t>支持在任意情况下向集合中加入元素</a:t>
                </a:r>
                <a:endParaRPr lang="en-US" altLang="zh-CN" dirty="0"/>
              </a:p>
              <a:p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/>
                  <a:t>的时间内找到最大元素</a:t>
                </a:r>
                <a:endParaRPr lang="en-US" altLang="zh-CN" dirty="0"/>
              </a:p>
              <a:p>
                <a:r>
                  <a:rPr lang="zh-CN" altLang="en-US" dirty="0"/>
                  <a:t>只能删除当前的最大元素，消耗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的时间</a:t>
                </a:r>
                <a:endParaRPr lang="en-US" altLang="zh-CN" dirty="0"/>
              </a:p>
              <a:p>
                <a:r>
                  <a:rPr lang="zh-CN" altLang="en-US" dirty="0"/>
                  <a:t>不能很好的查询一个元素是否在堆中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有这个需要的话，最好搞一个和堆同步的二叉搜索树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或者对于所有的元素进行标记，比如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𝑣𝑖𝑠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[]</m:t>
                    </m:r>
                  </m:oMath>
                </a14:m>
                <a:r>
                  <a:rPr lang="zh-CN" altLang="en-US" dirty="0"/>
                  <a:t>数组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CE6C09-EBCA-4195-AB98-46CB6C9DB6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52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26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B9E1E-12FC-4512-9169-2243972B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为什么堆有这些能力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CE0E3-8C57-4110-A557-6E7AC2A12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22375"/>
          </a:xfrm>
        </p:spPr>
        <p:txBody>
          <a:bodyPr/>
          <a:lstStyle/>
          <a:p>
            <a:r>
              <a:rPr lang="zh-CN" altLang="en-US" dirty="0"/>
              <a:t>任何数据结构的能力都与其结构有关</a:t>
            </a:r>
            <a:endParaRPr lang="en-US" altLang="zh-CN" dirty="0"/>
          </a:p>
          <a:p>
            <a:r>
              <a:rPr lang="zh-CN" altLang="en-US" dirty="0"/>
              <a:t>堆的性质来源于以下结构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382061-7F32-4311-91FF-5FAE846ECEA6}"/>
              </a:ext>
            </a:extLst>
          </p:cNvPr>
          <p:cNvSpPr txBox="1"/>
          <p:nvPr/>
        </p:nvSpPr>
        <p:spPr>
          <a:xfrm>
            <a:off x="981075" y="3376613"/>
            <a:ext cx="71485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堆是一棵完全树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对于树上的任意节点，满足</a:t>
            </a:r>
            <a:endParaRPr lang="en-US" altLang="zh-CN" sz="2800" dirty="0"/>
          </a:p>
          <a:p>
            <a:pPr lvl="1"/>
            <a:r>
              <a:rPr lang="zh-CN" altLang="en-US" sz="2800" dirty="0"/>
              <a:t>节点上的值大于其任意子节点的值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3410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30FE3D1-D040-4245-8A48-0BD30E898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3402"/>
            <a:ext cx="9144000" cy="231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0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</TotalTime>
  <Words>1365</Words>
  <Application>Microsoft Office PowerPoint</Application>
  <PresentationFormat>全屏显示(4:3)</PresentationFormat>
  <Paragraphs>112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主题​​</vt:lpstr>
      <vt:lpstr>堆</vt:lpstr>
      <vt:lpstr>一道题目</vt:lpstr>
      <vt:lpstr>洛谷P1090合并果子</vt:lpstr>
      <vt:lpstr>分析</vt:lpstr>
      <vt:lpstr>需求</vt:lpstr>
      <vt:lpstr>平衡树的缺点</vt:lpstr>
      <vt:lpstr>堆的能力</vt:lpstr>
      <vt:lpstr>为什么堆有这些能力</vt:lpstr>
      <vt:lpstr>PowerPoint 演示文稿</vt:lpstr>
      <vt:lpstr>为什么这样的结构能 提供这样的能力</vt:lpstr>
      <vt:lpstr>顶部的元素最大</vt:lpstr>
      <vt:lpstr>维护堆的结构（以二叉堆为例）</vt:lpstr>
      <vt:lpstr>维护</vt:lpstr>
      <vt:lpstr>查询</vt:lpstr>
      <vt:lpstr>插入</vt:lpstr>
      <vt:lpstr>删除</vt:lpstr>
      <vt:lpstr>用途</vt:lpstr>
      <vt:lpstr>std::priority_queue</vt:lpstr>
      <vt:lpstr>练习题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堆</dc:title>
  <dc:creator>胡 广</dc:creator>
  <cp:lastModifiedBy>胡 广</cp:lastModifiedBy>
  <cp:revision>21</cp:revision>
  <dcterms:created xsi:type="dcterms:W3CDTF">2019-12-15T07:21:10Z</dcterms:created>
  <dcterms:modified xsi:type="dcterms:W3CDTF">2020-01-11T00:33:30Z</dcterms:modified>
</cp:coreProperties>
</file>