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68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D32626A-2157-4017-9D5E-12F4B3254FCD}">
          <p14:sldIdLst>
            <p14:sldId id="256"/>
          </p14:sldIdLst>
        </p14:section>
        <p14:section name="引入" id="{FE0B1919-49B9-4B61-A7D0-FE1234C89C8B}">
          <p14:sldIdLst>
            <p14:sldId id="269"/>
            <p14:sldId id="267"/>
            <p14:sldId id="268"/>
            <p14:sldId id="270"/>
            <p14:sldId id="271"/>
          </p14:sldIdLst>
        </p14:section>
        <p14:section name="介绍" id="{4844C0E9-9E70-49C2-A9E4-A98DA02EE0C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标准库里的堆" id="{165F8138-2970-4B36-9F6E-7EA146B65FE7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广" initials="胡" lastIdx="1" clrIdx="0">
    <p:extLst>
      <p:ext uri="{19B8F6BF-5375-455C-9EA6-DF929625EA0E}">
        <p15:presenceInfo xmlns:p15="http://schemas.microsoft.com/office/powerpoint/2012/main" userId="de7e96b1cbf6f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5:46:44.690" idx="1">
    <p:pos x="10" y="10"/>
    <p:text>下一张是白屏，画一下示意图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6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C6CD-293F-4B8A-870B-46761076898A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34" TargetMode="External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uogu.com.cn/problem/P163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03EE-8EB0-439A-BDD0-B3760A8FF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5243F-E32A-4DA0-A6FD-D0537E67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一种效率高且易于实现的，</a:t>
            </a:r>
            <a:endParaRPr lang="en-US" altLang="zh-CN" dirty="0"/>
          </a:p>
          <a:p>
            <a:r>
              <a:rPr lang="zh-CN" altLang="en-US" dirty="0"/>
              <a:t>维护集合最大（最小）值的数据结构。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6989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062E-920B-4EBB-A8EF-7937DE2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为什么这样的结构能</a:t>
            </a:r>
            <a:br>
              <a:rPr lang="en-US" altLang="zh-CN" dirty="0"/>
            </a:br>
            <a:r>
              <a:rPr lang="zh-CN" altLang="en-US" dirty="0"/>
              <a:t>提供这样的能力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因为任意节点大于子节点，根节点一定是最大的</a:t>
                </a:r>
                <a:endParaRPr lang="en-US" altLang="zh-CN" dirty="0"/>
              </a:p>
              <a:p>
                <a:r>
                  <a:rPr lang="zh-CN" altLang="en-US" dirty="0"/>
                  <a:t>这棵树最多有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层，后面可以看到，插入和删除的时间复杂度都和层数成正比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8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ADCF-8AA3-4CAF-BD77-BEADF9D9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维护堆的结构（以二叉堆为例）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堆是一棵完全树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适合放在一个数组上，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的儿子是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添加和删除元素都得从数组尾部进行</a:t>
                </a:r>
                <a:endParaRPr lang="en-US" altLang="zh-CN" dirty="0"/>
              </a:p>
              <a:p>
                <a:r>
                  <a:rPr lang="zh-CN" altLang="en-US" dirty="0"/>
                  <a:t>堆的节点大于其儿子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对于某个节点的维护就是将其最大的儿子和父亲交换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被交换的儿子变小了，被交换的父亲变大了，继续维护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一共有树的层数那么多次维护操作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思考：为什么维护了‘我’的父亲之后不用回来维护‘我’呢？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不管是用循环还是递归，都很方便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45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D4E9-A686-4EBD-8258-4FF101B8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4D2450-17FE-459B-85AD-10FF5376C628}"/>
              </a:ext>
            </a:extLst>
          </p:cNvPr>
          <p:cNvSpPr txBox="1"/>
          <p:nvPr/>
        </p:nvSpPr>
        <p:spPr>
          <a:xfrm>
            <a:off x="914400" y="1257300"/>
            <a:ext cx="74056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   template&lt;class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&gt;void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P_Queue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&gt;::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matainHeap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dirty="0"/>
              <a:t>target)</a:t>
            </a:r>
          </a:p>
          <a:p>
            <a:r>
              <a:rPr lang="en-US" altLang="zh-CN" dirty="0"/>
              <a:t>    {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/>
              <a:t> next = target;</a:t>
            </a:r>
          </a:p>
          <a:p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 (</a:t>
            </a:r>
            <a:r>
              <a:rPr lang="en-US" altLang="zh-CN" dirty="0">
                <a:solidFill>
                  <a:srgbClr val="0070C0"/>
                </a:solidFill>
              </a:rPr>
              <a:t>true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{</a:t>
            </a:r>
          </a:p>
          <a:p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(Heap[target]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(target);}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(Heap[next]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找到父节点和子节点中比较大的那个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(next != target)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如果不是父节点就交换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std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r>
              <a:rPr lang="en-US" altLang="zh-CN" dirty="0"/>
              <a:t>(Heap[next], Heap[target]);</a:t>
            </a:r>
          </a:p>
          <a:p>
            <a:r>
              <a:rPr lang="en-US" altLang="zh-CN" dirty="0"/>
              <a:t>                target = next;</a:t>
            </a:r>
          </a:p>
          <a:p>
            <a:r>
              <a:rPr lang="en-US" altLang="zh-CN" dirty="0"/>
              <a:t>            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是则说明这个节点满足性质，可以收工了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继续维护性质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为了放得下，压缩了行数，平时不要这样写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3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AEB-CE81-4721-9D40-45B1E972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6DAEC-F6AD-468B-8BC8-40C66CD4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T&gt;T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P_Queue</a:t>
            </a:r>
            <a:r>
              <a:rPr lang="en-US" altLang="zh-CN" dirty="0"/>
              <a:t>&lt;T&gt;::top(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altLang="zh-CN" dirty="0"/>
              <a:t>)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const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 Heap[0];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r>
              <a:rPr lang="zh-CN" altLang="en-US" dirty="0"/>
              <a:t>直接返回堆顶（树根）元素</a:t>
            </a:r>
          </a:p>
        </p:txBody>
      </p:sp>
    </p:spTree>
    <p:extLst>
      <p:ext uri="{BB962C8B-B14F-4D97-AF65-F5344CB8AC3E}">
        <p14:creationId xmlns:p14="http://schemas.microsoft.com/office/powerpoint/2010/main" val="5912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A6DF-3938-4F32-89E9-A8C7A2C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D09B-997D-4306-8CCE-EF11D4B8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8" y="1690689"/>
            <a:ext cx="8386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&lt;T&gt;::insert(const T&amp; target)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Heap[</a:t>
            </a:r>
            <a:r>
              <a:rPr lang="en-US" altLang="zh-CN" dirty="0" err="1"/>
              <a:t>compacityUsed</a:t>
            </a:r>
            <a:r>
              <a:rPr lang="en-US" altLang="zh-CN" dirty="0"/>
              <a:t>] = target;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新元素插到底下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</a:t>
            </a:r>
            <a:r>
              <a:rPr lang="en-US" altLang="zh-CN" dirty="0" err="1"/>
              <a:t>compacityUsed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维护性质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++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更新堆的大小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2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8BEE-7B4E-4855-8592-DB72C62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4457-9E66-41C3-AD6F-F184E00E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&lt;T&gt;::pop(void)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std::swap(Heap[0], Heap[</a:t>
            </a:r>
            <a:r>
              <a:rPr lang="en-US" altLang="zh-CN" dirty="0" err="1"/>
              <a:t>compacityUsed</a:t>
            </a:r>
            <a:r>
              <a:rPr lang="en-US" altLang="zh-CN" dirty="0"/>
              <a:t> - 1]);</a:t>
            </a:r>
          </a:p>
          <a:p>
            <a:pPr marL="0" indent="0">
              <a:buNone/>
            </a:pPr>
            <a:r>
              <a:rPr lang="en-US" altLang="zh-CN" dirty="0"/>
              <a:t>        --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(0);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4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54A0-E8B5-43F5-A0DF-EBA0EF7E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5FA56-3B32-4A47-9F75-3A572E290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堆经常被用作贪心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2"/>
                  </a:rPr>
                  <a:t>合并果子（洛谷</a:t>
                </a:r>
                <a:r>
                  <a:rPr lang="en-US" altLang="zh-CN" dirty="0">
                    <a:hlinkClick r:id="rId2"/>
                  </a:rPr>
                  <a:t>P1090</a:t>
                </a:r>
                <a:r>
                  <a:rPr lang="zh-CN" altLang="en-US" dirty="0">
                    <a:hlinkClick r:id="rId2"/>
                  </a:rPr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3"/>
                  </a:rPr>
                  <a:t>木板（洛谷</a:t>
                </a:r>
                <a:r>
                  <a:rPr lang="en-US" altLang="zh-CN" dirty="0">
                    <a:hlinkClick r:id="rId3"/>
                  </a:rPr>
                  <a:t>P1334</a:t>
                </a:r>
                <a:r>
                  <a:rPr lang="zh-CN" altLang="en-US" dirty="0">
                    <a:hlinkClick r:id="rId3"/>
                  </a:rPr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或者维护动态的数据中的全局最值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hlinkClick r:id="rId4"/>
                  </a:rPr>
                  <a:t>序列合并（洛谷</a:t>
                </a:r>
                <a:r>
                  <a:rPr lang="en-US" altLang="zh-CN" dirty="0">
                    <a:hlinkClick r:id="rId4"/>
                  </a:rPr>
                  <a:t>P1631</a:t>
                </a:r>
                <a:r>
                  <a:rPr lang="zh-CN" altLang="en-US" dirty="0">
                    <a:hlinkClick r:id="rId4"/>
                  </a:rPr>
                  <a:t>）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𝐷𝑖𝑗𝑘𝑠𝑡𝑟𝑎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𝑃𝑟𝑖𝑚</m:t>
                    </m:r>
                  </m:oMath>
                </a14:m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5FA56-3B32-4A47-9F75-3A572E290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3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5B65-EB08-499B-AF92-5F1C95F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sz="7200" dirty="0"/>
              <a:t>priority_queue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2536D-438E-4AE6-95FA-52D3FDF5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默认是最大堆</a:t>
            </a:r>
            <a:endParaRPr lang="en-US" altLang="zh-CN" dirty="0"/>
          </a:p>
          <a:p>
            <a:r>
              <a:rPr lang="zh-CN" altLang="en-US" dirty="0"/>
              <a:t>最小堆：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priority_queue&lt;int , vector&lt;int&gt; , greater&lt;int&gt;&gt;</a:t>
            </a:r>
          </a:p>
          <a:p>
            <a:pPr marL="0" indent="0">
              <a:buNone/>
            </a:pPr>
            <a:r>
              <a:rPr lang="zh-CN" altLang="en-US" dirty="0"/>
              <a:t>或者 构造函数传入自定义比较函数对象或</a:t>
            </a:r>
            <a:r>
              <a:rPr lang="en-US" altLang="zh-CN" dirty="0"/>
              <a:t>lambda</a:t>
            </a:r>
          </a:p>
          <a:p>
            <a:r>
              <a:rPr lang="zh-CN" altLang="en-US" dirty="0"/>
              <a:t>取顶元素 </a:t>
            </a:r>
            <a:r>
              <a:rPr lang="en-US" altLang="zh-CN" dirty="0"/>
              <a:t>top()//</a:t>
            </a:r>
            <a:r>
              <a:rPr lang="zh-CN" altLang="en-US" dirty="0"/>
              <a:t>返回这个元素的常引用</a:t>
            </a:r>
            <a:endParaRPr lang="en-US" altLang="zh-CN" dirty="0"/>
          </a:p>
          <a:p>
            <a:r>
              <a:rPr lang="zh-CN" altLang="en-US" dirty="0"/>
              <a:t>删顶元素 </a:t>
            </a:r>
            <a:r>
              <a:rPr lang="en-US" altLang="zh-CN" dirty="0"/>
              <a:t>pop()//</a:t>
            </a:r>
            <a:r>
              <a:rPr lang="zh-CN" altLang="en-US" dirty="0"/>
              <a:t>返回空值</a:t>
            </a:r>
            <a:endParaRPr lang="en-US" altLang="zh-CN" dirty="0"/>
          </a:p>
          <a:p>
            <a:pPr lvl="1"/>
            <a:r>
              <a:rPr lang="zh-CN" altLang="en-US" dirty="0"/>
              <a:t>思考：为什么不像 </a:t>
            </a:r>
            <a:r>
              <a:rPr lang="en-US" altLang="zh-CN" dirty="0"/>
              <a:t>python </a:t>
            </a:r>
            <a:r>
              <a:rPr lang="zh-CN" altLang="en-US" dirty="0"/>
              <a:t>一样，同时返回顶元素？</a:t>
            </a:r>
            <a:endParaRPr lang="en-US" altLang="zh-CN" dirty="0"/>
          </a:p>
          <a:p>
            <a:r>
              <a:rPr lang="zh-CN" altLang="en-US" dirty="0"/>
              <a:t>插入 </a:t>
            </a:r>
            <a:r>
              <a:rPr lang="en-US" altLang="zh-CN" dirty="0"/>
              <a:t>push()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AFD97-7BE0-4519-816E-D51244E0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一道题目</a:t>
            </a:r>
          </a:p>
        </p:txBody>
      </p:sp>
    </p:spTree>
    <p:extLst>
      <p:ext uri="{BB962C8B-B14F-4D97-AF65-F5344CB8AC3E}">
        <p14:creationId xmlns:p14="http://schemas.microsoft.com/office/powerpoint/2010/main" val="1719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E2D36-0225-4A56-8C92-B3C2BD7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>
                <a:hlinkClick r:id="rId2"/>
              </a:rPr>
              <a:t>P1090</a:t>
            </a:r>
            <a:r>
              <a:rPr lang="zh-CN" altLang="en-US" dirty="0"/>
              <a:t>合并果子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7B0BB-D07D-48B6-A9D4-06D8B2DF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4925"/>
                <a:ext cx="7886700" cy="48720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</a:pPr>
                <a:r>
                  <a:rPr lang="zh-CN" altLang="en-US" b="1" dirty="0"/>
                  <a:t>题目描述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在一个果园里，多多已经将所有的果子打了下来，而且按果子的不同种类分成了不同的堆。多多决定把所有的果子合成一堆。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每一次合并，多多可以把两堆果子合并到一起，消耗的体力等于两堆果子的重量之和。可以看出，所有的果子经过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 次合并之后， 就只剩下一堆了。多多在合并果子时总共消耗的体力等于每次合并所耗体力之和。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因为还要花大力气把这些果子搬回家，所以多多在合并果子时要尽可能地节省体力。假定每个果子重量都为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，并且已知果子的种类 数和每种果子的数目，你的任务是设计出合并的次序方案，使多多耗费的体力最少，并输出这个最小的体力耗费值。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例如有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种果子，数目依次为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，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 ，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en-US" dirty="0"/>
                  <a:t> 。可以先将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、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 堆合并，新堆数目为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，耗费体力为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 。接着，将新堆与原先的第三堆合并，又得到新的堆，数目为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dirty="0"/>
                  <a:t> ，耗费体力为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dirty="0"/>
                  <a:t> 。所以多多总共耗费体力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=3+12=15</m:t>
                    </m:r>
                  </m:oMath>
                </a14:m>
                <a:r>
                  <a:rPr lang="zh-CN" altLang="en-US" dirty="0"/>
                  <a:t> 。可以证明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zh-CN" altLang="en-US" dirty="0"/>
                  <a:t> 为最小的体力耗费值。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7B0BB-D07D-48B6-A9D4-06D8B2DF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4925"/>
                <a:ext cx="7886700" cy="4872038"/>
              </a:xfrm>
              <a:blipFill>
                <a:blip r:embed="rId3"/>
                <a:stretch>
                  <a:fillRect l="-464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9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6F17-7759-4699-8732-209D1650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84504-09AD-42CA-B690-ECC4B50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一些果子如果经历了多次合并，他们对于总消耗的贡献就比较大。</a:t>
            </a:r>
            <a:endParaRPr lang="en-US" altLang="zh-CN" dirty="0"/>
          </a:p>
          <a:p>
            <a:r>
              <a:rPr lang="zh-CN" altLang="en-US" dirty="0"/>
              <a:t>应当让比较小的堆合并次数多，大的堆次数少。</a:t>
            </a:r>
            <a:endParaRPr lang="en-US" altLang="zh-CN" dirty="0"/>
          </a:p>
          <a:p>
            <a:r>
              <a:rPr lang="zh-CN" altLang="en-US" dirty="0"/>
              <a:t>自然地想到，每次合并最小的两堆。</a:t>
            </a:r>
            <a:endParaRPr lang="en-US" altLang="zh-CN" dirty="0"/>
          </a:p>
          <a:p>
            <a:r>
              <a:rPr lang="zh-CN" altLang="en-US" dirty="0"/>
              <a:t>每次合并出的堆又要放回待合并的堆中。</a:t>
            </a:r>
            <a:endParaRPr lang="en-US" altLang="zh-CN" dirty="0"/>
          </a:p>
          <a:p>
            <a:r>
              <a:rPr lang="zh-CN" altLang="en-US" dirty="0"/>
              <a:t>需要一种数据结构来高效地维护这些数据。</a:t>
            </a:r>
          </a:p>
        </p:txBody>
      </p:sp>
    </p:spTree>
    <p:extLst>
      <p:ext uri="{BB962C8B-B14F-4D97-AF65-F5344CB8AC3E}">
        <p14:creationId xmlns:p14="http://schemas.microsoft.com/office/powerpoint/2010/main" val="19602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59F9-171F-415E-8E41-DF4ACFF8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9C680-3B97-4D15-94B6-58287533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获取并删除最小的两个元素</a:t>
            </a:r>
            <a:endParaRPr lang="en-US" altLang="zh-CN" dirty="0"/>
          </a:p>
          <a:p>
            <a:r>
              <a:rPr lang="zh-CN" altLang="en-US" dirty="0"/>
              <a:t>插入一个元素</a:t>
            </a:r>
            <a:endParaRPr lang="en-US" altLang="zh-CN" dirty="0"/>
          </a:p>
          <a:p>
            <a:r>
              <a:rPr lang="zh-CN" altLang="en-US" dirty="0"/>
              <a:t>获取容器的容量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45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092E-0992-45CE-A49C-B2EFEF7B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平衡树的缺点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97CE2-CA4C-4F99-974D-D9C532A1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实现复杂</a:t>
            </a:r>
            <a:endParaRPr lang="en-US" altLang="zh-CN" dirty="0"/>
          </a:p>
          <a:p>
            <a:r>
              <a:rPr lang="zh-CN" altLang="en-US" dirty="0"/>
              <a:t>每次删除都是从一头进行，退化严重，需要经常旋转，产生较大的常数。</a:t>
            </a:r>
          </a:p>
        </p:txBody>
      </p:sp>
    </p:spTree>
    <p:extLst>
      <p:ext uri="{BB962C8B-B14F-4D97-AF65-F5344CB8AC3E}">
        <p14:creationId xmlns:p14="http://schemas.microsoft.com/office/powerpoint/2010/main" val="1229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E646-88EF-4E11-AF97-331BF90D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维护集合的最大值</a:t>
                </a:r>
                <a:endParaRPr lang="en-US" altLang="zh-CN" dirty="0"/>
              </a:p>
              <a:p>
                <a:r>
                  <a:rPr lang="zh-CN" altLang="en-US" dirty="0"/>
                  <a:t>支持在任意情况下向集合中加入元素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的时间内找到最大元素</a:t>
                </a:r>
                <a:endParaRPr lang="en-US" altLang="zh-CN" dirty="0"/>
              </a:p>
              <a:p>
                <a:r>
                  <a:rPr lang="zh-CN" altLang="en-US" dirty="0"/>
                  <a:t>只能删除当前的最大元素，消耗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</a:t>
                </a:r>
                <a:endParaRPr lang="en-US" altLang="zh-CN" dirty="0"/>
              </a:p>
              <a:p>
                <a:r>
                  <a:rPr lang="zh-CN" altLang="en-US" dirty="0"/>
                  <a:t>不能很好的查询一个元素是否在堆中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有这个需要的话，最好搞一个和堆同步的二叉搜索树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9E1E-12FC-4512-9169-2243972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为什么堆有这些能力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CE0E3-8C57-4110-A557-6E7AC2A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2375"/>
          </a:xfrm>
        </p:spPr>
        <p:txBody>
          <a:bodyPr/>
          <a:lstStyle/>
          <a:p>
            <a:r>
              <a:rPr lang="zh-CN" altLang="en-US" dirty="0"/>
              <a:t>任何数据结构的能力都与其结构有关</a:t>
            </a:r>
            <a:endParaRPr lang="en-US" altLang="zh-CN" dirty="0"/>
          </a:p>
          <a:p>
            <a:r>
              <a:rPr lang="zh-CN" altLang="en-US" dirty="0"/>
              <a:t>堆的性质来源于以下结构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82061-7F32-4311-91FF-5FAE846ECEA6}"/>
              </a:ext>
            </a:extLst>
          </p:cNvPr>
          <p:cNvSpPr txBox="1"/>
          <p:nvPr/>
        </p:nvSpPr>
        <p:spPr>
          <a:xfrm>
            <a:off x="981075" y="3376613"/>
            <a:ext cx="71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堆是一棵完全树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对于树上的任意节点，满足</a:t>
            </a:r>
            <a:endParaRPr lang="en-US" altLang="zh-CN" sz="2800" dirty="0"/>
          </a:p>
          <a:p>
            <a:pPr lvl="1"/>
            <a:r>
              <a:rPr lang="zh-CN" altLang="en-US" sz="2800" dirty="0"/>
              <a:t>节点上的值大于其任意子节点的值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41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1302</Words>
  <Application>Microsoft Office PowerPoint</Application>
  <PresentationFormat>全屏显示(4:3)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主题​​</vt:lpstr>
      <vt:lpstr>堆</vt:lpstr>
      <vt:lpstr>一道题目</vt:lpstr>
      <vt:lpstr>洛谷P1090合并果子</vt:lpstr>
      <vt:lpstr>分析</vt:lpstr>
      <vt:lpstr>需求</vt:lpstr>
      <vt:lpstr>平衡树的缺点</vt:lpstr>
      <vt:lpstr>堆的能力</vt:lpstr>
      <vt:lpstr>为什么堆有这些能力</vt:lpstr>
      <vt:lpstr>PowerPoint 演示文稿</vt:lpstr>
      <vt:lpstr>为什么这样的结构能 提供这样的能力</vt:lpstr>
      <vt:lpstr>维护堆的结构（以二叉堆为例）</vt:lpstr>
      <vt:lpstr>维护</vt:lpstr>
      <vt:lpstr>查询</vt:lpstr>
      <vt:lpstr>插入</vt:lpstr>
      <vt:lpstr>删除</vt:lpstr>
      <vt:lpstr>用途</vt:lpstr>
      <vt:lpstr>std::priority_queue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</dc:title>
  <dc:creator>胡 广</dc:creator>
  <cp:lastModifiedBy>胡 广</cp:lastModifiedBy>
  <cp:revision>19</cp:revision>
  <dcterms:created xsi:type="dcterms:W3CDTF">2019-12-15T07:21:10Z</dcterms:created>
  <dcterms:modified xsi:type="dcterms:W3CDTF">2019-12-16T03:28:43Z</dcterms:modified>
</cp:coreProperties>
</file>