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广" initials="胡" lastIdx="1" clrIdx="0">
    <p:extLst>
      <p:ext uri="{19B8F6BF-5375-455C-9EA6-DF929625EA0E}">
        <p15:presenceInfo xmlns:p15="http://schemas.microsoft.com/office/powerpoint/2012/main" userId="de7e96b1cbf6f5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5:46:44.690" idx="1">
    <p:pos x="10" y="10"/>
    <p:text>下一张是白屏，画一下示意图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5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5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6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0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03EE-8EB0-439A-BDD0-B3760A8FF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5243F-E32A-4DA0-A6FD-D0537E67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一种效率高且易于实现的，</a:t>
            </a:r>
            <a:endParaRPr lang="en-US" altLang="zh-CN" dirty="0"/>
          </a:p>
          <a:p>
            <a:r>
              <a:rPr lang="zh-CN" altLang="en-US" dirty="0"/>
              <a:t>维护集合最大（最小）值的数据结构。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6989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8BEE-7B4E-4855-8592-DB72C62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4457-9E66-41C3-AD6F-F184E00E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   template&lt;class T&gt;void </a:t>
            </a:r>
            <a:r>
              <a:rPr lang="en-US" altLang="zh-CN" dirty="0" err="1"/>
              <a:t>P_Queue</a:t>
            </a:r>
            <a:r>
              <a:rPr lang="en-US" altLang="zh-CN" dirty="0"/>
              <a:t>&lt;T&gt;::pop(void)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std::swap(Heap[0], Heap[</a:t>
            </a:r>
            <a:r>
              <a:rPr lang="en-US" altLang="zh-CN" dirty="0" err="1"/>
              <a:t>compacityUsed</a:t>
            </a:r>
            <a:r>
              <a:rPr lang="en-US" altLang="zh-CN" dirty="0"/>
              <a:t> - 1]);</a:t>
            </a:r>
          </a:p>
          <a:p>
            <a:pPr marL="0" indent="0">
              <a:buNone/>
            </a:pPr>
            <a:r>
              <a:rPr lang="en-US" altLang="zh-CN" dirty="0"/>
              <a:t>        --</a:t>
            </a:r>
            <a:r>
              <a:rPr lang="en-US" altLang="zh-CN" dirty="0" err="1"/>
              <a:t>compacityUsed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matainHeap</a:t>
            </a:r>
            <a:r>
              <a:rPr lang="en-US" altLang="zh-CN" dirty="0"/>
              <a:t>(0);</a:t>
            </a:r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4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54A0-E8B5-43F5-A0DF-EBA0EF7E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5FA56-3B32-4A47-9F75-3A572E29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堆经常被用作贪心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合并果子（洛谷</a:t>
            </a:r>
            <a:r>
              <a:rPr lang="en-US" altLang="zh-CN" dirty="0">
                <a:hlinkClick r:id="rId2"/>
              </a:rPr>
              <a:t>P1090</a:t>
            </a:r>
            <a:r>
              <a:rPr lang="zh-CN" altLang="en-US" dirty="0">
                <a:hlinkClick r:id="rId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03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E646-88EF-4E11-AF97-331BF90D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堆的能力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维护集合的最大值</a:t>
                </a:r>
                <a:endParaRPr lang="en-US" altLang="zh-CN" dirty="0"/>
              </a:p>
              <a:p>
                <a:r>
                  <a:rPr lang="zh-CN" altLang="en-US" dirty="0"/>
                  <a:t>支持在任意情况下向集合中加入元素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的时间内找到最大元素</a:t>
                </a:r>
                <a:endParaRPr lang="en-US" altLang="zh-CN" dirty="0"/>
              </a:p>
              <a:p>
                <a:r>
                  <a:rPr lang="zh-CN" altLang="en-US" dirty="0"/>
                  <a:t>只能删除当前的最大元素，消耗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</a:t>
                </a:r>
                <a:endParaRPr lang="en-US" altLang="zh-CN" dirty="0"/>
              </a:p>
              <a:p>
                <a:r>
                  <a:rPr lang="zh-CN" altLang="en-US" dirty="0"/>
                  <a:t>不能很好的查询一个元素是否在堆中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有这个需要的话，最好搞一个和堆同步的二叉搜索树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9E1E-12FC-4512-9169-2243972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为什么堆有这些能力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CE0E3-8C57-4110-A557-6E7AC2A1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2375"/>
          </a:xfrm>
        </p:spPr>
        <p:txBody>
          <a:bodyPr/>
          <a:lstStyle/>
          <a:p>
            <a:r>
              <a:rPr lang="zh-CN" altLang="en-US" dirty="0"/>
              <a:t>任何数据结构的能力都与其结构有关</a:t>
            </a:r>
            <a:endParaRPr lang="en-US" altLang="zh-CN" dirty="0"/>
          </a:p>
          <a:p>
            <a:r>
              <a:rPr lang="zh-CN" altLang="en-US" dirty="0"/>
              <a:t>堆的性质来源于以下结构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82061-7F32-4311-91FF-5FAE846ECEA6}"/>
              </a:ext>
            </a:extLst>
          </p:cNvPr>
          <p:cNvSpPr txBox="1"/>
          <p:nvPr/>
        </p:nvSpPr>
        <p:spPr>
          <a:xfrm>
            <a:off x="981075" y="3376613"/>
            <a:ext cx="71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堆是一棵完全树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对于树上的任意节点，满足</a:t>
            </a:r>
            <a:endParaRPr lang="en-US" altLang="zh-CN" sz="2800" dirty="0"/>
          </a:p>
          <a:p>
            <a:pPr lvl="1"/>
            <a:r>
              <a:rPr lang="zh-CN" altLang="en-US" sz="2800" dirty="0"/>
              <a:t>节点上的值大于其任意子节点的值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41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062E-920B-4EBB-A8EF-7937DE2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为什么这样的结构能</a:t>
            </a:r>
            <a:br>
              <a:rPr lang="en-US" altLang="zh-CN" dirty="0"/>
            </a:br>
            <a:r>
              <a:rPr lang="zh-CN" altLang="en-US" dirty="0"/>
              <a:t>提供这样的能力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因为任意节点大于子节点，根节点一定是最大的</a:t>
                </a:r>
                <a:endParaRPr lang="en-US" altLang="zh-CN" dirty="0"/>
              </a:p>
              <a:p>
                <a:r>
                  <a:rPr lang="zh-CN" altLang="en-US" dirty="0"/>
                  <a:t>这棵树最多有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层，后面可以看到，插入和删除的时间复杂度都和层数成正比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8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ADCF-8AA3-4CAF-BD77-BEADF9D9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维护堆的结构（以二叉堆为例）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946C7-5AB4-482B-8FF7-8E056FD7E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堆是一棵完全树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适合放在一个数组上，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的儿子是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添加和删除元素都得从数组尾部进行</a:t>
                </a:r>
                <a:endParaRPr lang="en-US" altLang="zh-CN" dirty="0"/>
              </a:p>
              <a:p>
                <a:r>
                  <a:rPr lang="zh-CN" altLang="en-US" dirty="0"/>
                  <a:t>堆的节点大于其儿子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对于某个节点的维护就是将其最大的儿子和父亲交换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被交换的儿子变小了，被交换的父亲变大了，继续维护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一共有树的层数那么多次维护操作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思考：为什么维护了‘我’的父亲之后不用回来维护‘我’呢？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不管是用循环还是递归，都很方便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946C7-5AB4-482B-8FF7-8E056FD7E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4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D4E9-A686-4EBD-8258-4FF101B8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4D2450-17FE-459B-85AD-10FF5376C628}"/>
              </a:ext>
            </a:extLst>
          </p:cNvPr>
          <p:cNvSpPr txBox="1"/>
          <p:nvPr/>
        </p:nvSpPr>
        <p:spPr>
          <a:xfrm>
            <a:off x="914400" y="1257300"/>
            <a:ext cx="74056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   template&lt;class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zh-CN" dirty="0"/>
              <a:t>&gt;void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P_Queue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altLang="zh-CN" dirty="0"/>
              <a:t>&gt;::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matainHeap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size_t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CN" dirty="0"/>
              <a:t>target)</a:t>
            </a:r>
          </a:p>
          <a:p>
            <a:r>
              <a:rPr lang="en-US" altLang="zh-CN" dirty="0"/>
              <a:t>    {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size_t</a:t>
            </a:r>
            <a:r>
              <a:rPr lang="en-US" altLang="zh-CN" dirty="0"/>
              <a:t> next = target;</a:t>
            </a:r>
          </a:p>
          <a:p>
            <a:r>
              <a:rPr lang="en-US" altLang="zh-CN" dirty="0"/>
              <a:t>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dirty="0"/>
              <a:t> (</a:t>
            </a:r>
            <a:r>
              <a:rPr lang="en-US" altLang="zh-CN" dirty="0">
                <a:solidFill>
                  <a:srgbClr val="0070C0"/>
                </a:solidFill>
              </a:rPr>
              <a:t>true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{</a:t>
            </a:r>
          </a:p>
          <a:p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(Heap[target] &lt; Heap[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altLang="zh-CN" dirty="0"/>
              <a:t>(target)])</a:t>
            </a:r>
          </a:p>
          <a:p>
            <a:r>
              <a:rPr lang="en-US" altLang="zh-CN" dirty="0"/>
              <a:t>            {next = 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left</a:t>
            </a:r>
            <a:r>
              <a:rPr lang="en-US" altLang="zh-CN" dirty="0"/>
              <a:t>(target);}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(Heap[next] &lt; Heap[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right</a:t>
            </a:r>
            <a:r>
              <a:rPr lang="en-US" altLang="zh-CN" dirty="0"/>
              <a:t>(target)])</a:t>
            </a:r>
          </a:p>
          <a:p>
            <a:r>
              <a:rPr lang="en-US" altLang="zh-CN" dirty="0"/>
              <a:t>            {next = 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right</a:t>
            </a:r>
            <a:r>
              <a:rPr lang="en-US" altLang="zh-CN" dirty="0"/>
              <a:t>(target);}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找到父节点和子节点中比较大的那个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 (next != target)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如果不是父节点就交换</a:t>
            </a:r>
          </a:p>
          <a:p>
            <a:r>
              <a:rPr lang="zh-CN" altLang="en-US" dirty="0"/>
              <a:t>            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std</a:t>
            </a:r>
            <a:r>
              <a:rPr lang="en-US" altLang="zh-CN" dirty="0"/>
              <a:t>::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swap</a:t>
            </a:r>
            <a:r>
              <a:rPr lang="en-US" altLang="zh-CN" dirty="0"/>
              <a:t>(Heap[next], Heap[target]);</a:t>
            </a:r>
          </a:p>
          <a:p>
            <a:r>
              <a:rPr lang="en-US" altLang="zh-CN" dirty="0"/>
              <a:t>                target = next;</a:t>
            </a:r>
          </a:p>
          <a:p>
            <a:r>
              <a:rPr lang="en-US" altLang="zh-CN" dirty="0"/>
              <a:t>            }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;}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是则说明这个节点满足性质，可以收工了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继续维护性质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为了放得下，压缩了行数，平时不要这样写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3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AEB-CE81-4721-9D40-45B1E972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6DAEC-F6AD-468B-8BC8-40C66CD4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   template&lt;class T&gt;T </a:t>
            </a:r>
            <a:r>
              <a:rPr lang="en-US" altLang="zh-CN" dirty="0" err="1"/>
              <a:t>P_Queue</a:t>
            </a:r>
            <a:r>
              <a:rPr lang="en-US" altLang="zh-CN" dirty="0"/>
              <a:t>&lt;T&gt;::top(void) const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 Heap[0];</a:t>
            </a:r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r>
              <a:rPr lang="zh-CN" altLang="en-US" dirty="0"/>
              <a:t>直接返回堆顶（树根）元素</a:t>
            </a:r>
          </a:p>
        </p:txBody>
      </p:sp>
    </p:spTree>
    <p:extLst>
      <p:ext uri="{BB962C8B-B14F-4D97-AF65-F5344CB8AC3E}">
        <p14:creationId xmlns:p14="http://schemas.microsoft.com/office/powerpoint/2010/main" val="5912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A6DF-3938-4F32-89E9-A8C7A2C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D09B-997D-4306-8CCE-EF11D4B8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8" y="1690689"/>
            <a:ext cx="83867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   template&lt;class T&gt;void </a:t>
            </a:r>
            <a:r>
              <a:rPr lang="en-US" altLang="zh-CN" dirty="0" err="1"/>
              <a:t>P_Queue</a:t>
            </a:r>
            <a:r>
              <a:rPr lang="en-US" altLang="zh-CN" dirty="0"/>
              <a:t>&lt;T&gt;::insert(const T&amp; target)</a:t>
            </a:r>
          </a:p>
          <a:p>
            <a:pPr marL="0" indent="0">
              <a:buNone/>
            </a:pPr>
            <a:r>
              <a:rPr lang="en-US" altLang="zh-CN" dirty="0"/>
              <a:t>    {</a:t>
            </a:r>
          </a:p>
          <a:p>
            <a:pPr marL="0" indent="0">
              <a:buNone/>
            </a:pPr>
            <a:r>
              <a:rPr lang="en-US" altLang="zh-CN" dirty="0"/>
              <a:t>        Heap[</a:t>
            </a:r>
            <a:r>
              <a:rPr lang="en-US" altLang="zh-CN" dirty="0" err="1"/>
              <a:t>compacityUsed</a:t>
            </a:r>
            <a:r>
              <a:rPr lang="en-US" altLang="zh-CN" dirty="0"/>
              <a:t>] = target;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新元素插到底下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dirty="0" err="1"/>
              <a:t>matainHeap</a:t>
            </a:r>
            <a:r>
              <a:rPr lang="en-US" altLang="zh-CN" dirty="0"/>
              <a:t>(</a:t>
            </a:r>
            <a:r>
              <a:rPr lang="en-US" altLang="zh-CN" dirty="0" err="1"/>
              <a:t>compacityUsed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维护性质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++</a:t>
            </a:r>
            <a:r>
              <a:rPr lang="en-US" altLang="zh-CN" dirty="0" err="1"/>
              <a:t>compacityUsed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更新堆的大小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 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2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834</Words>
  <Application>Microsoft Office PowerPoint</Application>
  <PresentationFormat>全屏显示(4:3)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主题​​</vt:lpstr>
      <vt:lpstr>堆</vt:lpstr>
      <vt:lpstr>堆的能力</vt:lpstr>
      <vt:lpstr>为什么堆有这些能力</vt:lpstr>
      <vt:lpstr>PowerPoint 演示文稿</vt:lpstr>
      <vt:lpstr>为什么这样的结构能 提供这样的能力</vt:lpstr>
      <vt:lpstr>维护堆的结构（以二叉堆为例）</vt:lpstr>
      <vt:lpstr>维护</vt:lpstr>
      <vt:lpstr>查询</vt:lpstr>
      <vt:lpstr>插入</vt:lpstr>
      <vt:lpstr>删除</vt:lpstr>
      <vt:lpstr>用途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</dc:title>
  <dc:creator>胡 广</dc:creator>
  <cp:lastModifiedBy>胡 广</cp:lastModifiedBy>
  <cp:revision>12</cp:revision>
  <dcterms:created xsi:type="dcterms:W3CDTF">2019-12-15T07:21:10Z</dcterms:created>
  <dcterms:modified xsi:type="dcterms:W3CDTF">2019-12-15T14:02:41Z</dcterms:modified>
</cp:coreProperties>
</file>