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7675ed9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7675ed9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7675ed8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7675ed8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7675ed8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7675ed8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7675ed8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7675ed8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7675ed8e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7675ed8e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7675ed8e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7675ed8e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690b0e3a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690b0e3a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564825" y="250800"/>
            <a:ext cx="6762000" cy="105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00">
                <a:solidFill>
                  <a:schemeClr val="accent6"/>
                </a:solidFill>
                <a:latin typeface="Lato"/>
                <a:ea typeface="Lato"/>
                <a:cs typeface="Lato"/>
                <a:sym typeface="Lato"/>
              </a:rPr>
              <a:t>Combining Deep Text and Image Models for Multimedia Misogyny Detection</a:t>
            </a:r>
            <a:endParaRPr b="1" sz="2500">
              <a:solidFill>
                <a:schemeClr val="accent6"/>
              </a:solidFill>
              <a:latin typeface="Lato"/>
              <a:ea typeface="Lato"/>
              <a:cs typeface="Lato"/>
              <a:sym typeface="Lato"/>
            </a:endParaRPr>
          </a:p>
        </p:txBody>
      </p:sp>
      <p:sp>
        <p:nvSpPr>
          <p:cNvPr id="135" name="Google Shape;135;p13"/>
          <p:cNvSpPr txBox="1"/>
          <p:nvPr>
            <p:ph idx="1" type="subTitle"/>
          </p:nvPr>
        </p:nvSpPr>
        <p:spPr>
          <a:xfrm>
            <a:off x="3007150" y="1466275"/>
            <a:ext cx="5946000" cy="3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4"/>
                </a:solidFill>
              </a:rPr>
              <a:t>CSE431: Natural </a:t>
            </a:r>
            <a:r>
              <a:rPr lang="en" sz="1800">
                <a:solidFill>
                  <a:schemeClr val="accent4"/>
                </a:solidFill>
              </a:rPr>
              <a:t>Language</a:t>
            </a:r>
            <a:r>
              <a:rPr lang="en" sz="1800">
                <a:solidFill>
                  <a:schemeClr val="accent4"/>
                </a:solidFill>
              </a:rPr>
              <a:t> Processing</a:t>
            </a:r>
            <a:endParaRPr sz="1800">
              <a:solidFill>
                <a:schemeClr val="accent4"/>
              </a:solidFill>
            </a:endParaRPr>
          </a:p>
          <a:p>
            <a:pPr indent="0" lvl="0" marL="0" rtl="0" algn="l">
              <a:spcBef>
                <a:spcPts val="0"/>
              </a:spcBef>
              <a:spcAft>
                <a:spcPts val="0"/>
              </a:spcAft>
              <a:buNone/>
            </a:pPr>
            <a:r>
              <a:rPr lang="en" sz="1800">
                <a:solidFill>
                  <a:schemeClr val="accent4"/>
                </a:solidFill>
              </a:rPr>
              <a:t>Section : 02</a:t>
            </a:r>
            <a:endParaRPr sz="1800">
              <a:solidFill>
                <a:schemeClr val="accent4"/>
              </a:solidFill>
            </a:endParaRPr>
          </a:p>
          <a:p>
            <a:pPr indent="0" lvl="0" marL="0" rtl="0" algn="l">
              <a:spcBef>
                <a:spcPts val="0"/>
              </a:spcBef>
              <a:spcAft>
                <a:spcPts val="0"/>
              </a:spcAft>
              <a:buNone/>
            </a:pPr>
            <a:r>
              <a:rPr lang="en" sz="1800">
                <a:solidFill>
                  <a:schemeClr val="accent4"/>
                </a:solidFill>
              </a:rPr>
              <a:t>Team: 18</a:t>
            </a:r>
            <a:endParaRPr sz="1800">
              <a:solidFill>
                <a:schemeClr val="accent4"/>
              </a:solidFill>
            </a:endParaRPr>
          </a:p>
          <a:p>
            <a:pPr indent="0" lvl="0" marL="0" rtl="0" algn="l">
              <a:spcBef>
                <a:spcPts val="0"/>
              </a:spcBef>
              <a:spcAft>
                <a:spcPts val="0"/>
              </a:spcAft>
              <a:buNone/>
            </a:pPr>
            <a:r>
              <a:t/>
            </a:r>
            <a:endParaRPr sz="1800">
              <a:solidFill>
                <a:schemeClr val="accent5"/>
              </a:solidFill>
            </a:endParaRPr>
          </a:p>
          <a:p>
            <a:pPr indent="0" lvl="0" marL="0" rtl="0" algn="l">
              <a:lnSpc>
                <a:spcPct val="80000"/>
              </a:lnSpc>
              <a:spcBef>
                <a:spcPts val="0"/>
              </a:spcBef>
              <a:spcAft>
                <a:spcPts val="0"/>
              </a:spcAft>
              <a:buNone/>
            </a:pPr>
            <a:r>
              <a:rPr lang="en" sz="1800">
                <a:solidFill>
                  <a:schemeClr val="accent4"/>
                </a:solidFill>
              </a:rPr>
              <a:t>Paper Reviewed by:</a:t>
            </a:r>
            <a:endParaRPr sz="1800">
              <a:solidFill>
                <a:schemeClr val="accent4"/>
              </a:solidFill>
            </a:endParaRPr>
          </a:p>
          <a:p>
            <a:pPr indent="457200" lvl="0" marL="0" rtl="0" algn="l">
              <a:spcBef>
                <a:spcPts val="0"/>
              </a:spcBef>
              <a:spcAft>
                <a:spcPts val="0"/>
              </a:spcAft>
              <a:buNone/>
            </a:pPr>
            <a:r>
              <a:rPr lang="en" sz="1800">
                <a:solidFill>
                  <a:schemeClr val="accent6"/>
                </a:solidFill>
              </a:rPr>
              <a:t>Tashfiq Alam Ovey</a:t>
            </a:r>
            <a:endParaRPr sz="1800">
              <a:solidFill>
                <a:schemeClr val="accent6"/>
              </a:solidFill>
            </a:endParaRPr>
          </a:p>
          <a:p>
            <a:pPr indent="457200" lvl="0" marL="0" rtl="0" algn="l">
              <a:spcBef>
                <a:spcPts val="0"/>
              </a:spcBef>
              <a:spcAft>
                <a:spcPts val="0"/>
              </a:spcAft>
              <a:buNone/>
            </a:pPr>
            <a:r>
              <a:rPr lang="en" sz="1800">
                <a:solidFill>
                  <a:schemeClr val="accent6"/>
                </a:solidFill>
              </a:rPr>
              <a:t>20301299 </a:t>
            </a:r>
            <a:endParaRPr sz="1800">
              <a:solidFill>
                <a:schemeClr val="accent6"/>
              </a:solidFill>
            </a:endParaRPr>
          </a:p>
          <a:p>
            <a:pPr indent="457200" lvl="0" marL="0" rtl="0" algn="l">
              <a:spcBef>
                <a:spcPts val="0"/>
              </a:spcBef>
              <a:spcAft>
                <a:spcPts val="0"/>
              </a:spcAft>
              <a:buNone/>
            </a:pPr>
            <a:r>
              <a:t/>
            </a:r>
            <a:endParaRPr sz="1800">
              <a:solidFill>
                <a:schemeClr val="accent6"/>
              </a:solidFill>
            </a:endParaRPr>
          </a:p>
          <a:p>
            <a:pPr indent="0" lvl="0" marL="0" rtl="0" algn="ctr">
              <a:lnSpc>
                <a:spcPct val="80000"/>
              </a:lnSpc>
              <a:spcBef>
                <a:spcPts val="0"/>
              </a:spcBef>
              <a:spcAft>
                <a:spcPts val="0"/>
              </a:spcAft>
              <a:buClr>
                <a:srgbClr val="000000"/>
              </a:buClr>
              <a:buSzPts val="275"/>
              <a:buFont typeface="Arial"/>
              <a:buNone/>
            </a:pPr>
            <a:r>
              <a:t/>
            </a:r>
            <a:endParaRPr sz="1800">
              <a:solidFill>
                <a:srgbClr val="CACACA"/>
              </a:solidFill>
            </a:endParaRPr>
          </a:p>
          <a:p>
            <a:pPr indent="0" lvl="0" marL="0" rtl="0" algn="ctr">
              <a:lnSpc>
                <a:spcPct val="80000"/>
              </a:lnSpc>
              <a:spcBef>
                <a:spcPts val="0"/>
              </a:spcBef>
              <a:spcAft>
                <a:spcPts val="0"/>
              </a:spcAft>
              <a:buClr>
                <a:srgbClr val="000000"/>
              </a:buClr>
              <a:buSzPts val="275"/>
              <a:buFont typeface="Arial"/>
              <a:buNone/>
            </a:pPr>
            <a:r>
              <a:t/>
            </a:r>
            <a:endParaRPr sz="1800">
              <a:solidFill>
                <a:srgbClr val="CACACA"/>
              </a:solidFill>
            </a:endParaRPr>
          </a:p>
          <a:p>
            <a:pPr indent="0" lvl="0" marL="0" rtl="0" algn="l">
              <a:lnSpc>
                <a:spcPct val="80000"/>
              </a:lnSpc>
              <a:spcBef>
                <a:spcPts val="0"/>
              </a:spcBef>
              <a:spcAft>
                <a:spcPts val="0"/>
              </a:spcAft>
              <a:buClr>
                <a:srgbClr val="000000"/>
              </a:buClr>
              <a:buSzPts val="275"/>
              <a:buFont typeface="Arial"/>
              <a:buNone/>
            </a:pPr>
            <a:r>
              <a:rPr lang="en" sz="1800">
                <a:solidFill>
                  <a:schemeClr val="accent4"/>
                </a:solidFill>
              </a:rPr>
              <a:t>ST: Ehsanur Rahman Rhythm</a:t>
            </a:r>
            <a:endParaRPr sz="1800">
              <a:solidFill>
                <a:schemeClr val="accent4"/>
              </a:solidFill>
            </a:endParaRPr>
          </a:p>
          <a:p>
            <a:pPr indent="0" lvl="0" marL="0" rtl="0" algn="l">
              <a:lnSpc>
                <a:spcPct val="80000"/>
              </a:lnSpc>
              <a:spcBef>
                <a:spcPts val="0"/>
              </a:spcBef>
              <a:spcAft>
                <a:spcPts val="0"/>
              </a:spcAft>
              <a:buClr>
                <a:srgbClr val="000000"/>
              </a:buClr>
              <a:buSzPts val="275"/>
              <a:buFont typeface="Arial"/>
              <a:buNone/>
            </a:pPr>
            <a:r>
              <a:rPr lang="en" sz="1800">
                <a:solidFill>
                  <a:schemeClr val="accent4"/>
                </a:solidFill>
              </a:rPr>
              <a:t>RA: Adib Muhammad Amit</a:t>
            </a:r>
            <a:endParaRPr sz="1800">
              <a:solidFill>
                <a:schemeClr val="accent4"/>
              </a:solidFill>
              <a:highlight>
                <a:schemeClr val="dk2"/>
              </a:highlight>
            </a:endParaRPr>
          </a:p>
          <a:p>
            <a:pPr indent="457200" lvl="0" marL="0" rtl="0" algn="l">
              <a:spcBef>
                <a:spcPts val="0"/>
              </a:spcBef>
              <a:spcAft>
                <a:spcPts val="0"/>
              </a:spcAft>
              <a:buNone/>
            </a:pPr>
            <a:r>
              <a:t/>
            </a:r>
            <a:endParaRPr sz="1800">
              <a:solidFill>
                <a:schemeClr val="accent6"/>
              </a:solidFill>
            </a:endParaRPr>
          </a:p>
          <a:p>
            <a:pPr indent="457200" lvl="0" marL="0" rtl="0" algn="l">
              <a:spcBef>
                <a:spcPts val="0"/>
              </a:spcBef>
              <a:spcAft>
                <a:spcPts val="0"/>
              </a:spcAft>
              <a:buNone/>
            </a:pPr>
            <a:r>
              <a:t/>
            </a:r>
            <a:endParaRPr sz="18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1146900" y="-64050"/>
            <a:ext cx="4458900" cy="800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rPr>
              <a:t>Introduction </a:t>
            </a:r>
            <a:endParaRPr>
              <a:solidFill>
                <a:schemeClr val="accent2"/>
              </a:solidFill>
            </a:endParaRPr>
          </a:p>
        </p:txBody>
      </p:sp>
      <p:sp>
        <p:nvSpPr>
          <p:cNvPr id="141" name="Google Shape;141;p14"/>
          <p:cNvSpPr txBox="1"/>
          <p:nvPr>
            <p:ph idx="1" type="subTitle"/>
          </p:nvPr>
        </p:nvSpPr>
        <p:spPr>
          <a:xfrm>
            <a:off x="2915700" y="683700"/>
            <a:ext cx="5985000" cy="44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rPr>
              <a:t>The identification of problematic content in social media based on text has seen some progress, but the performance is still unsatisfactory according to previous studies</a:t>
            </a:r>
            <a:endParaRPr sz="1400">
              <a:solidFill>
                <a:schemeClr val="dk2"/>
              </a:solidFill>
            </a:endParaRPr>
          </a:p>
          <a:p>
            <a:pPr indent="0" lvl="0" marL="457200" rtl="0" algn="l">
              <a:spcBef>
                <a:spcPts val="0"/>
              </a:spcBef>
              <a:spcAft>
                <a:spcPts val="0"/>
              </a:spcAft>
              <a:buNone/>
            </a:pPr>
            <a:r>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Social media platforms now involve visual content and multi-modal constructions, emphasizing the importance of image processing in today's social media landscape</a:t>
            </a:r>
            <a:endParaRPr sz="1400">
              <a:solidFill>
                <a:schemeClr val="dk2"/>
              </a:solidFill>
            </a:endParaRPr>
          </a:p>
          <a:p>
            <a:pPr indent="0" lvl="0" marL="457200" rtl="0" algn="l">
              <a:spcBef>
                <a:spcPts val="0"/>
              </a:spcBef>
              <a:spcAft>
                <a:spcPts val="0"/>
              </a:spcAft>
              <a:buNone/>
            </a:pPr>
            <a:r>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The paper describes experiments that measure the effectiveness of different models and their combination into a fusion system for MAMI. They implemented a text classifier based on BERT and an image processing system based on the Faster R-CNN network.</a:t>
            </a:r>
            <a:endParaRPr sz="1400">
              <a:solidFill>
                <a:schemeClr val="dk2"/>
              </a:solidFill>
            </a:endParaRPr>
          </a:p>
          <a:p>
            <a:pPr indent="0" lvl="0" marL="457200" rtl="0" algn="l">
              <a:spcBef>
                <a:spcPts val="0"/>
              </a:spcBef>
              <a:spcAft>
                <a:spcPts val="0"/>
              </a:spcAft>
              <a:buNone/>
            </a:pPr>
            <a:r>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The experiments were conducted using both the MAMI dataset and the dataset provided by the Facebook Memes Challenge, allowing for an assessment of the generalization capabilities of the proposed approach</a:t>
            </a:r>
            <a:endParaRPr sz="14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ctrTitle"/>
          </p:nvPr>
        </p:nvSpPr>
        <p:spPr>
          <a:xfrm>
            <a:off x="1073500" y="-22975"/>
            <a:ext cx="43245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accent2"/>
                </a:solidFill>
              </a:rPr>
              <a:t>Related Work</a:t>
            </a:r>
            <a:endParaRPr sz="3600">
              <a:solidFill>
                <a:schemeClr val="accent2"/>
              </a:solidFill>
            </a:endParaRPr>
          </a:p>
        </p:txBody>
      </p:sp>
      <p:sp>
        <p:nvSpPr>
          <p:cNvPr id="147" name="Google Shape;147;p15"/>
          <p:cNvSpPr txBox="1"/>
          <p:nvPr>
            <p:ph idx="1" type="subTitle"/>
          </p:nvPr>
        </p:nvSpPr>
        <p:spPr>
          <a:xfrm>
            <a:off x="3020875" y="792125"/>
            <a:ext cx="5953500" cy="444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a:solidFill>
                  <a:schemeClr val="dk2"/>
                </a:solidFill>
              </a:rPr>
              <a:t>Offensive Language Detection in Spanish Variants (Plaza-del Arco et al., 2021)</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DEtection of TOXicity in comments In Spanish (DETOXIS) (Gonzalo et al., 2021)</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Detection of hate speech against immigrants and women in Spanish and English messages extracted from Twitter (Basile et al., 2019)</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Using Google's Universal Sentence Encoder (Cer et al., 2018) as features (Indurthi et al., 2019)</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HASOC (Hate Speech and Offensive Content) shared task (Modha et al., 2019)</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Automatic Misogyny Identification (AMI) task at Evalita (Fersini et al., 2018)</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Second edition of the Automatic Misogyny Identification (AMI) task in 2020, which included the prediction of aggressiveness and analysis of bias in models (Fersini et al., 2020)</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Recent progress in multi-modal processing with approaches like ImageBERT (Qi et al., 2020) and Uniter (Chen et al., 2020)</a:t>
            </a:r>
            <a:endParaRPr>
              <a:solidFill>
                <a:schemeClr val="dk2"/>
              </a:solidFill>
            </a:endParaRPr>
          </a:p>
          <a:p>
            <a:pPr indent="0" lvl="0" marL="457200" rtl="0" algn="l">
              <a:lnSpc>
                <a:spcPct val="115000"/>
              </a:lnSpc>
              <a:spcBef>
                <a:spcPts val="1500"/>
              </a:spcBef>
              <a:spcAft>
                <a:spcPts val="0"/>
              </a:spcAft>
              <a:buNone/>
            </a:pPr>
            <a:r>
              <a:t/>
            </a:r>
            <a:endParaRPr>
              <a:solidFill>
                <a:schemeClr val="dk2"/>
              </a:solidFill>
            </a:endParaRPr>
          </a:p>
          <a:p>
            <a:pPr indent="0" lvl="0" marL="457200" rtl="0" algn="l">
              <a:spcBef>
                <a:spcPts val="0"/>
              </a:spcBef>
              <a:spcAft>
                <a:spcPts val="0"/>
              </a:spcAft>
              <a:buNone/>
            </a:pPr>
            <a:r>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ctrTitle"/>
          </p:nvPr>
        </p:nvSpPr>
        <p:spPr>
          <a:xfrm>
            <a:off x="910375" y="-17575"/>
            <a:ext cx="6825600" cy="75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2"/>
                </a:solidFill>
              </a:rPr>
              <a:t>Multimedia Datasets</a:t>
            </a:r>
            <a:endParaRPr>
              <a:solidFill>
                <a:schemeClr val="accent2"/>
              </a:solidFill>
            </a:endParaRPr>
          </a:p>
        </p:txBody>
      </p:sp>
      <p:sp>
        <p:nvSpPr>
          <p:cNvPr id="153" name="Google Shape;153;p16"/>
          <p:cNvSpPr txBox="1"/>
          <p:nvPr>
            <p:ph idx="1" type="subTitle"/>
          </p:nvPr>
        </p:nvSpPr>
        <p:spPr>
          <a:xfrm>
            <a:off x="3086800" y="732725"/>
            <a:ext cx="5658900" cy="4162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Montserrat"/>
              <a:buChar char="●"/>
            </a:pPr>
            <a:r>
              <a:rPr lang="en" sz="1500">
                <a:solidFill>
                  <a:schemeClr val="dk2"/>
                </a:solidFill>
                <a:latin typeface="Montserrat"/>
                <a:ea typeface="Montserrat"/>
                <a:cs typeface="Montserrat"/>
                <a:sym typeface="Montserrat"/>
              </a:rPr>
              <a:t>The main theme of the research is the development of a system for binary classification of misogynistic content in multimedia, specifically memes.</a:t>
            </a:r>
            <a:endParaRPr sz="15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500">
              <a:solidFill>
                <a:schemeClr val="dk2"/>
              </a:solidFill>
              <a:latin typeface="Montserrat"/>
              <a:ea typeface="Montserrat"/>
              <a:cs typeface="Montserrat"/>
              <a:sym typeface="Montserrat"/>
            </a:endParaRPr>
          </a:p>
          <a:p>
            <a:pPr indent="-323850" lvl="0" marL="457200" rtl="0" algn="l">
              <a:spcBef>
                <a:spcPts val="0"/>
              </a:spcBef>
              <a:spcAft>
                <a:spcPts val="0"/>
              </a:spcAft>
              <a:buClr>
                <a:schemeClr val="dk2"/>
              </a:buClr>
              <a:buSzPts val="1500"/>
              <a:buFont typeface="Montserrat"/>
              <a:buChar char="●"/>
            </a:pPr>
            <a:r>
              <a:rPr lang="en" sz="1500">
                <a:solidFill>
                  <a:schemeClr val="dk2"/>
                </a:solidFill>
                <a:latin typeface="Montserrat"/>
                <a:ea typeface="Montserrat"/>
                <a:cs typeface="Montserrat"/>
                <a:sym typeface="Montserrat"/>
              </a:rPr>
              <a:t>The system's performance and generalization capabilities are evaluated using the MAMI dataset, which focuses on misogynistic content, as well as the Facebook Hateful Meme Challenge (HM) dataset, which includes various forms of problematic content beyond misogyny.</a:t>
            </a:r>
            <a:endParaRPr sz="15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500">
              <a:solidFill>
                <a:schemeClr val="dk2"/>
              </a:solidFill>
              <a:latin typeface="Montserrat"/>
              <a:ea typeface="Montserrat"/>
              <a:cs typeface="Montserrat"/>
              <a:sym typeface="Montserrat"/>
            </a:endParaRPr>
          </a:p>
          <a:p>
            <a:pPr indent="-323850" lvl="0" marL="457200" rtl="0" algn="l">
              <a:spcBef>
                <a:spcPts val="0"/>
              </a:spcBef>
              <a:spcAft>
                <a:spcPts val="0"/>
              </a:spcAft>
              <a:buClr>
                <a:schemeClr val="dk2"/>
              </a:buClr>
              <a:buSzPts val="1500"/>
              <a:buFont typeface="Montserrat"/>
              <a:buChar char="●"/>
            </a:pPr>
            <a:r>
              <a:rPr lang="en" sz="1500">
                <a:solidFill>
                  <a:srgbClr val="D1D5DB"/>
                </a:solidFill>
                <a:latin typeface="Montserrat"/>
                <a:ea typeface="Montserrat"/>
                <a:cs typeface="Montserrat"/>
                <a:sym typeface="Montserrat"/>
              </a:rPr>
              <a:t>Additionally, there is mention of another multimodal dataset consisting of 700 memes related to the 2016 presidential election in the USA, which were collected and annotated for analysis.</a:t>
            </a:r>
            <a:endParaRPr sz="1500">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ctrTitle"/>
          </p:nvPr>
        </p:nvSpPr>
        <p:spPr>
          <a:xfrm>
            <a:off x="985375" y="-76975"/>
            <a:ext cx="5017500" cy="75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44">
                <a:solidFill>
                  <a:schemeClr val="accent2"/>
                </a:solidFill>
              </a:rPr>
              <a:t>System Description</a:t>
            </a:r>
            <a:endParaRPr sz="4044">
              <a:solidFill>
                <a:schemeClr val="accent2"/>
              </a:solidFill>
            </a:endParaRPr>
          </a:p>
        </p:txBody>
      </p:sp>
      <p:sp>
        <p:nvSpPr>
          <p:cNvPr id="159" name="Google Shape;159;p17"/>
          <p:cNvSpPr txBox="1"/>
          <p:nvPr>
            <p:ph idx="1" type="subTitle"/>
          </p:nvPr>
        </p:nvSpPr>
        <p:spPr>
          <a:xfrm>
            <a:off x="2764800" y="702400"/>
            <a:ext cx="6455400" cy="4696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Text classification with BERT</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The first system utilizes the BERT model, specifically the bert-base-uncased version, to process the text sequence associated with the meme and generate a transformer-based representation of the text.</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Associations from Text</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The association system enriches the representation of meme text by incorporating semantic knowledge through a manually assembled knowledge graph, which includes associations between words observed from the dataset and their intended meanings.</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Sentiment Analysis in Text</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Sentiment analysis is employed on the meme text using VADER to capture overall sentiment, intensity, maximum and minimum sentiment values, as well as subjectivity, as indicators of potential hatefulness.</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Tile Approach for Image Analysis</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The image is divided into 196 rectangular tiles, each analyzed by CNNs, and processed using techniques from Dosovitskiy et al. (2021) and Lin et al. (2021), while the ResNet architecture is employed to obtain an image embedding that is split into two parts for further processing based on Huang et al. (2020).</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793950" y="-218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chemeClr val="accent2"/>
                </a:solidFill>
              </a:rPr>
              <a:t>Experiments</a:t>
            </a:r>
            <a:endParaRPr sz="3600">
              <a:solidFill>
                <a:schemeClr val="accent2"/>
              </a:solidFill>
            </a:endParaRPr>
          </a:p>
        </p:txBody>
      </p:sp>
      <p:sp>
        <p:nvSpPr>
          <p:cNvPr id="165" name="Google Shape;165;p18"/>
          <p:cNvSpPr txBox="1"/>
          <p:nvPr>
            <p:ph idx="1" type="subTitle"/>
          </p:nvPr>
        </p:nvSpPr>
        <p:spPr>
          <a:xfrm>
            <a:off x="3126075" y="772050"/>
            <a:ext cx="5869200" cy="410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A sigmoid function is used for the final prediction.</a:t>
            </a:r>
            <a:endParaRPr>
              <a:solidFill>
                <a:schemeClr val="dk2"/>
              </a:solidFill>
            </a:endParaRPr>
          </a:p>
          <a:p>
            <a:pPr indent="0" lvl="0" marL="457200" rtl="0" algn="l">
              <a:spcBef>
                <a:spcPts val="0"/>
              </a:spcBef>
              <a:spcAft>
                <a:spcPts val="0"/>
              </a:spcAft>
              <a:buNone/>
            </a:pPr>
            <a:r>
              <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Sequential Forward Selection (SFS) and Sequential Backward Elimination (SBE) were used to select the optimal combination of individual systems for this (MAMI) and the Facebook Hateful Meme Challenge (HM).</a:t>
            </a:r>
            <a:endParaRPr>
              <a:solidFill>
                <a:schemeClr val="dk2"/>
              </a:solidFill>
            </a:endParaRPr>
          </a:p>
          <a:p>
            <a:pPr indent="0" lvl="0" marL="457200" rtl="0" algn="l">
              <a:lnSpc>
                <a:spcPct val="115000"/>
              </a:lnSpc>
              <a:spcBef>
                <a:spcPts val="0"/>
              </a:spcBef>
              <a:spcAft>
                <a:spcPts val="0"/>
              </a:spcAft>
              <a:buNone/>
            </a:pPr>
            <a:r>
              <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The optimal combination for MAMI using SFS included text, objects, and associations, while SBE yielded the best performance with text, sentiment, associations, and tiles.</a:t>
            </a:r>
            <a:endParaRPr>
              <a:solidFill>
                <a:schemeClr val="dk2"/>
              </a:solidFill>
            </a:endParaRPr>
          </a:p>
          <a:p>
            <a:pPr indent="0" lvl="0" marL="457200" rtl="0" algn="l">
              <a:lnSpc>
                <a:spcPct val="115000"/>
              </a:lnSpc>
              <a:spcBef>
                <a:spcPts val="0"/>
              </a:spcBef>
              <a:spcAft>
                <a:spcPts val="0"/>
              </a:spcAft>
              <a:buNone/>
            </a:pPr>
            <a:r>
              <a:t/>
            </a:r>
            <a:endParaRPr>
              <a:solidFill>
                <a:schemeClr val="dk2"/>
              </a:solidFill>
            </a:endParaRPr>
          </a:p>
          <a:p>
            <a:pPr indent="-311150" lvl="0" marL="457200" rtl="0" algn="l">
              <a:lnSpc>
                <a:spcPct val="115000"/>
              </a:lnSpc>
              <a:spcBef>
                <a:spcPts val="0"/>
              </a:spcBef>
              <a:spcAft>
                <a:spcPts val="0"/>
              </a:spcAft>
              <a:buClr>
                <a:schemeClr val="dk2"/>
              </a:buClr>
              <a:buSzPts val="1300"/>
              <a:buChar char="●"/>
            </a:pPr>
            <a:r>
              <a:rPr lang="en">
                <a:solidFill>
                  <a:schemeClr val="dk2"/>
                </a:solidFill>
              </a:rPr>
              <a:t>For HM, SFS resulted in the optimal combination of text, sentiment, associations, and tiles, while SBE performed best with text, associations, and objects. The fusion of these modalities improved the scores compared to processing a single modality, with text-based metrics being more frequently part of the optimal set.</a:t>
            </a:r>
            <a:endParaRPr>
              <a:solidFill>
                <a:schemeClr val="dk2"/>
              </a:solidFill>
            </a:endParaRPr>
          </a:p>
          <a:p>
            <a:pPr indent="0" lvl="0" marL="457200" rtl="0" algn="l">
              <a:spcBef>
                <a:spcPts val="0"/>
              </a:spcBef>
              <a:spcAft>
                <a:spcPts val="0"/>
              </a:spcAft>
              <a:buNone/>
            </a:pPr>
            <a:r>
              <a:t/>
            </a:r>
            <a:endParaRPr>
              <a:solidFill>
                <a:schemeClr val="dk2"/>
              </a:solidFill>
            </a:endParaRPr>
          </a:p>
        </p:txBody>
      </p:sp>
      <p:pic>
        <p:nvPicPr>
          <p:cNvPr id="166" name="Google Shape;166;p18"/>
          <p:cNvPicPr preferRelativeResize="0"/>
          <p:nvPr/>
        </p:nvPicPr>
        <p:blipFill>
          <a:blip r:embed="rId3">
            <a:alphaModFix/>
          </a:blip>
          <a:stretch>
            <a:fillRect/>
          </a:stretch>
        </p:blipFill>
        <p:spPr>
          <a:xfrm>
            <a:off x="104775" y="3012725"/>
            <a:ext cx="2805775" cy="196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ctrTitle"/>
          </p:nvPr>
        </p:nvSpPr>
        <p:spPr>
          <a:xfrm>
            <a:off x="793950" y="-21800"/>
            <a:ext cx="5542200" cy="87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2"/>
                </a:solidFill>
              </a:rPr>
              <a:t>Results and Discussion</a:t>
            </a:r>
            <a:endParaRPr>
              <a:solidFill>
                <a:schemeClr val="accent2"/>
              </a:solidFill>
            </a:endParaRPr>
          </a:p>
        </p:txBody>
      </p:sp>
      <p:sp>
        <p:nvSpPr>
          <p:cNvPr id="172" name="Google Shape;172;p19"/>
          <p:cNvSpPr txBox="1"/>
          <p:nvPr>
            <p:ph idx="1" type="subTitle"/>
          </p:nvPr>
        </p:nvSpPr>
        <p:spPr>
          <a:xfrm>
            <a:off x="3094525" y="854800"/>
            <a:ext cx="5932500" cy="4071900"/>
          </a:xfrm>
          <a:prstGeom prst="rect">
            <a:avLst/>
          </a:prstGeom>
        </p:spPr>
        <p:txBody>
          <a:bodyPr anchorCtr="0" anchor="t" bIns="91425" lIns="91425" spcFirstLastPara="1" rIns="91425" wrap="square" tIns="91425">
            <a:noAutofit/>
          </a:bodyPr>
          <a:lstStyle/>
          <a:p>
            <a:pPr indent="-317500" lvl="0" marL="457200" rtl="0" algn="l">
              <a:lnSpc>
                <a:spcPct val="90000"/>
              </a:lnSpc>
              <a:spcBef>
                <a:spcPts val="0"/>
              </a:spcBef>
              <a:spcAft>
                <a:spcPts val="0"/>
              </a:spcAft>
              <a:buClr>
                <a:schemeClr val="dk2"/>
              </a:buClr>
              <a:buSzPts val="1400"/>
              <a:buChar char="●"/>
            </a:pPr>
            <a:r>
              <a:rPr lang="en" sz="1400">
                <a:solidFill>
                  <a:schemeClr val="dk2"/>
                </a:solidFill>
              </a:rPr>
              <a:t>The main results of the study involve training and testing on both the MAMI dataset and the Facebook Hateful Meme Challenge dataset, with cross-dataset experiments reported in a separate section.</a:t>
            </a:r>
            <a:endParaRPr sz="1400">
              <a:solidFill>
                <a:schemeClr val="dk2"/>
              </a:solidFill>
            </a:endParaRPr>
          </a:p>
          <a:p>
            <a:pPr indent="0" lvl="0" marL="914400" rtl="0" algn="l">
              <a:lnSpc>
                <a:spcPct val="90000"/>
              </a:lnSpc>
              <a:spcBef>
                <a:spcPts val="0"/>
              </a:spcBef>
              <a:spcAft>
                <a:spcPts val="0"/>
              </a:spcAft>
              <a:buNone/>
            </a:pPr>
            <a:r>
              <a:t/>
            </a:r>
            <a:endParaRPr sz="1400">
              <a:solidFill>
                <a:schemeClr val="dk2"/>
              </a:solidFill>
            </a:endParaRPr>
          </a:p>
          <a:p>
            <a:pPr indent="0" lvl="0" marL="914400" rtl="0" algn="l">
              <a:lnSpc>
                <a:spcPct val="90000"/>
              </a:lnSpc>
              <a:spcBef>
                <a:spcPts val="0"/>
              </a:spcBef>
              <a:spcAft>
                <a:spcPts val="0"/>
              </a:spcAft>
              <a:buNone/>
            </a:pPr>
            <a:r>
              <a:t/>
            </a:r>
            <a:endParaRPr sz="1400">
              <a:solidFill>
                <a:schemeClr val="dk2"/>
              </a:solidFill>
            </a:endParaRPr>
          </a:p>
          <a:p>
            <a:pPr indent="-317500" lvl="0" marL="1371600" rtl="0" algn="l">
              <a:lnSpc>
                <a:spcPct val="90000"/>
              </a:lnSpc>
              <a:spcBef>
                <a:spcPts val="0"/>
              </a:spcBef>
              <a:spcAft>
                <a:spcPts val="0"/>
              </a:spcAft>
              <a:buClr>
                <a:schemeClr val="dk2"/>
              </a:buClr>
              <a:buSzPts val="1400"/>
              <a:buChar char="●"/>
            </a:pPr>
            <a:r>
              <a:rPr lang="en" sz="1400">
                <a:solidFill>
                  <a:schemeClr val="dk2"/>
                </a:solidFill>
              </a:rPr>
              <a:t>Experiments within Datasets</a:t>
            </a:r>
            <a:endParaRPr sz="1400">
              <a:solidFill>
                <a:schemeClr val="dk2"/>
              </a:solidFill>
            </a:endParaRPr>
          </a:p>
          <a:p>
            <a:pPr indent="-317500" lvl="1" marL="2743200" rtl="0" algn="l">
              <a:lnSpc>
                <a:spcPct val="90000"/>
              </a:lnSpc>
              <a:spcBef>
                <a:spcPts val="0"/>
              </a:spcBef>
              <a:spcAft>
                <a:spcPts val="0"/>
              </a:spcAft>
              <a:buClr>
                <a:schemeClr val="dk2"/>
              </a:buClr>
              <a:buSzPts val="1400"/>
              <a:buChar char="○"/>
            </a:pPr>
            <a:r>
              <a:rPr lang="en">
                <a:solidFill>
                  <a:schemeClr val="dk2"/>
                </a:solidFill>
              </a:rPr>
              <a:t>the classification by each system individually was tested. It was followed by the associations system which is another system based on text analysis.</a:t>
            </a:r>
            <a:endParaRPr>
              <a:solidFill>
                <a:schemeClr val="dk2"/>
              </a:solidFill>
            </a:endParaRPr>
          </a:p>
          <a:p>
            <a:pPr indent="0" lvl="0" marL="0" rtl="0" algn="l">
              <a:lnSpc>
                <a:spcPct val="90000"/>
              </a:lnSpc>
              <a:spcBef>
                <a:spcPts val="0"/>
              </a:spcBef>
              <a:spcAft>
                <a:spcPts val="0"/>
              </a:spcAft>
              <a:buNone/>
            </a:pPr>
            <a:r>
              <a:t/>
            </a:r>
            <a:endParaRPr sz="1400">
              <a:solidFill>
                <a:schemeClr val="dk2"/>
              </a:solidFill>
            </a:endParaRPr>
          </a:p>
          <a:p>
            <a:pPr indent="-317500" lvl="0" marL="1371600" rtl="0" algn="l">
              <a:lnSpc>
                <a:spcPct val="90000"/>
              </a:lnSpc>
              <a:spcBef>
                <a:spcPts val="0"/>
              </a:spcBef>
              <a:spcAft>
                <a:spcPts val="0"/>
              </a:spcAft>
              <a:buClr>
                <a:schemeClr val="dk2"/>
              </a:buClr>
              <a:buSzPts val="1400"/>
              <a:buChar char="●"/>
            </a:pPr>
            <a:r>
              <a:rPr lang="en" sz="1400">
                <a:solidFill>
                  <a:schemeClr val="dk2"/>
                </a:solidFill>
              </a:rPr>
              <a:t>Experiments Across Datasets</a:t>
            </a:r>
            <a:endParaRPr sz="1400">
              <a:solidFill>
                <a:schemeClr val="dk2"/>
              </a:solidFill>
            </a:endParaRPr>
          </a:p>
          <a:p>
            <a:pPr indent="0" lvl="0" marL="2743200" rtl="0" algn="l">
              <a:lnSpc>
                <a:spcPct val="90000"/>
              </a:lnSpc>
              <a:spcBef>
                <a:spcPts val="0"/>
              </a:spcBef>
              <a:spcAft>
                <a:spcPts val="0"/>
              </a:spcAft>
              <a:buNone/>
            </a:pPr>
            <a:r>
              <a:t/>
            </a:r>
            <a:endParaRPr sz="1400">
              <a:solidFill>
                <a:schemeClr val="dk2"/>
              </a:solidFill>
            </a:endParaRPr>
          </a:p>
          <a:p>
            <a:pPr indent="-317500" lvl="1" marL="2286000" rtl="0" algn="l">
              <a:lnSpc>
                <a:spcPct val="90000"/>
              </a:lnSpc>
              <a:spcBef>
                <a:spcPts val="0"/>
              </a:spcBef>
              <a:spcAft>
                <a:spcPts val="0"/>
              </a:spcAft>
              <a:buClr>
                <a:schemeClr val="dk2"/>
              </a:buClr>
              <a:buSzPts val="1400"/>
              <a:buChar char="○"/>
            </a:pPr>
            <a:r>
              <a:rPr lang="en">
                <a:solidFill>
                  <a:srgbClr val="D1D5DB"/>
                </a:solidFill>
              </a:rPr>
              <a:t>Training a classifier to distinguish between the MAMI dataset and the Facebook Hateful Meme Challenge dataset was relatively easy for the system, indicating the presence of inherent features during data creation that facilitate this distinction, while pretraining with the other dataset did not significantly improve overall performance except for the MAMI dataset.</a:t>
            </a:r>
            <a:endParaRPr sz="1500">
              <a:solidFill>
                <a:schemeClr val="dk2"/>
              </a:solidFill>
            </a:endParaRPr>
          </a:p>
        </p:txBody>
      </p:sp>
      <p:pic>
        <p:nvPicPr>
          <p:cNvPr id="173" name="Google Shape;173;p19"/>
          <p:cNvPicPr preferRelativeResize="0"/>
          <p:nvPr/>
        </p:nvPicPr>
        <p:blipFill>
          <a:blip r:embed="rId3">
            <a:alphaModFix/>
          </a:blip>
          <a:stretch>
            <a:fillRect/>
          </a:stretch>
        </p:blipFill>
        <p:spPr>
          <a:xfrm>
            <a:off x="152400" y="3064600"/>
            <a:ext cx="2789725" cy="18973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23950" y="141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chemeClr val="accent2"/>
                </a:solidFill>
              </a:rPr>
              <a:t>Conclusion</a:t>
            </a:r>
            <a:endParaRPr sz="3600">
              <a:solidFill>
                <a:schemeClr val="accent2"/>
              </a:solidFill>
            </a:endParaRPr>
          </a:p>
        </p:txBody>
      </p:sp>
      <p:sp>
        <p:nvSpPr>
          <p:cNvPr id="179" name="Google Shape;179;p20"/>
          <p:cNvSpPr txBox="1"/>
          <p:nvPr>
            <p:ph idx="1" type="body"/>
          </p:nvPr>
        </p:nvSpPr>
        <p:spPr>
          <a:xfrm>
            <a:off x="1052550" y="982425"/>
            <a:ext cx="7284000" cy="349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solidFill>
                  <a:schemeClr val="dk2"/>
                </a:solidFill>
              </a:rPr>
              <a:t>The experiments highlight the challenge of identifying hateful memes, with text features being the most beneficial, the need for further analysis of associations, exploring the correlation between the number of associations and performance, the suboptimal performance across datasets, and the intention to conduct more detailed analysis of each system's impact in fusion and explore the benefits of training with a misogyny text dataset for a multimodal system in future work.</a:t>
            </a:r>
            <a:endParaRPr sz="2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