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70" r:id="rId5"/>
    <p:sldId id="271" r:id="rId6"/>
    <p:sldId id="280" r:id="rId7"/>
    <p:sldId id="281" r:id="rId8"/>
    <p:sldId id="287" r:id="rId9"/>
    <p:sldId id="272" r:id="rId10"/>
    <p:sldId id="295" r:id="rId11"/>
    <p:sldId id="273" r:id="rId12"/>
    <p:sldId id="296" r:id="rId13"/>
    <p:sldId id="286" r:id="rId14"/>
    <p:sldId id="279" r:id="rId15"/>
    <p:sldId id="288" r:id="rId16"/>
    <p:sldId id="289" r:id="rId17"/>
    <p:sldId id="290" r:id="rId18"/>
    <p:sldId id="291" r:id="rId19"/>
    <p:sldId id="292" r:id="rId20"/>
    <p:sldId id="293" r:id="rId21"/>
    <p:sldId id="294" r:id="rId22"/>
    <p:sldId id="283"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91" autoAdjust="0"/>
    <p:restoredTop sz="94660"/>
  </p:normalViewPr>
  <p:slideViewPr>
    <p:cSldViewPr snapToGrid="0">
      <p:cViewPr varScale="1">
        <p:scale>
          <a:sx n="46" d="100"/>
          <a:sy n="46" d="100"/>
        </p:scale>
        <p:origin x="38" y="1627"/>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7/25/2015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7/25/2015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1659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54779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5961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1550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72625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317389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code.tutsplus.com/tutorials/introduction-to-express--net-33367" TargetMode="External"/><Relationship Id="rId2" Type="http://schemas.openxmlformats.org/officeDocument/2006/relationships/hyperlink" Target="http://expressjs.com/" TargetMode="External"/><Relationship Id="rId1" Type="http://schemas.openxmlformats.org/officeDocument/2006/relationships/slideLayout" Target="../slideLayouts/slideLayout3.xml"/><Relationship Id="rId4" Type="http://schemas.openxmlformats.org/officeDocument/2006/relationships/hyperlink" Target="http://jade-lang.com/tutoria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Introduction </a:t>
            </a:r>
            <a:r>
              <a:rPr lang="en-US" smtClean="0"/>
              <a:t>to </a:t>
            </a:r>
            <a:r>
              <a:rPr lang="en-US" smtClean="0"/>
              <a:t>Express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3893015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Simple Express Application</a:t>
            </a:r>
            <a:endParaRPr lang="en-US" dirty="0"/>
          </a:p>
        </p:txBody>
      </p:sp>
      <p:sp>
        <p:nvSpPr>
          <p:cNvPr id="3" name="Content Placeholder 2"/>
          <p:cNvSpPr>
            <a:spLocks noGrp="1"/>
          </p:cNvSpPr>
          <p:nvPr>
            <p:ph sz="quarter" idx="10"/>
          </p:nvPr>
        </p:nvSpPr>
        <p:spPr/>
        <p:txBody>
          <a:bodyPr/>
          <a:lstStyle/>
          <a:p>
            <a:pPr marL="0" lvl="0" indent="0" defTabSz="914400" eaLnBrk="0" fontAlgn="base" hangingPunct="0">
              <a:spcBef>
                <a:spcPct val="0"/>
              </a:spcBef>
              <a:spcAft>
                <a:spcPct val="0"/>
              </a:spcAft>
              <a:buNone/>
            </a:pPr>
            <a:r>
              <a:rPr lang="en-US" altLang="en-US" dirty="0" err="1">
                <a:solidFill>
                  <a:srgbClr val="0000FF"/>
                </a:solidFill>
                <a:latin typeface="Consolas" panose="020B0609020204030204" pitchFamily="49" charset="0"/>
                <a:cs typeface="Consolas" panose="020B0609020204030204" pitchFamily="49" charset="0"/>
              </a:rPr>
              <a:t>var</a:t>
            </a:r>
            <a:r>
              <a:rPr lang="en-US" altLang="en-US" dirty="0">
                <a:solidFill>
                  <a:srgbClr val="000000"/>
                </a:solidFill>
                <a:latin typeface="Consolas" panose="020B0609020204030204" pitchFamily="49" charset="0"/>
                <a:cs typeface="Consolas" panose="020B0609020204030204" pitchFamily="49" charset="0"/>
              </a:rPr>
              <a:t> express = require(</a:t>
            </a:r>
            <a:r>
              <a:rPr lang="en-US" altLang="en-US" dirty="0">
                <a:solidFill>
                  <a:srgbClr val="A31515"/>
                </a:solidFill>
                <a:latin typeface="Consolas" panose="020B0609020204030204" pitchFamily="49" charset="0"/>
                <a:cs typeface="Consolas" panose="020B0609020204030204" pitchFamily="49" charset="0"/>
              </a:rPr>
              <a:t>'express'</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err="1">
                <a:solidFill>
                  <a:srgbClr val="0000FF"/>
                </a:solidFill>
                <a:latin typeface="Consolas" panose="020B0609020204030204" pitchFamily="49" charset="0"/>
                <a:cs typeface="Consolas" panose="020B0609020204030204" pitchFamily="49" charset="0"/>
              </a:rPr>
              <a:t>var</a:t>
            </a:r>
            <a:r>
              <a:rPr lang="en-US" altLang="en-US" dirty="0">
                <a:solidFill>
                  <a:srgbClr val="000000"/>
                </a:solidFill>
                <a:latin typeface="Consolas" panose="020B0609020204030204" pitchFamily="49" charset="0"/>
                <a:cs typeface="Consolas" panose="020B0609020204030204" pitchFamily="49" charset="0"/>
              </a:rPr>
              <a:t> app = express();</a:t>
            </a:r>
          </a:p>
          <a:p>
            <a:pPr marL="0" lvl="0" indent="0" defTabSz="914400" eaLnBrk="0" fontAlgn="base" hangingPunct="0">
              <a:spcBef>
                <a:spcPct val="0"/>
              </a:spcBef>
              <a:spcAft>
                <a:spcPct val="0"/>
              </a:spcAft>
              <a:buNone/>
            </a:pPr>
            <a:endParaRPr lang="en-US" altLang="en-US"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app.</a:t>
            </a:r>
            <a:r>
              <a:rPr lang="en-US" altLang="en-US" dirty="0" err="1">
                <a:solidFill>
                  <a:srgbClr val="0000FF"/>
                </a:solidFill>
                <a:latin typeface="Consolas" panose="020B0609020204030204" pitchFamily="49" charset="0"/>
                <a:cs typeface="Consolas" panose="020B0609020204030204" pitchFamily="49" charset="0"/>
              </a:rPr>
              <a:t>get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function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req</a:t>
            </a:r>
            <a:r>
              <a:rPr lang="en-US" altLang="en-US" dirty="0">
                <a:solidFill>
                  <a:srgbClr val="000000"/>
                </a:solidFill>
                <a:latin typeface="Consolas" panose="020B0609020204030204" pitchFamily="49" charset="0"/>
                <a:cs typeface="Consolas" panose="020B0609020204030204" pitchFamily="49" charset="0"/>
              </a:rPr>
              <a:t>, res) { </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res.json</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message:</a:t>
            </a:r>
            <a:r>
              <a:rPr lang="en-US" altLang="en-US" dirty="0" err="1">
                <a:solidFill>
                  <a:srgbClr val="A31515"/>
                </a:solidFill>
                <a:latin typeface="Consolas" panose="020B0609020204030204" pitchFamily="49" charset="0"/>
                <a:cs typeface="Consolas" panose="020B0609020204030204" pitchFamily="49" charset="0"/>
              </a:rPr>
              <a:t>'hooray</a:t>
            </a:r>
            <a:r>
              <a:rPr lang="en-US" altLang="en-US" dirty="0">
                <a:solidFill>
                  <a:srgbClr val="A31515"/>
                </a:solidFill>
                <a:latin typeface="Consolas" panose="020B0609020204030204" pitchFamily="49" charset="0"/>
                <a:cs typeface="Consolas" panose="020B0609020204030204" pitchFamily="49" charset="0"/>
              </a:rPr>
              <a:t>! welcome to our </a:t>
            </a:r>
            <a:r>
              <a:rPr lang="en-US" altLang="en-US" dirty="0" err="1">
                <a:solidFill>
                  <a:srgbClr val="A31515"/>
                </a:solidFill>
                <a:latin typeface="Consolas" panose="020B0609020204030204" pitchFamily="49" charset="0"/>
                <a:cs typeface="Consolas" panose="020B0609020204030204" pitchFamily="49" charset="0"/>
              </a:rPr>
              <a:t>api</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app.listen</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process.env.PORT</a:t>
            </a:r>
            <a:r>
              <a:rPr lang="en-US" altLang="en-US" dirty="0">
                <a:solidFill>
                  <a:srgbClr val="000000"/>
                </a:solidFill>
                <a:latin typeface="Consolas" panose="020B0609020204030204" pitchFamily="49" charset="0"/>
                <a:cs typeface="Consolas" panose="020B0609020204030204" pitchFamily="49" charset="0"/>
              </a:rPr>
              <a:t> || 8080); </a:t>
            </a:r>
            <a:endParaRPr lang="en-US" altLang="en-US" sz="6600" dirty="0">
              <a:latin typeface="Arial" panose="020B0604020202020204" pitchFamily="34" charset="0"/>
            </a:endParaRPr>
          </a:p>
          <a:p>
            <a:endParaRPr lang="en-US" dirty="0"/>
          </a:p>
        </p:txBody>
      </p:sp>
    </p:spTree>
    <p:extLst>
      <p:ext uri="{BB962C8B-B14F-4D97-AF65-F5344CB8AC3E}">
        <p14:creationId xmlns:p14="http://schemas.microsoft.com/office/powerpoint/2010/main" val="320952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simple Rest API with Express Framework</a:t>
            </a:r>
            <a:endParaRPr lang="en-US" dirty="0"/>
          </a:p>
        </p:txBody>
      </p:sp>
    </p:spTree>
    <p:extLst>
      <p:ext uri="{BB962C8B-B14F-4D97-AF65-F5344CB8AC3E}">
        <p14:creationId xmlns:p14="http://schemas.microsoft.com/office/powerpoint/2010/main" val="1798338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49813" y="1083750"/>
            <a:ext cx="8819271" cy="5248220"/>
          </a:xfrm>
          <a:prstGeom prst="rect">
            <a:avLst/>
          </a:prstGeom>
        </p:spPr>
      </p:pic>
    </p:spTree>
    <p:extLst>
      <p:ext uri="{BB962C8B-B14F-4D97-AF65-F5344CB8AC3E}">
        <p14:creationId xmlns:p14="http://schemas.microsoft.com/office/powerpoint/2010/main" val="1099103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pic>
        <p:nvPicPr>
          <p:cNvPr id="1026" name="Picture 2" descr="BLOG POST - Part 2 - Screensho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14" y="1031705"/>
            <a:ext cx="7667206" cy="5308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6731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pic>
        <p:nvPicPr>
          <p:cNvPr id="2050" name="Picture 2" descr="BLOG POST - Part 2 - Screensho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14" y="1144245"/>
            <a:ext cx="9671044" cy="5298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2491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pic>
        <p:nvPicPr>
          <p:cNvPr id="3074" name="Picture 2" descr="BLOG POST - Part 2 - Screensho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403" y="989502"/>
            <a:ext cx="8717206" cy="5769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1259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pic>
        <p:nvPicPr>
          <p:cNvPr id="5" name="Picture 4" descr="C:\Users\Rami\AppData\Local\Microsoft\Windows\INetCache\Content.Word\BLOG POST - Part 2 - Screenshot 7.png"/>
          <p:cNvPicPr/>
          <p:nvPr/>
        </p:nvPicPr>
        <p:blipFill>
          <a:blip r:embed="rId2">
            <a:extLst>
              <a:ext uri="{28A0092B-C50C-407E-A947-70E740481C1C}">
                <a14:useLocalDpi xmlns:a14="http://schemas.microsoft.com/office/drawing/2010/main" val="0"/>
              </a:ext>
            </a:extLst>
          </a:blip>
          <a:srcRect/>
          <a:stretch>
            <a:fillRect/>
          </a:stretch>
        </p:blipFill>
        <p:spPr bwMode="auto">
          <a:xfrm>
            <a:off x="379514" y="1245702"/>
            <a:ext cx="10775281" cy="4254766"/>
          </a:xfrm>
          <a:prstGeom prst="rect">
            <a:avLst/>
          </a:prstGeom>
          <a:noFill/>
          <a:ln>
            <a:noFill/>
          </a:ln>
        </p:spPr>
      </p:pic>
    </p:spTree>
    <p:extLst>
      <p:ext uri="{BB962C8B-B14F-4D97-AF65-F5344CB8AC3E}">
        <p14:creationId xmlns:p14="http://schemas.microsoft.com/office/powerpoint/2010/main" val="3052309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pic>
        <p:nvPicPr>
          <p:cNvPr id="9218" name="Picture 2" descr="BLOG POST - Part 2 - Screensho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14" y="1045772"/>
            <a:ext cx="10227526" cy="5195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7860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pic>
        <p:nvPicPr>
          <p:cNvPr id="10242" name="Picture 2" descr="BLOG POST - Part 2 - Screensho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13" y="1017636"/>
            <a:ext cx="10245389" cy="5664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0006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0"/>
          </p:nvPr>
        </p:nvSpPr>
        <p:spPr/>
        <p:txBody>
          <a:bodyPr/>
          <a:lstStyle/>
          <a:p>
            <a:r>
              <a:rPr lang="en-US" dirty="0"/>
              <a:t>Express Framework </a:t>
            </a:r>
            <a:r>
              <a:rPr lang="en-US" dirty="0">
                <a:hlinkClick r:id="rId2"/>
              </a:rPr>
              <a:t>http://expressjs.com</a:t>
            </a:r>
            <a:r>
              <a:rPr lang="en-US" dirty="0" smtClean="0">
                <a:hlinkClick r:id="rId2"/>
              </a:rPr>
              <a:t>/</a:t>
            </a:r>
            <a:endParaRPr lang="en-US" dirty="0" smtClean="0"/>
          </a:p>
          <a:p>
            <a:r>
              <a:rPr lang="en-US" dirty="0" smtClean="0"/>
              <a:t>Intro </a:t>
            </a:r>
            <a:r>
              <a:rPr lang="en-US" dirty="0"/>
              <a:t>to Express </a:t>
            </a:r>
            <a:r>
              <a:rPr lang="en-US" dirty="0">
                <a:hlinkClick r:id="rId3"/>
              </a:rPr>
              <a:t>http://code.tutsplus.com/tutorials/introduction-to-express--</a:t>
            </a:r>
            <a:r>
              <a:rPr lang="en-US" dirty="0" smtClean="0">
                <a:hlinkClick r:id="rId3"/>
              </a:rPr>
              <a:t>net-33367</a:t>
            </a:r>
            <a:endParaRPr lang="en-US" dirty="0" smtClean="0"/>
          </a:p>
          <a:p>
            <a:r>
              <a:rPr lang="en-US" dirty="0"/>
              <a:t>Jade Templates </a:t>
            </a:r>
            <a:r>
              <a:rPr lang="en-US" dirty="0">
                <a:hlinkClick r:id="rId4"/>
              </a:rPr>
              <a:t>http://jade-lang.com/tutorial</a:t>
            </a:r>
            <a:r>
              <a:rPr lang="en-US" dirty="0" smtClean="0">
                <a:hlinkClick r:id="rId4"/>
              </a:rPr>
              <a:t>/</a:t>
            </a:r>
            <a:endParaRPr lang="en-US" dirty="0" smtClean="0"/>
          </a:p>
          <a:p>
            <a:r>
              <a:rPr lang="en-US" dirty="0" smtClean="0"/>
              <a:t>JavaScript and Jade </a:t>
            </a:r>
            <a:r>
              <a:rPr lang="en-US" dirty="0" err="1" smtClean="0"/>
              <a:t>Templating</a:t>
            </a:r>
            <a:r>
              <a:rPr lang="en-US" dirty="0" smtClean="0"/>
              <a:t> http</a:t>
            </a:r>
            <a:r>
              <a:rPr lang="en-US" dirty="0"/>
              <a:t>://www.slideshare.net/wearefractal/jade-javascript-templating</a:t>
            </a:r>
            <a:endParaRPr lang="en-US" dirty="0" smtClean="0"/>
          </a:p>
          <a:p>
            <a:endParaRPr lang="en-US" dirty="0"/>
          </a:p>
        </p:txBody>
      </p:sp>
    </p:spTree>
    <p:extLst>
      <p:ext uri="{BB962C8B-B14F-4D97-AF65-F5344CB8AC3E}">
        <p14:creationId xmlns:p14="http://schemas.microsoft.com/office/powerpoint/2010/main" val="1902419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Express</a:t>
            </a:r>
          </a:p>
          <a:p>
            <a:r>
              <a:rPr lang="en-GB" dirty="0" smtClean="0"/>
              <a:t>Installing &amp; Using Express</a:t>
            </a:r>
          </a:p>
          <a:p>
            <a:r>
              <a:rPr lang="en-GB" dirty="0" smtClean="0"/>
              <a:t>Demo: Creating a simple Rest API </a:t>
            </a:r>
          </a:p>
          <a:p>
            <a:r>
              <a:rPr lang="en-GB" dirty="0" err="1" smtClean="0"/>
              <a:t>Templating</a:t>
            </a:r>
            <a:endParaRPr lang="en-GB" dirty="0" smtClean="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2333553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What is Express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445822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Express? </a:t>
            </a:r>
            <a:endParaRPr lang="en-US" dirty="0"/>
          </a:p>
        </p:txBody>
      </p:sp>
      <p:sp>
        <p:nvSpPr>
          <p:cNvPr id="3" name="Content Placeholder 2"/>
          <p:cNvSpPr>
            <a:spLocks noGrp="1"/>
          </p:cNvSpPr>
          <p:nvPr>
            <p:ph sz="quarter" idx="10"/>
          </p:nvPr>
        </p:nvSpPr>
        <p:spPr/>
        <p:txBody>
          <a:bodyPr/>
          <a:lstStyle/>
          <a:p>
            <a:r>
              <a:rPr lang="en-US" dirty="0"/>
              <a:t>Express is a minimal, open source and flexible node.js web app framework designed to make developing websites, web apps and APIs much easier.</a:t>
            </a:r>
          </a:p>
          <a:p>
            <a:pPr marL="0" indent="0">
              <a:buNone/>
            </a:pPr>
            <a:endParaRPr lang="en-US" dirty="0"/>
          </a:p>
        </p:txBody>
      </p:sp>
    </p:spTree>
    <p:extLst>
      <p:ext uri="{BB962C8B-B14F-4D97-AF65-F5344CB8AC3E}">
        <p14:creationId xmlns:p14="http://schemas.microsoft.com/office/powerpoint/2010/main" val="3496808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sp>
        <p:nvSpPr>
          <p:cNvPr id="3" name="Content Placeholder 2"/>
          <p:cNvSpPr>
            <a:spLocks noGrp="1"/>
          </p:cNvSpPr>
          <p:nvPr>
            <p:ph sz="quarter" idx="10"/>
          </p:nvPr>
        </p:nvSpPr>
        <p:spPr/>
        <p:txBody>
          <a:bodyPr/>
          <a:lstStyle/>
          <a:p>
            <a:r>
              <a:rPr lang="en-US" dirty="0"/>
              <a:t>Express helps you respond to requests with route support so that you may write responses to specific URLs. </a:t>
            </a:r>
            <a:endParaRPr lang="en-US" dirty="0" smtClean="0"/>
          </a:p>
          <a:p>
            <a:r>
              <a:rPr lang="en-US" dirty="0" smtClean="0"/>
              <a:t>Supports multiple </a:t>
            </a:r>
            <a:r>
              <a:rPr lang="en-US" dirty="0" err="1"/>
              <a:t>templating</a:t>
            </a:r>
            <a:r>
              <a:rPr lang="en-US" dirty="0"/>
              <a:t> engines to simplify generating </a:t>
            </a:r>
            <a:r>
              <a:rPr lang="en-US" dirty="0" smtClean="0"/>
              <a:t>HTML.</a:t>
            </a:r>
            <a:endParaRPr lang="en-US" dirty="0"/>
          </a:p>
          <a:p>
            <a:endParaRPr lang="en-US" dirty="0"/>
          </a:p>
        </p:txBody>
      </p:sp>
    </p:spTree>
    <p:extLst>
      <p:ext uri="{BB962C8B-B14F-4D97-AF65-F5344CB8AC3E}">
        <p14:creationId xmlns:p14="http://schemas.microsoft.com/office/powerpoint/2010/main" val="768892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Installing and Using Express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1329941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and Using Express</a:t>
            </a:r>
            <a:endParaRPr lang="en-US" dirty="0"/>
          </a:p>
        </p:txBody>
      </p:sp>
      <p:sp>
        <p:nvSpPr>
          <p:cNvPr id="4" name="Rectangle 1"/>
          <p:cNvSpPr>
            <a:spLocks noGrp="1" noChangeArrowheads="1"/>
          </p:cNvSpPr>
          <p:nvPr>
            <p:ph sz="quarter" idx="10"/>
          </p:nvPr>
        </p:nvSpPr>
        <p:spPr bwMode="auto">
          <a:xfrm>
            <a:off x="421403" y="1245702"/>
            <a:ext cx="54537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36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npm</a:t>
            </a:r>
            <a:r>
              <a:rPr kumimoji="0" lang="en-US" altLang="en-US" sz="3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install express</a:t>
            </a:r>
          </a:p>
          <a:p>
            <a:pPr marL="0" marR="0" lvl="0" indent="0" algn="l" defTabSz="914400" rtl="0" eaLnBrk="0" fontAlgn="base" latinLnBrk="0" hangingPunct="0">
              <a:lnSpc>
                <a:spcPct val="100000"/>
              </a:lnSpc>
              <a:spcBef>
                <a:spcPct val="0"/>
              </a:spcBef>
              <a:spcAft>
                <a:spcPct val="0"/>
              </a:spcAft>
              <a:buClrTx/>
              <a:buSzTx/>
              <a:buNone/>
              <a:tabLst/>
            </a:pPr>
            <a:r>
              <a:rPr lang="en-US" altLang="en-US" sz="3600" dirty="0" err="1" smtClean="0">
                <a:latin typeface="Courier New" panose="02070309020205020404" pitchFamily="49" charset="0"/>
                <a:cs typeface="Courier New" panose="02070309020205020404" pitchFamily="49" charset="0"/>
              </a:rPr>
              <a:t>npm</a:t>
            </a:r>
            <a:r>
              <a:rPr lang="en-US" altLang="en-US" sz="3600" dirty="0" smtClean="0">
                <a:latin typeface="Courier New" panose="02070309020205020404" pitchFamily="49" charset="0"/>
                <a:cs typeface="Courier New" panose="02070309020205020404" pitchFamily="49" charset="0"/>
              </a:rPr>
              <a:t> install jade</a:t>
            </a:r>
            <a:endParaRPr kumimoji="0" lang="en-US" altLang="en-US" sz="3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407531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Creating a Simple Rest API</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4087489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of Routes</a:t>
            </a:r>
            <a:endParaRPr lang="en-US" dirty="0"/>
          </a:p>
        </p:txBody>
      </p:sp>
      <p:sp>
        <p:nvSpPr>
          <p:cNvPr id="3" name="Content Placeholder 2"/>
          <p:cNvSpPr>
            <a:spLocks noGrp="1"/>
          </p:cNvSpPr>
          <p:nvPr>
            <p:ph sz="quarter" idx="10"/>
          </p:nvPr>
        </p:nvSpPr>
        <p:spPr/>
        <p:txBody>
          <a:bodyPr/>
          <a:lstStyle/>
          <a:p>
            <a:r>
              <a:rPr lang="en-US" dirty="0" smtClean="0"/>
              <a:t>A router maps HTTP requests to a callback. </a:t>
            </a:r>
          </a:p>
          <a:p>
            <a:r>
              <a:rPr lang="en-US" dirty="0" smtClean="0"/>
              <a:t>HTTP requests can be sent as GET/POST/PUT/DELETE, etc.</a:t>
            </a:r>
          </a:p>
          <a:p>
            <a:r>
              <a:rPr lang="en-US" dirty="0" smtClean="0"/>
              <a:t>URLs describe the location targeted. </a:t>
            </a:r>
          </a:p>
          <a:p>
            <a:r>
              <a:rPr lang="en-US" dirty="0" smtClean="0"/>
              <a:t>Node helps you map a HTTP GET request like: </a:t>
            </a:r>
          </a:p>
          <a:p>
            <a:pPr lvl="1"/>
            <a:r>
              <a:rPr lang="en-US" dirty="0" smtClean="0"/>
              <a:t>http://localhost:8888/index</a:t>
            </a:r>
          </a:p>
          <a:p>
            <a:r>
              <a:rPr lang="en-US" dirty="0" smtClean="0"/>
              <a:t>To a request handler (callback)</a:t>
            </a:r>
          </a:p>
          <a:p>
            <a:pPr marL="0" lvl="0" indent="0" defTabSz="914400" eaLnBrk="0" fontAlgn="base" hangingPunct="0">
              <a:spcBef>
                <a:spcPct val="0"/>
              </a:spcBef>
              <a:spcAft>
                <a:spcPct val="0"/>
              </a:spcAft>
              <a:buNone/>
            </a:pPr>
            <a:endParaRPr lang="en-US" altLang="en-US"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dirty="0" err="1" smtClean="0">
                <a:solidFill>
                  <a:srgbClr val="000000"/>
                </a:solidFill>
                <a:latin typeface="Consolas" panose="020B0609020204030204" pitchFamily="49" charset="0"/>
                <a:cs typeface="Consolas" panose="020B0609020204030204" pitchFamily="49" charset="0"/>
              </a:rPr>
              <a:t>app.</a:t>
            </a:r>
            <a:r>
              <a:rPr lang="en-US" altLang="en-US" dirty="0" err="1" smtClean="0">
                <a:solidFill>
                  <a:srgbClr val="0000FF"/>
                </a:solidFill>
                <a:latin typeface="Consolas" panose="020B0609020204030204" pitchFamily="49" charset="0"/>
                <a:cs typeface="Consolas" panose="020B0609020204030204" pitchFamily="49" charset="0"/>
              </a:rPr>
              <a:t>get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'/index'</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function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req</a:t>
            </a:r>
            <a:r>
              <a:rPr lang="en-US" altLang="en-US" dirty="0">
                <a:solidFill>
                  <a:srgbClr val="000000"/>
                </a:solidFill>
                <a:latin typeface="Consolas" panose="020B0609020204030204" pitchFamily="49" charset="0"/>
                <a:cs typeface="Consolas" panose="020B0609020204030204" pitchFamily="49" charset="0"/>
              </a:rPr>
              <a:t>, res) </a:t>
            </a:r>
            <a:r>
              <a:rPr lang="en-US" altLang="en-US" dirty="0" smtClean="0">
                <a:solidFill>
                  <a:srgbClr val="000000"/>
                </a:solidFill>
                <a:latin typeface="Consolas" panose="020B0609020204030204" pitchFamily="49" charset="0"/>
                <a:cs typeface="Consolas" panose="020B0609020204030204" pitchFamily="49" charset="0"/>
              </a:rPr>
              <a:t>{});</a:t>
            </a:r>
            <a:endParaRPr lang="en-US" altLang="en-US"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77999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schemas.microsoft.com/office/infopath/2007/PartnerControls"/>
    <ds:schemaRef ds:uri="http://purl.org/dc/elements/1.1/"/>
    <ds:schemaRef ds:uri="http://schemas.microsoft.com/office/2006/metadata/properties"/>
    <ds:schemaRef ds:uri="636b0322-90fb-440c-9cbc-22749e7231e9"/>
    <ds:schemaRef ds:uri="http://purl.org/dc/terms/"/>
    <ds:schemaRef ds:uri="http://schemas.microsoft.com/office/2006/documentManagement/types"/>
    <ds:schemaRef ds:uri="http://purl.org/dc/dcmitype/"/>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3296</TotalTime>
  <Words>279</Words>
  <Application>Microsoft Office PowerPoint</Application>
  <PresentationFormat>Widescreen</PresentationFormat>
  <Paragraphs>61</Paragraphs>
  <Slides>20</Slides>
  <Notes>5</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Consolas</vt:lpstr>
      <vt:lpstr>Courier New</vt:lpstr>
      <vt:lpstr>Segoe</vt:lpstr>
      <vt:lpstr>Segoe UI</vt:lpstr>
      <vt:lpstr>Segoe UI Light</vt:lpstr>
      <vt:lpstr>1_Office Theme</vt:lpstr>
      <vt:lpstr>PowerPoint Presentation</vt:lpstr>
      <vt:lpstr>Module Overview</vt:lpstr>
      <vt:lpstr>PowerPoint Presentation</vt:lpstr>
      <vt:lpstr>What is Express? </vt:lpstr>
      <vt:lpstr>Why use Express? </vt:lpstr>
      <vt:lpstr>PowerPoint Presentation</vt:lpstr>
      <vt:lpstr>Installing and Using Express</vt:lpstr>
      <vt:lpstr>PowerPoint Presentation</vt:lpstr>
      <vt:lpstr>Explanation of Routes</vt:lpstr>
      <vt:lpstr>Creating a Simple Express Application</vt:lpstr>
      <vt:lpstr>Creating a simple Rest API with Express Framework</vt:lpstr>
      <vt:lpstr>Why use Express? </vt:lpstr>
      <vt:lpstr>Why use Express? </vt:lpstr>
      <vt:lpstr>Why use Express? </vt:lpstr>
      <vt:lpstr>Why use Express? </vt:lpstr>
      <vt:lpstr>Why use Express? </vt:lpstr>
      <vt:lpstr>Why use Express? </vt:lpstr>
      <vt:lpstr>Why use Express? </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Rami Sayar</cp:lastModifiedBy>
  <cp:revision>76</cp:revision>
  <dcterms:created xsi:type="dcterms:W3CDTF">2013-02-15T23:12:42Z</dcterms:created>
  <dcterms:modified xsi:type="dcterms:W3CDTF">2015-07-26T01:15:03Z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