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0" r:id="rId5"/>
    <p:sldId id="271" r:id="rId6"/>
    <p:sldId id="280" r:id="rId7"/>
    <p:sldId id="281" r:id="rId8"/>
    <p:sldId id="287" r:id="rId9"/>
    <p:sldId id="272" r:id="rId10"/>
    <p:sldId id="295" r:id="rId11"/>
    <p:sldId id="273" r:id="rId12"/>
    <p:sldId id="296" r:id="rId13"/>
    <p:sldId id="286" r:id="rId14"/>
    <p:sldId id="279" r:id="rId15"/>
    <p:sldId id="298" r:id="rId16"/>
    <p:sldId id="297" r:id="rId17"/>
    <p:sldId id="299" r:id="rId18"/>
    <p:sldId id="283"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1" autoAdjust="0"/>
    <p:restoredTop sz="55236" autoAdjust="0"/>
  </p:normalViewPr>
  <p:slideViewPr>
    <p:cSldViewPr snapToGrid="0">
      <p:cViewPr varScale="1">
        <p:scale>
          <a:sx n="64" d="100"/>
          <a:sy n="64" d="100"/>
        </p:scale>
        <p:origin x="2322"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165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5477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596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155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26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npm</a:t>
            </a:r>
            <a:r>
              <a:rPr lang="en-US" dirty="0" smtClean="0"/>
              <a:t> install -g express-generator</a:t>
            </a:r>
          </a:p>
          <a:p>
            <a:r>
              <a:rPr lang="en-US" dirty="0" smtClean="0"/>
              <a:t>express</a:t>
            </a:r>
            <a:r>
              <a:rPr lang="en-US" baseline="0" dirty="0" smtClean="0"/>
              <a:t> /</a:t>
            </a:r>
            <a:r>
              <a:rPr lang="en-US" baseline="0" dirty="0" err="1" smtClean="0"/>
              <a:t>tmp</a:t>
            </a:r>
            <a:r>
              <a:rPr lang="en-US" baseline="0" dirty="0" smtClean="0"/>
              <a:t>/foo</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287418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31738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ode.tutsplus.com/tutorials/introduction-to-express--net-33367" TargetMode="External"/><Relationship Id="rId2" Type="http://schemas.openxmlformats.org/officeDocument/2006/relationships/hyperlink" Target="http://expressjs.com/" TargetMode="External"/><Relationship Id="rId1" Type="http://schemas.openxmlformats.org/officeDocument/2006/relationships/slideLayout" Target="../slideLayouts/slideLayout3.xml"/><Relationship Id="rId4" Type="http://schemas.openxmlformats.org/officeDocument/2006/relationships/hyperlink" Target="http://jade-lang.com/tutoria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Introduction </a:t>
            </a:r>
            <a:r>
              <a:rPr lang="en-US" smtClean="0"/>
              <a:t>to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893015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Express Application</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express = require(</a:t>
            </a:r>
            <a:r>
              <a:rPr lang="en-US" altLang="en-US" dirty="0">
                <a:solidFill>
                  <a:srgbClr val="A31515"/>
                </a:solidFill>
                <a:latin typeface="Consolas" panose="020B0609020204030204" pitchFamily="49" charset="0"/>
                <a:cs typeface="Consolas" panose="020B0609020204030204" pitchFamily="49" charset="0"/>
              </a:rPr>
              <a:t>'express'</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a:t>
            </a:r>
            <a:r>
              <a:rPr lang="en-US" altLang="en-US" dirty="0" err="1">
                <a:solidFill>
                  <a:srgbClr val="0000FF"/>
                </a:solidFill>
                <a:latin typeface="Consolas" panose="020B0609020204030204" pitchFamily="49" charset="0"/>
                <a:cs typeface="Consolas" panose="020B0609020204030204" pitchFamily="49" charset="0"/>
              </a:rPr>
              <a:t>get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res.json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message:</a:t>
            </a:r>
            <a:r>
              <a:rPr lang="en-US" altLang="en-US" dirty="0" err="1">
                <a:solidFill>
                  <a:srgbClr val="A31515"/>
                </a:solidFill>
                <a:latin typeface="Consolas" panose="020B0609020204030204" pitchFamily="49" charset="0"/>
                <a:cs typeface="Consolas" panose="020B0609020204030204" pitchFamily="49" charset="0"/>
              </a:rPr>
              <a:t>'hooray</a:t>
            </a:r>
            <a:r>
              <a:rPr lang="en-US" altLang="en-US" dirty="0">
                <a:solidFill>
                  <a:srgbClr val="A31515"/>
                </a:solidFill>
                <a:latin typeface="Consolas" panose="020B0609020204030204" pitchFamily="49" charset="0"/>
                <a:cs typeface="Consolas" panose="020B0609020204030204" pitchFamily="49" charset="0"/>
              </a:rPr>
              <a:t>! welcome to our </a:t>
            </a:r>
            <a:r>
              <a:rPr lang="en-US" altLang="en-US" dirty="0" err="1">
                <a:solidFill>
                  <a:srgbClr val="A31515"/>
                </a:solidFill>
                <a:latin typeface="Consolas" panose="020B0609020204030204" pitchFamily="49" charset="0"/>
                <a:cs typeface="Consolas" panose="020B0609020204030204" pitchFamily="49" charset="0"/>
              </a:rPr>
              <a:t>api</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app.listen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process.env.PORT</a:t>
            </a:r>
            <a:r>
              <a:rPr lang="en-US" altLang="en-US" dirty="0">
                <a:solidFill>
                  <a:srgbClr val="000000"/>
                </a:solidFill>
                <a:latin typeface="Consolas" panose="020B0609020204030204" pitchFamily="49" charset="0"/>
                <a:cs typeface="Consolas" panose="020B0609020204030204" pitchFamily="49" charset="0"/>
              </a:rPr>
              <a:t> || 8080); </a:t>
            </a:r>
            <a:endParaRPr lang="en-US" altLang="en-US" sz="6600" dirty="0">
              <a:latin typeface="Arial" panose="020B0604020202020204" pitchFamily="34" charset="0"/>
            </a:endParaRPr>
          </a:p>
          <a:p>
            <a:endParaRPr lang="en-US" dirty="0"/>
          </a:p>
        </p:txBody>
      </p:sp>
    </p:spTree>
    <p:extLst>
      <p:ext uri="{BB962C8B-B14F-4D97-AF65-F5344CB8AC3E}">
        <p14:creationId xmlns:p14="http://schemas.microsoft.com/office/powerpoint/2010/main" val="320952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a:t>
            </a:r>
            <a:r>
              <a:rPr lang="en-US" dirty="0" smtClean="0"/>
              <a:t>REST API </a:t>
            </a:r>
            <a:r>
              <a:rPr lang="en-US" dirty="0" smtClean="0"/>
              <a:t>with Express Framework</a:t>
            </a:r>
            <a:endParaRPr lang="en-US" dirty="0"/>
          </a:p>
        </p:txBody>
      </p:sp>
    </p:spTree>
    <p:extLst>
      <p:ext uri="{BB962C8B-B14F-4D97-AF65-F5344CB8AC3E}">
        <p14:creationId xmlns:p14="http://schemas.microsoft.com/office/powerpoint/2010/main" val="1798338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b="1" dirty="0" smtClean="0"/>
              <a:t>express-generator</a:t>
            </a:r>
            <a:r>
              <a:rPr lang="en-US" dirty="0" smtClean="0"/>
              <a:t> package.</a:t>
            </a:r>
            <a:endParaRPr lang="en-US" dirty="0"/>
          </a:p>
        </p:txBody>
      </p:sp>
    </p:spTree>
    <p:extLst>
      <p:ext uri="{BB962C8B-B14F-4D97-AF65-F5344CB8AC3E}">
        <p14:creationId xmlns:p14="http://schemas.microsoft.com/office/powerpoint/2010/main" val="355060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Using Express for Multiple Pages with Query Parameters</a:t>
            </a:r>
            <a:endParaRPr lang="en-US" dirty="0"/>
          </a:p>
        </p:txBody>
      </p:sp>
    </p:spTree>
    <p:extLst>
      <p:ext uri="{BB962C8B-B14F-4D97-AF65-F5344CB8AC3E}">
        <p14:creationId xmlns:p14="http://schemas.microsoft.com/office/powerpoint/2010/main" val="192666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Express </a:t>
            </a:r>
            <a:r>
              <a:rPr lang="en-US" smtClean="0"/>
              <a:t>to build a REST API</a:t>
            </a:r>
            <a:endParaRPr lang="en-US"/>
          </a:p>
        </p:txBody>
      </p:sp>
    </p:spTree>
    <p:extLst>
      <p:ext uri="{BB962C8B-B14F-4D97-AF65-F5344CB8AC3E}">
        <p14:creationId xmlns:p14="http://schemas.microsoft.com/office/powerpoint/2010/main" val="3963504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0"/>
          </p:nvPr>
        </p:nvSpPr>
        <p:spPr/>
        <p:txBody>
          <a:bodyPr/>
          <a:lstStyle/>
          <a:p>
            <a:r>
              <a:rPr lang="en-US" dirty="0"/>
              <a:t>Express Framework </a:t>
            </a:r>
            <a:r>
              <a:rPr lang="en-US" dirty="0">
                <a:hlinkClick r:id="rId2"/>
              </a:rPr>
              <a:t>http://expressjs.com</a:t>
            </a:r>
            <a:r>
              <a:rPr lang="en-US" dirty="0" smtClean="0">
                <a:hlinkClick r:id="rId2"/>
              </a:rPr>
              <a:t>/</a:t>
            </a:r>
            <a:endParaRPr lang="en-US" dirty="0" smtClean="0"/>
          </a:p>
          <a:p>
            <a:r>
              <a:rPr lang="en-US" dirty="0" smtClean="0"/>
              <a:t>Intro </a:t>
            </a:r>
            <a:r>
              <a:rPr lang="en-US" dirty="0"/>
              <a:t>to Express </a:t>
            </a:r>
            <a:r>
              <a:rPr lang="en-US" dirty="0">
                <a:hlinkClick r:id="rId3"/>
              </a:rPr>
              <a:t>http://code.tutsplus.com/tutorials/introduction-to-express--</a:t>
            </a:r>
            <a:r>
              <a:rPr lang="en-US" dirty="0" smtClean="0">
                <a:hlinkClick r:id="rId3"/>
              </a:rPr>
              <a:t>net-33367</a:t>
            </a:r>
            <a:endParaRPr lang="en-US" dirty="0" smtClean="0"/>
          </a:p>
          <a:p>
            <a:r>
              <a:rPr lang="en-US" dirty="0"/>
              <a:t>Jade Templates </a:t>
            </a:r>
            <a:r>
              <a:rPr lang="en-US" dirty="0">
                <a:hlinkClick r:id="rId4"/>
              </a:rPr>
              <a:t>http://jade-lang.com/tutorial</a:t>
            </a:r>
            <a:r>
              <a:rPr lang="en-US" dirty="0" smtClean="0">
                <a:hlinkClick r:id="rId4"/>
              </a:rPr>
              <a:t>/</a:t>
            </a:r>
            <a:endParaRPr lang="en-US" dirty="0" smtClean="0"/>
          </a:p>
          <a:p>
            <a:r>
              <a:rPr lang="en-US" dirty="0" smtClean="0"/>
              <a:t>JavaScript and Jade </a:t>
            </a:r>
            <a:r>
              <a:rPr lang="en-US" dirty="0" err="1" smtClean="0"/>
              <a:t>Templating</a:t>
            </a:r>
            <a:r>
              <a:rPr lang="en-US" dirty="0" smtClean="0"/>
              <a:t> http</a:t>
            </a:r>
            <a:r>
              <a:rPr lang="en-US" dirty="0"/>
              <a:t>://www.slideshare.net/wearefractal/jade-javascript-templating</a:t>
            </a:r>
            <a:endParaRPr lang="en-US" dirty="0" smtClean="0"/>
          </a:p>
          <a:p>
            <a:endParaRPr lang="en-US" dirty="0"/>
          </a:p>
        </p:txBody>
      </p:sp>
    </p:spTree>
    <p:extLst>
      <p:ext uri="{BB962C8B-B14F-4D97-AF65-F5344CB8AC3E}">
        <p14:creationId xmlns:p14="http://schemas.microsoft.com/office/powerpoint/2010/main" val="1902419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Express</a:t>
            </a:r>
          </a:p>
          <a:p>
            <a:r>
              <a:rPr lang="en-GB" dirty="0" smtClean="0"/>
              <a:t>Installing &amp; Using Express</a:t>
            </a:r>
          </a:p>
          <a:p>
            <a:r>
              <a:rPr lang="en-GB" dirty="0" smtClean="0"/>
              <a:t>Demo: Creating a simple </a:t>
            </a:r>
            <a:r>
              <a:rPr lang="en-GB" dirty="0" smtClean="0"/>
              <a:t>REST API </a:t>
            </a:r>
            <a:endParaRPr lang="en-GB" dirty="0" smtClean="0"/>
          </a:p>
          <a:p>
            <a:r>
              <a:rPr lang="en-GB" dirty="0" err="1" smtClean="0"/>
              <a:t>Templating</a:t>
            </a:r>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33355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What is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4582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 </a:t>
            </a:r>
            <a:endParaRPr lang="en-US" dirty="0"/>
          </a:p>
        </p:txBody>
      </p:sp>
      <p:sp>
        <p:nvSpPr>
          <p:cNvPr id="3" name="Content Placeholder 2"/>
          <p:cNvSpPr>
            <a:spLocks noGrp="1"/>
          </p:cNvSpPr>
          <p:nvPr>
            <p:ph sz="quarter" idx="10"/>
          </p:nvPr>
        </p:nvSpPr>
        <p:spPr/>
        <p:txBody>
          <a:bodyPr/>
          <a:lstStyle/>
          <a:p>
            <a:r>
              <a:rPr lang="en-US" dirty="0"/>
              <a:t>Express is a minimal, open source and flexible node.js 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sp>
        <p:nvSpPr>
          <p:cNvPr id="3" name="Content Placeholder 2"/>
          <p:cNvSpPr>
            <a:spLocks noGrp="1"/>
          </p:cNvSpPr>
          <p:nvPr>
            <p:ph sz="quarter" idx="10"/>
          </p:nvPr>
        </p:nvSpPr>
        <p:spPr/>
        <p:txBody>
          <a:bodyPr/>
          <a:lstStyle/>
          <a:p>
            <a:r>
              <a:rPr lang="en-US" dirty="0"/>
              <a:t>Express helps you respond to requests with route support so that you may write responses to specific URLs. </a:t>
            </a:r>
            <a:endParaRPr lang="en-US" dirty="0" smtClean="0"/>
          </a:p>
          <a:p>
            <a:r>
              <a:rPr lang="en-US" dirty="0" smtClean="0"/>
              <a:t>Supports multiple </a:t>
            </a:r>
            <a:r>
              <a:rPr lang="en-US" dirty="0" err="1"/>
              <a:t>templating</a:t>
            </a:r>
            <a:r>
              <a:rPr lang="en-US" dirty="0"/>
              <a:t> engines to simplify generating </a:t>
            </a:r>
            <a:r>
              <a:rPr lang="en-US" dirty="0" smtClean="0"/>
              <a:t>HTML.</a:t>
            </a:r>
            <a:endParaRPr lang="en-US" dirty="0"/>
          </a:p>
          <a:p>
            <a:endParaRPr lang="en-US" dirty="0"/>
          </a:p>
        </p:txBody>
      </p:sp>
    </p:spTree>
    <p:extLst>
      <p:ext uri="{BB962C8B-B14F-4D97-AF65-F5344CB8AC3E}">
        <p14:creationId xmlns:p14="http://schemas.microsoft.com/office/powerpoint/2010/main" val="76889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Installing and Using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2994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Using Express</a:t>
            </a:r>
            <a:endParaRPr lang="en-US" dirty="0"/>
          </a:p>
        </p:txBody>
      </p:sp>
      <p:sp>
        <p:nvSpPr>
          <p:cNvPr id="4" name="Rectangle 1"/>
          <p:cNvSpPr>
            <a:spLocks noGrp="1" noChangeArrowheads="1"/>
          </p:cNvSpPr>
          <p:nvPr>
            <p:ph sz="quarter" idx="10"/>
          </p:nvPr>
        </p:nvSpPr>
        <p:spPr bwMode="auto">
          <a:xfrm>
            <a:off x="421403" y="1245702"/>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smtClean="0">
                <a:latin typeface="Courier New" panose="02070309020205020404" pitchFamily="49" charset="0"/>
                <a:cs typeface="Courier New" panose="02070309020205020404" pitchFamily="49" charset="0"/>
              </a:rPr>
              <a:t>npm</a:t>
            </a:r>
            <a:r>
              <a:rPr lang="en-US" altLang="en-US" sz="3600" dirty="0" smtClean="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Creating a Simple </a:t>
            </a:r>
            <a:r>
              <a:rPr lang="en-US" dirty="0" smtClean="0"/>
              <a:t>REST API</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087489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Routes</a:t>
            </a:r>
            <a:endParaRPr lang="en-US" dirty="0"/>
          </a:p>
        </p:txBody>
      </p:sp>
      <p:sp>
        <p:nvSpPr>
          <p:cNvPr id="3" name="Content Placeholder 2"/>
          <p:cNvSpPr>
            <a:spLocks noGrp="1"/>
          </p:cNvSpPr>
          <p:nvPr>
            <p:ph sz="quarter" idx="10"/>
          </p:nvPr>
        </p:nvSpPr>
        <p:spPr/>
        <p:txBody>
          <a:bodyPr/>
          <a:lstStyle/>
          <a:p>
            <a:r>
              <a:rPr lang="en-US" dirty="0" smtClean="0"/>
              <a:t>A router maps HTTP requests to a callback. </a:t>
            </a:r>
          </a:p>
          <a:p>
            <a:r>
              <a:rPr lang="en-US" dirty="0" smtClean="0"/>
              <a:t>HTTP requests can be sent as GET/POST/PUT/DELETE, etc.</a:t>
            </a:r>
          </a:p>
          <a:p>
            <a:r>
              <a:rPr lang="en-US" dirty="0" smtClean="0"/>
              <a:t>URLs describe the location targeted. </a:t>
            </a:r>
          </a:p>
          <a:p>
            <a:r>
              <a:rPr lang="en-US" dirty="0" smtClean="0"/>
              <a:t>Node helps you map a HTTP GET request like: </a:t>
            </a:r>
          </a:p>
          <a:p>
            <a:pPr lvl="1"/>
            <a:r>
              <a:rPr lang="en-US" dirty="0" smtClean="0"/>
              <a:t>http://localhost:8888/index</a:t>
            </a:r>
          </a:p>
          <a:p>
            <a:r>
              <a:rPr lang="en-US" dirty="0" smtClean="0"/>
              <a:t>To a request handler (callback)</a:t>
            </a: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app.</a:t>
            </a:r>
            <a:r>
              <a:rPr lang="en-US" altLang="en-US" dirty="0" err="1" smtClean="0">
                <a:solidFill>
                  <a:srgbClr val="0000FF"/>
                </a:solidFill>
                <a:latin typeface="Consolas" panose="020B0609020204030204" pitchFamily="49" charset="0"/>
                <a:cs typeface="Consolas" panose="020B0609020204030204" pitchFamily="49" charset="0"/>
              </a:rPr>
              <a:t>get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'/index'</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3302</TotalTime>
  <Words>273</Words>
  <Application>Microsoft Office PowerPoint</Application>
  <PresentationFormat>Widescreen</PresentationFormat>
  <Paragraphs>60</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Courier New</vt:lpstr>
      <vt:lpstr>Segoe</vt:lpstr>
      <vt:lpstr>Segoe UI</vt:lpstr>
      <vt:lpstr>Segoe UI Light</vt:lpstr>
      <vt:lpstr>1_Office Theme</vt:lpstr>
      <vt:lpstr>PowerPoint Presentation</vt:lpstr>
      <vt:lpstr>Module Overview</vt:lpstr>
      <vt:lpstr>PowerPoint Presentation</vt:lpstr>
      <vt:lpstr>What is Express? </vt:lpstr>
      <vt:lpstr>Why use Express? </vt:lpstr>
      <vt:lpstr>PowerPoint Presentation</vt:lpstr>
      <vt:lpstr>Installing and Using Express</vt:lpstr>
      <vt:lpstr>PowerPoint Presentation</vt:lpstr>
      <vt:lpstr>Explanation of Routes</vt:lpstr>
      <vt:lpstr>Creating a Simple Express Application</vt:lpstr>
      <vt:lpstr>Creating a simple REST API with Express Framework</vt:lpstr>
      <vt:lpstr>Using the express-generator package.</vt:lpstr>
      <vt:lpstr>Using Express for Multiple Pages with Query Parameters</vt:lpstr>
      <vt:lpstr>Using Express to build a REST API</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80</cp:revision>
  <dcterms:created xsi:type="dcterms:W3CDTF">2013-02-15T23:12:42Z</dcterms:created>
  <dcterms:modified xsi:type="dcterms:W3CDTF">2015-07-28T21:35:59Z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