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83" r:id="rId5"/>
    <p:sldId id="284" r:id="rId6"/>
    <p:sldId id="291" r:id="rId7"/>
    <p:sldId id="297" r:id="rId8"/>
    <p:sldId id="298" r:id="rId9"/>
    <p:sldId id="302" r:id="rId10"/>
    <p:sldId id="299" r:id="rId11"/>
    <p:sldId id="303" r:id="rId12"/>
    <p:sldId id="304" r:id="rId13"/>
    <p:sldId id="305" r:id="rId14"/>
    <p:sldId id="307" r:id="rId15"/>
    <p:sldId id="308" r:id="rId16"/>
    <p:sldId id="309" r:id="rId17"/>
    <p:sldId id="310" r:id="rId18"/>
    <p:sldId id="311" r:id="rId19"/>
    <p:sldId id="312" r:id="rId20"/>
    <p:sldId id="313" r:id="rId21"/>
    <p:sldId id="316" r:id="rId22"/>
    <p:sldId id="317" r:id="rId23"/>
    <p:sldId id="31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59" d="100"/>
          <a:sy n="59" d="100"/>
        </p:scale>
        <p:origin x="90" y="13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9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General</a:t>
            </a:r>
            <a:r>
              <a:rPr lang="en-GB" baseline="0" dirty="0" smtClean="0">
                <a:solidFill>
                  <a:schemeClr val="tx2"/>
                </a:solidFill>
                <a:latin typeface="Segoe" pitchFamily="34" charset="0"/>
              </a:rPr>
              <a:t> database organization. A Server has multiple databases and databases have multiple collections. Very similar to SQL Database organization.</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2968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We will primarily work within Collections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1889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a:t>
            </a:r>
            <a:r>
              <a:rPr lang="en-US" dirty="0" smtClean="0"/>
              <a:t>Express and Databases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886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github.com/sedouard/mongodb-mva/raw/master/module2_getting_started/ScreenShots/mongodbs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53" y="1117022"/>
            <a:ext cx="10666553" cy="51374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smtClean="0"/>
              <a:t>MongoDB</a:t>
            </a:r>
            <a:r>
              <a:rPr lang="en-US" dirty="0" smtClean="0"/>
              <a:t> Database Organization</a:t>
            </a:r>
            <a:endParaRPr lang="en-US" dirty="0"/>
          </a:p>
        </p:txBody>
      </p:sp>
    </p:spTree>
    <p:extLst>
      <p:ext uri="{BB962C8B-B14F-4D97-AF65-F5344CB8AC3E}">
        <p14:creationId xmlns:p14="http://schemas.microsoft.com/office/powerpoint/2010/main" val="1838779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Loading Test Data</a:t>
            </a:r>
            <a:endParaRPr lang="en-US" dirty="0"/>
          </a:p>
        </p:txBody>
      </p:sp>
      <p:sp>
        <p:nvSpPr>
          <p:cNvPr id="4" name="Content Placeholder 2"/>
          <p:cNvSpPr>
            <a:spLocks noGrp="1"/>
          </p:cNvSpPr>
          <p:nvPr>
            <p:ph sz="quarter" idx="10"/>
          </p:nvPr>
        </p:nvSpPr>
        <p:spPr>
          <a:xfrm>
            <a:off x="379413" y="1388226"/>
            <a:ext cx="11525250" cy="5290388"/>
          </a:xfrm>
        </p:spPr>
        <p:txBody>
          <a:bodyPr/>
          <a:lstStyle/>
          <a:p>
            <a:r>
              <a:rPr lang="en-US" dirty="0" smtClean="0"/>
              <a:t>Using </a:t>
            </a:r>
            <a:r>
              <a:rPr lang="en-US" dirty="0" err="1" smtClean="0"/>
              <a:t>mongoimport</a:t>
            </a:r>
            <a:endParaRPr lang="en-US" dirty="0"/>
          </a:p>
          <a:p>
            <a:endParaRPr lang="en-US" dirty="0" smtClean="0"/>
          </a:p>
          <a:p>
            <a:endParaRPr lang="en-US" dirty="0" smtClean="0"/>
          </a:p>
          <a:p>
            <a:r>
              <a:rPr lang="en-US" dirty="0" smtClean="0"/>
              <a:t>Load bulk data from CSV or JSON files</a:t>
            </a:r>
          </a:p>
          <a:p>
            <a:endParaRPr lang="en-US" dirty="0"/>
          </a:p>
          <a:p>
            <a:endParaRPr lang="en-US" dirty="0" smtClean="0"/>
          </a:p>
          <a:p>
            <a:r>
              <a:rPr lang="en-US" dirty="0" smtClean="0"/>
              <a:t>Fastest way to load data into </a:t>
            </a:r>
            <a:r>
              <a:rPr lang="en-US" dirty="0" err="1" smtClean="0"/>
              <a:t>mongodb</a:t>
            </a:r>
            <a:r>
              <a:rPr lang="en-US" dirty="0" smtClean="0"/>
              <a:t> without having to write code</a:t>
            </a:r>
            <a:endParaRPr lang="en-US" dirty="0"/>
          </a:p>
        </p:txBody>
      </p:sp>
    </p:spTree>
    <p:extLst>
      <p:ext uri="{BB962C8B-B14F-4D97-AF65-F5344CB8AC3E}">
        <p14:creationId xmlns:p14="http://schemas.microsoft.com/office/powerpoint/2010/main" val="1237817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Interactive Shell &amp; Queries Part </a:t>
            </a:r>
            <a:r>
              <a:rPr lang="en-US" dirty="0" smtClean="0"/>
              <a:t>I</a:t>
            </a:r>
            <a:endParaRPr lang="en-US" dirty="0"/>
          </a:p>
        </p:txBody>
      </p:sp>
    </p:spTree>
    <p:extLst>
      <p:ext uri="{BB962C8B-B14F-4D97-AF65-F5344CB8AC3E}">
        <p14:creationId xmlns:p14="http://schemas.microsoft.com/office/powerpoint/2010/main" val="2059812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MongoDB</a:t>
            </a:r>
            <a:r>
              <a:rPr lang="en-US" dirty="0" smtClean="0"/>
              <a:t> Interactive Shell</a:t>
            </a:r>
            <a:endParaRPr lang="en-US" dirty="0"/>
          </a:p>
        </p:txBody>
      </p:sp>
      <p:sp>
        <p:nvSpPr>
          <p:cNvPr id="3" name="Content Placeholder 2"/>
          <p:cNvSpPr>
            <a:spLocks noGrp="1"/>
          </p:cNvSpPr>
          <p:nvPr>
            <p:ph sz="quarter" idx="10"/>
          </p:nvPr>
        </p:nvSpPr>
        <p:spPr/>
        <p:txBody>
          <a:bodyPr/>
          <a:lstStyle/>
          <a:p>
            <a:r>
              <a:rPr lang="en-US" dirty="0" smtClean="0"/>
              <a:t>Used to directly administer </a:t>
            </a:r>
            <a:r>
              <a:rPr lang="en-US" dirty="0" err="1" smtClean="0"/>
              <a:t>MongoDB</a:t>
            </a:r>
            <a:r>
              <a:rPr lang="en-US" dirty="0"/>
              <a:t> </a:t>
            </a:r>
            <a:r>
              <a:rPr lang="en-US" dirty="0" smtClean="0"/>
              <a:t>servers</a:t>
            </a:r>
          </a:p>
          <a:p>
            <a:endParaRPr lang="en-US" dirty="0" smtClean="0"/>
          </a:p>
          <a:p>
            <a:endParaRPr lang="en-US" dirty="0"/>
          </a:p>
          <a:p>
            <a:r>
              <a:rPr lang="en-US" dirty="0" smtClean="0"/>
              <a:t>Test out new queries</a:t>
            </a:r>
          </a:p>
          <a:p>
            <a:endParaRPr lang="en-US" dirty="0"/>
          </a:p>
          <a:p>
            <a:endParaRPr lang="en-US" dirty="0" smtClean="0"/>
          </a:p>
          <a:p>
            <a:r>
              <a:rPr lang="en-US" dirty="0" smtClean="0"/>
              <a:t>Its a lot like a </a:t>
            </a:r>
            <a:r>
              <a:rPr lang="en-US" dirty="0" smtClean="0"/>
              <a:t>JavaScript </a:t>
            </a:r>
            <a:r>
              <a:rPr lang="en-US" dirty="0" smtClean="0"/>
              <a:t>interactive shell</a:t>
            </a:r>
            <a:endParaRPr lang="en-US" dirty="0"/>
          </a:p>
        </p:txBody>
      </p:sp>
    </p:spTree>
    <p:extLst>
      <p:ext uri="{BB962C8B-B14F-4D97-AF65-F5344CB8AC3E}">
        <p14:creationId xmlns:p14="http://schemas.microsoft.com/office/powerpoint/2010/main" val="3346517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Collections</a:t>
            </a:r>
            <a:br>
              <a:rPr lang="en-US" b="1" dirty="0"/>
            </a:br>
            <a:endParaRPr lang="en-US" dirty="0"/>
          </a:p>
        </p:txBody>
      </p:sp>
      <p:sp>
        <p:nvSpPr>
          <p:cNvPr id="3" name="Content Placeholder 2"/>
          <p:cNvSpPr>
            <a:spLocks noGrp="1"/>
          </p:cNvSpPr>
          <p:nvPr>
            <p:ph sz="quarter" idx="10"/>
          </p:nvPr>
        </p:nvSpPr>
        <p:spPr/>
        <p:txBody>
          <a:bodyPr/>
          <a:lstStyle/>
          <a:p>
            <a:r>
              <a:rPr lang="en-US" dirty="0"/>
              <a:t>C</a:t>
            </a:r>
            <a:r>
              <a:rPr lang="en-US" dirty="0" smtClean="0"/>
              <a:t>ontainers </a:t>
            </a:r>
            <a:r>
              <a:rPr lang="en-US" dirty="0"/>
              <a:t>for a group of </a:t>
            </a:r>
            <a:r>
              <a:rPr lang="en-US" dirty="0" smtClean="0"/>
              <a:t>Documents</a:t>
            </a:r>
          </a:p>
          <a:p>
            <a:endParaRPr lang="en-US" dirty="0" smtClean="0"/>
          </a:p>
          <a:p>
            <a:endParaRPr lang="en-US" dirty="0" smtClean="0"/>
          </a:p>
          <a:p>
            <a:r>
              <a:rPr lang="en-US" dirty="0" smtClean="0"/>
              <a:t>Databases contain many of these</a:t>
            </a:r>
          </a:p>
          <a:p>
            <a:pPr marL="0" indent="0">
              <a:buNone/>
            </a:pPr>
            <a:endParaRPr lang="en-US" dirty="0"/>
          </a:p>
          <a:p>
            <a:endParaRPr lang="en-US" dirty="0"/>
          </a:p>
          <a:p>
            <a:r>
              <a:rPr lang="en-US" dirty="0" smtClean="0"/>
              <a:t>Akin to a ‘Table’ in a SQL Database</a:t>
            </a:r>
            <a:endParaRPr lang="en-US" dirty="0"/>
          </a:p>
        </p:txBody>
      </p:sp>
    </p:spTree>
    <p:extLst>
      <p:ext uri="{BB962C8B-B14F-4D97-AF65-F5344CB8AC3E}">
        <p14:creationId xmlns:p14="http://schemas.microsoft.com/office/powerpoint/2010/main" val="2582920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Queries</a:t>
            </a:r>
          </a:p>
        </p:txBody>
      </p:sp>
      <p:sp>
        <p:nvSpPr>
          <p:cNvPr id="3" name="Content Placeholder 2"/>
          <p:cNvSpPr>
            <a:spLocks noGrp="1"/>
          </p:cNvSpPr>
          <p:nvPr>
            <p:ph sz="quarter" idx="10"/>
          </p:nvPr>
        </p:nvSpPr>
        <p:spPr/>
        <p:txBody>
          <a:bodyPr/>
          <a:lstStyle/>
          <a:p>
            <a:r>
              <a:rPr lang="en-US" dirty="0" smtClean="0"/>
              <a:t>Use a Query Object to Fetch Requested Data</a:t>
            </a:r>
          </a:p>
          <a:p>
            <a:endParaRPr lang="en-US" dirty="0" smtClean="0"/>
          </a:p>
          <a:p>
            <a:endParaRPr lang="en-US" dirty="0"/>
          </a:p>
          <a:p>
            <a:r>
              <a:rPr lang="en-US" dirty="0" smtClean="0"/>
              <a:t>Resembles objects already in the database</a:t>
            </a:r>
          </a:p>
          <a:p>
            <a:endParaRPr lang="en-US" dirty="0"/>
          </a:p>
          <a:p>
            <a:endParaRPr lang="en-US" dirty="0" smtClean="0"/>
          </a:p>
          <a:p>
            <a:r>
              <a:rPr lang="en-US" dirty="0" smtClean="0"/>
              <a:t>Can also be used to Update or Delete data</a:t>
            </a:r>
          </a:p>
        </p:txBody>
      </p:sp>
    </p:spTree>
    <p:extLst>
      <p:ext uri="{BB962C8B-B14F-4D97-AF65-F5344CB8AC3E}">
        <p14:creationId xmlns:p14="http://schemas.microsoft.com/office/powerpoint/2010/main" val="2246935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Projections</a:t>
            </a:r>
            <a:endParaRPr lang="en-US" dirty="0"/>
          </a:p>
        </p:txBody>
      </p:sp>
      <p:sp>
        <p:nvSpPr>
          <p:cNvPr id="3" name="Content Placeholder 2"/>
          <p:cNvSpPr>
            <a:spLocks noGrp="1"/>
          </p:cNvSpPr>
          <p:nvPr>
            <p:ph sz="quarter" idx="10"/>
          </p:nvPr>
        </p:nvSpPr>
        <p:spPr/>
        <p:txBody>
          <a:bodyPr/>
          <a:lstStyle/>
          <a:p>
            <a:r>
              <a:rPr lang="en-US" dirty="0" smtClean="0"/>
              <a:t>Used to filter the data you want</a:t>
            </a:r>
          </a:p>
          <a:p>
            <a:endParaRPr lang="en-US" dirty="0"/>
          </a:p>
          <a:p>
            <a:endParaRPr lang="en-US" dirty="0" smtClean="0"/>
          </a:p>
          <a:p>
            <a:r>
              <a:rPr lang="en-US" dirty="0" smtClean="0"/>
              <a:t>Similar to what SELECT does in a SQL Query</a:t>
            </a:r>
          </a:p>
          <a:p>
            <a:endParaRPr lang="en-US" dirty="0"/>
          </a:p>
          <a:p>
            <a:endParaRPr lang="en-US" dirty="0" smtClean="0"/>
          </a:p>
          <a:p>
            <a:r>
              <a:rPr lang="en-US" dirty="0" smtClean="0"/>
              <a:t>Takes similar form of Query objects </a:t>
            </a:r>
            <a:endParaRPr lang="en-US" dirty="0"/>
          </a:p>
        </p:txBody>
      </p:sp>
    </p:spTree>
    <p:extLst>
      <p:ext uri="{BB962C8B-B14F-4D97-AF65-F5344CB8AC3E}">
        <p14:creationId xmlns:p14="http://schemas.microsoft.com/office/powerpoint/2010/main" val="8160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54783"/>
            <a:ext cx="11524432" cy="1063487"/>
          </a:xfrm>
        </p:spPr>
        <p:txBody>
          <a:bodyPr/>
          <a:lstStyle/>
          <a:p>
            <a:r>
              <a:rPr lang="en-US" dirty="0" smtClean="0"/>
              <a:t>Module Overview</a:t>
            </a:r>
            <a:endParaRPr lang="en-US" dirty="0"/>
          </a:p>
        </p:txBody>
      </p:sp>
      <p:sp>
        <p:nvSpPr>
          <p:cNvPr id="3" name="Content Placeholder 2"/>
          <p:cNvSpPr>
            <a:spLocks noGrp="1"/>
          </p:cNvSpPr>
          <p:nvPr>
            <p:ph sz="quarter" idx="10"/>
          </p:nvPr>
        </p:nvSpPr>
        <p:spPr/>
        <p:txBody>
          <a:bodyPr/>
          <a:lstStyle/>
          <a:p>
            <a:r>
              <a:rPr lang="en-US" dirty="0" smtClean="0"/>
              <a:t>$and &amp; $or Logical Operators</a:t>
            </a:r>
          </a:p>
          <a:p>
            <a:endParaRPr lang="en-US" dirty="0"/>
          </a:p>
          <a:p>
            <a:endParaRPr lang="en-US" dirty="0" smtClean="0"/>
          </a:p>
          <a:p>
            <a:endParaRPr lang="en-US" dirty="0" smtClean="0"/>
          </a:p>
          <a:p>
            <a:r>
              <a:rPr lang="en-US" dirty="0" smtClean="0"/>
              <a:t>Comparison, Sorting and the $</a:t>
            </a:r>
            <a:r>
              <a:rPr lang="en-US" dirty="0" err="1" smtClean="0"/>
              <a:t>elemMatch</a:t>
            </a:r>
            <a:r>
              <a:rPr lang="en-US" dirty="0" smtClean="0"/>
              <a:t> operators</a:t>
            </a:r>
            <a:endParaRPr lang="en-US" dirty="0"/>
          </a:p>
          <a:p>
            <a:pPr marL="0" indent="0">
              <a:buNone/>
            </a:pPr>
            <a:endParaRPr lang="en-US" dirty="0" smtClean="0"/>
          </a:p>
        </p:txBody>
      </p:sp>
    </p:spTree>
    <p:extLst>
      <p:ext uri="{BB962C8B-B14F-4D97-AF65-F5344CB8AC3E}">
        <p14:creationId xmlns:p14="http://schemas.microsoft.com/office/powerpoint/2010/main" val="1687086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endParaRPr lang="en-US" sz="4400" dirty="0" smtClean="0">
              <a:solidFill>
                <a:schemeClr val="bg1"/>
              </a:solidFill>
            </a:endParaRPr>
          </a:p>
        </p:txBody>
      </p:sp>
      <p:sp>
        <p:nvSpPr>
          <p:cNvPr id="5" name="Title 4"/>
          <p:cNvSpPr>
            <a:spLocks noGrp="1"/>
          </p:cNvSpPr>
          <p:nvPr>
            <p:ph type="title"/>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284956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endParaRPr lang="en-US" sz="4400" dirty="0" smtClean="0">
              <a:solidFill>
                <a:schemeClr val="bg1"/>
              </a:solidFill>
            </a:endParaRPr>
          </a:p>
        </p:txBody>
      </p:sp>
      <p:sp>
        <p:nvSpPr>
          <p:cNvPr id="2" name="Title 1"/>
          <p:cNvSpPr>
            <a:spLocks noGrp="1"/>
          </p:cNvSpPr>
          <p:nvPr>
            <p:ph type="title"/>
          </p:nvPr>
        </p:nvSpPr>
        <p:spPr/>
        <p:txBody>
          <a:bodyPr/>
          <a:lstStyle/>
          <a:p>
            <a:r>
              <a:rPr lang="en-US" dirty="0" smtClean="0"/>
              <a:t>Create </a:t>
            </a:r>
            <a:r>
              <a:rPr lang="en-US" dirty="0"/>
              <a:t>and Update Documents</a:t>
            </a:r>
            <a:br>
              <a:rPr lang="en-US" dirty="0"/>
            </a:br>
            <a:endParaRPr lang="en-US" dirty="0"/>
          </a:p>
        </p:txBody>
      </p:sp>
    </p:spTree>
    <p:extLst>
      <p:ext uri="{BB962C8B-B14F-4D97-AF65-F5344CB8AC3E}">
        <p14:creationId xmlns:p14="http://schemas.microsoft.com/office/powerpoint/2010/main" val="1567624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Discuss Data Driven Websites</a:t>
            </a:r>
          </a:p>
          <a:p>
            <a:r>
              <a:rPr lang="en-GB" dirty="0" smtClean="0"/>
              <a:t>Discuss MongoDB</a:t>
            </a:r>
          </a:p>
          <a:p>
            <a:r>
              <a:rPr lang="en-GB" dirty="0" smtClean="0"/>
              <a:t>Discuss </a:t>
            </a:r>
            <a:r>
              <a:rPr lang="en-GB" dirty="0" err="1" smtClean="0"/>
              <a:t>Redis</a:t>
            </a:r>
            <a:endParaRPr lang="en-GB" dirty="0" smtClean="0"/>
          </a:p>
          <a:p>
            <a:r>
              <a:rPr lang="en-GB" dirty="0" smtClean="0"/>
              <a:t>Show you how to connect to Azure </a:t>
            </a:r>
            <a:r>
              <a:rPr lang="en-GB" dirty="0" err="1" smtClean="0"/>
              <a:t>Redis</a:t>
            </a:r>
            <a:r>
              <a:rPr lang="en-GB" dirty="0" smtClean="0"/>
              <a:t> Cache</a:t>
            </a:r>
          </a:p>
          <a:p>
            <a:r>
              <a:rPr lang="en-GB" dirty="0" smtClean="0"/>
              <a:t>Show you how to save to MongoDB using Mongoose</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151990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endParaRPr lang="en-US" sz="4400" dirty="0" smtClean="0">
              <a:solidFill>
                <a:schemeClr val="bg1"/>
              </a:solidFill>
            </a:endParaRPr>
          </a:p>
        </p:txBody>
      </p:sp>
      <p:sp>
        <p:nvSpPr>
          <p:cNvPr id="2" name="Title 1"/>
          <p:cNvSpPr>
            <a:spLocks noGrp="1"/>
          </p:cNvSpPr>
          <p:nvPr>
            <p:ph type="title"/>
          </p:nvPr>
        </p:nvSpPr>
        <p:spPr/>
        <p:txBody>
          <a:bodyPr/>
          <a:lstStyle/>
          <a:p>
            <a:r>
              <a:rPr lang="en-US" dirty="0" smtClean="0"/>
              <a:t>Reading </a:t>
            </a:r>
            <a:r>
              <a:rPr lang="en-US" dirty="0"/>
              <a:t>&amp; Deleting </a:t>
            </a:r>
            <a:r>
              <a:rPr lang="en-US" dirty="0" smtClean="0"/>
              <a:t>Documents</a:t>
            </a:r>
            <a:endParaRPr lang="en-US" dirty="0"/>
          </a:p>
        </p:txBody>
      </p:sp>
    </p:spTree>
    <p:extLst>
      <p:ext uri="{BB962C8B-B14F-4D97-AF65-F5344CB8AC3E}">
        <p14:creationId xmlns:p14="http://schemas.microsoft.com/office/powerpoint/2010/main" val="1308545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a:t>What are </a:t>
            </a:r>
            <a:r>
              <a:rPr lang="en-GB" dirty="0" smtClean="0"/>
              <a:t>data-driven websites?</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8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Introduction to MongoDB</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sz="quarter" idx="10"/>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sz="quarter" idx="10"/>
          </p:nvPr>
        </p:nvSpPr>
        <p:spPr>
          <a:xfrm>
            <a:off x="379413" y="1388226"/>
            <a:ext cx="4713092" cy="5290388"/>
          </a:xfrm>
        </p:spPr>
        <p:txBody>
          <a:bodyPr/>
          <a:lstStyle/>
          <a:p>
            <a:r>
              <a:rPr lang="en-US" dirty="0" smtClean="0"/>
              <a:t>Modify </a:t>
            </a:r>
            <a:r>
              <a:rPr lang="en-US" dirty="0" err="1" smtClean="0"/>
              <a:t>package.json</a:t>
            </a:r>
            <a:r>
              <a:rPr lang="en-US" dirty="0" smtClean="0"/>
              <a:t> :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mongodb</a:t>
            </a:r>
            <a:r>
              <a:rPr lang="en-US" dirty="0">
                <a:latin typeface="Courier New" panose="02070309020205020404" pitchFamily="49" charset="0"/>
                <a:cs typeface="Courier New" panose="02070309020205020404" pitchFamily="49" charset="0"/>
              </a:rPr>
              <a:t>": "^1.4.10</a:t>
            </a:r>
            <a:r>
              <a:rPr lang="en-US" dirty="0" smtClean="0">
                <a:latin typeface="Courier New" panose="02070309020205020404" pitchFamily="49" charset="0"/>
                <a:cs typeface="Courier New" panose="02070309020205020404" pitchFamily="49" charset="0"/>
              </a:rPr>
              <a:t>",</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871" y="1388226"/>
            <a:ext cx="59340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8216" y="3044279"/>
            <a:ext cx="184731" cy="1446550"/>
          </a:xfrm>
          <a:prstGeom prst="rect">
            <a:avLst/>
          </a:prstGeom>
        </p:spPr>
        <p:txBody>
          <a:bodyPr wrap="none">
            <a:spAutoFit/>
          </a:bodyPr>
          <a:lstStyle/>
          <a:p>
            <a:endParaRPr lang="en-GB" sz="4400" dirty="0" smtClean="0">
              <a:solidFill>
                <a:schemeClr val="bg1"/>
              </a:solidFill>
            </a:endParaRPr>
          </a:p>
          <a:p>
            <a:endParaRPr lang="en-GB" sz="4400" dirty="0">
              <a:solidFill>
                <a:schemeClr val="bg1"/>
              </a:solidFill>
            </a:endParaRPr>
          </a:p>
        </p:txBody>
      </p:sp>
      <p:sp>
        <p:nvSpPr>
          <p:cNvPr id="2" name="Title 1"/>
          <p:cNvSpPr>
            <a:spLocks noGrp="1"/>
          </p:cNvSpPr>
          <p:nvPr>
            <p:ph type="title"/>
          </p:nvPr>
        </p:nvSpPr>
        <p:spPr/>
        <p:txBody>
          <a:bodyPr/>
          <a:lstStyle/>
          <a:p>
            <a:r>
              <a:rPr lang="en-US" dirty="0"/>
              <a:t>Running MongoDB on Your Local </a:t>
            </a:r>
            <a:r>
              <a:rPr lang="en-US" dirty="0" smtClean="0"/>
              <a:t>Machine</a:t>
            </a:r>
            <a:endParaRPr lang="en-US" dirty="0"/>
          </a:p>
        </p:txBody>
      </p:sp>
    </p:spTree>
    <p:extLst>
      <p:ext uri="{BB962C8B-B14F-4D97-AF65-F5344CB8AC3E}">
        <p14:creationId xmlns:p14="http://schemas.microsoft.com/office/powerpoint/2010/main" val="718782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a:p>
          <a:p>
            <a:pPr lvl="1"/>
            <a:r>
              <a:rPr lang="en-US" dirty="0" smtClean="0"/>
              <a:t>mongo – The </a:t>
            </a:r>
            <a:r>
              <a:rPr lang="en-US" dirty="0" err="1" smtClean="0"/>
              <a:t>mongodb</a:t>
            </a:r>
            <a:r>
              <a:rPr lang="en-US" dirty="0" smtClean="0"/>
              <a:t> CLI</a:t>
            </a:r>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1674729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3273</TotalTime>
  <Words>394</Words>
  <Application>Microsoft Office PowerPoint</Application>
  <PresentationFormat>Widescreen</PresentationFormat>
  <Paragraphs>101</Paragraphs>
  <Slides>21</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Segoe</vt:lpstr>
      <vt:lpstr>Segoe UI</vt:lpstr>
      <vt:lpstr>Segoe UI Light</vt:lpstr>
      <vt:lpstr>1_Office Theme</vt:lpstr>
      <vt:lpstr>PowerPoint Presentation</vt:lpstr>
      <vt:lpstr>Module Overview</vt:lpstr>
      <vt:lpstr>PowerPoint Presentation</vt:lpstr>
      <vt:lpstr>PowerPoint Presentation</vt:lpstr>
      <vt:lpstr>About NoSQL databases</vt:lpstr>
      <vt:lpstr>Using MongoDB</vt:lpstr>
      <vt:lpstr>Add Support for MongoDB</vt:lpstr>
      <vt:lpstr>Running MongoDB on Your Local Machine</vt:lpstr>
      <vt:lpstr>MongoDB Binaries</vt:lpstr>
      <vt:lpstr>MongoDB Database Organization</vt:lpstr>
      <vt:lpstr>Loading Test Data</vt:lpstr>
      <vt:lpstr>The Interactive Shell &amp; Queries Part I</vt:lpstr>
      <vt:lpstr>The MongoDB Interactive Shell</vt:lpstr>
      <vt:lpstr>Collections </vt:lpstr>
      <vt:lpstr>Queries</vt:lpstr>
      <vt:lpstr>Projections</vt:lpstr>
      <vt:lpstr>Module Overview</vt:lpstr>
      <vt:lpstr>Getting Started</vt:lpstr>
      <vt:lpstr>Create and Update Documents </vt:lpstr>
      <vt:lpstr>Reading &amp; Deleting Documents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71</cp:revision>
  <dcterms:created xsi:type="dcterms:W3CDTF">2013-02-15T23:12:42Z</dcterms:created>
  <dcterms:modified xsi:type="dcterms:W3CDTF">2015-07-27T22:48:51Z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