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ontserrat" panose="02000505000000020004" pitchFamily="2" charset="0"/>
      <p:regular r:id="rId17"/>
      <p:bold r:id="rId18"/>
      <p:italic r:id="rId19"/>
      <p:boldItalic r:id="rId20"/>
    </p:embeddedFont>
    <p:embeddedFont>
      <p:font typeface="Source Sans Pro" panose="020B0503030403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ad8ee68da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ad8ee68d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a131469c9_0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a131469c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a131469c9_0_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a131469c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131469c9_0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131469c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ed75ccf_0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will start by trying to motivate the need for the tool in this presentation. File carving is a well known problem, which basically is a process to reconstruct…. and we are expanding it to packet carving. People already deployed DPI tools but does not work on multimedia because of sampling. We extend this capability to images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at the beginning of the internship, I was provided a tool called JpegRecovery created by QCRI team. The tool could classify baseline jpeg and recover if no headers were present. Added jpeg partial headers, added packets payload extraction, added desktop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21590aff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21590aff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Before going ahead, let me provide a bit of background perspective </a:t>
            </a:r>
            <a:r>
              <a:rPr lang="en-US" dirty="0"/>
              <a:t>about Jpeg</a:t>
            </a:r>
            <a:r>
              <a:rPr lang="en" dirty="0"/>
              <a:t>. Jpeg is a different file format than others in the sense that is a compression file format. Meaning when a file is converted to jpeg </a:t>
            </a:r>
            <a:r>
              <a:rPr lang="en-US" dirty="0"/>
              <a:t>file compression occurs through</a:t>
            </a:r>
            <a:r>
              <a:rPr lang="en" dirty="0"/>
              <a:t> four main steps occur</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c23c46fc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c23c46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taking a look at the current tool and understanding jpeg’s background. It was decided that I would add three features to enhance the current tool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jpeg decoding, current tool uses hardcode parameters based on observations from large datasets. Sometimes these partial headers could be present To get best parameters for jpeg header.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a131469c9_0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a131469c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Internet protocol is the most commonly used network protocol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ad8ee68da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ad8ee68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ad8ee68d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ad8ee68d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did we choose </a:t>
            </a:r>
            <a:r>
              <a:rPr lang="en-US" dirty="0" err="1"/>
              <a:t>AvaloniaUI</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1"/>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60;p11"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1" name="Google Shape;61;p11"/>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2"/>
        <p:cNvGrpSpPr/>
        <p:nvPr/>
      </p:nvGrpSpPr>
      <p:grpSpPr>
        <a:xfrm>
          <a:off x="0" y="0"/>
          <a:ext cx="0" cy="0"/>
          <a:chOff x="0" y="0"/>
          <a:chExt cx="0" cy="0"/>
        </a:xfrm>
      </p:grpSpPr>
      <p:sp>
        <p:nvSpPr>
          <p:cNvPr id="63" name="Google Shape;63;p12"/>
          <p:cNvSpPr/>
          <p:nvPr/>
        </p:nvSpPr>
        <p:spPr>
          <a:xfrm rot="10800000" flipH="1">
            <a:off x="-25" y="1289850"/>
            <a:ext cx="9144000" cy="38568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Google Shape;65;p1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5" y="0"/>
            <a:ext cx="9144000" cy="25716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 name="Google Shape;16;p3"/>
          <p:cNvSpPr txBox="1">
            <a:spLocks noGrp="1"/>
          </p:cNvSpPr>
          <p:nvPr>
            <p:ph type="ctrTitle"/>
          </p:nvPr>
        </p:nvSpPr>
        <p:spPr>
          <a:xfrm>
            <a:off x="1154400" y="2726350"/>
            <a:ext cx="68352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EF2"/>
              </a:buClr>
              <a:buSzPts val="3000"/>
              <a:buNone/>
              <a:defRPr sz="3000">
                <a:solidFill>
                  <a:srgbClr val="00BEF2"/>
                </a:solidFill>
              </a:defRPr>
            </a:lvl1pPr>
            <a:lvl2pPr lvl="1" rtl="0">
              <a:spcBef>
                <a:spcPts val="0"/>
              </a:spcBef>
              <a:spcAft>
                <a:spcPts val="0"/>
              </a:spcAft>
              <a:buClr>
                <a:srgbClr val="00BEF2"/>
              </a:buClr>
              <a:buSzPts val="3000"/>
              <a:buNone/>
              <a:defRPr sz="3000">
                <a:solidFill>
                  <a:srgbClr val="00BEF2"/>
                </a:solidFill>
              </a:defRPr>
            </a:lvl2pPr>
            <a:lvl3pPr lvl="2" rtl="0">
              <a:spcBef>
                <a:spcPts val="0"/>
              </a:spcBef>
              <a:spcAft>
                <a:spcPts val="0"/>
              </a:spcAft>
              <a:buClr>
                <a:srgbClr val="00BEF2"/>
              </a:buClr>
              <a:buSzPts val="3000"/>
              <a:buNone/>
              <a:defRPr sz="3000">
                <a:solidFill>
                  <a:srgbClr val="00BEF2"/>
                </a:solidFill>
              </a:defRPr>
            </a:lvl3pPr>
            <a:lvl4pPr lvl="3" rtl="0">
              <a:spcBef>
                <a:spcPts val="0"/>
              </a:spcBef>
              <a:spcAft>
                <a:spcPts val="0"/>
              </a:spcAft>
              <a:buClr>
                <a:srgbClr val="00BEF2"/>
              </a:buClr>
              <a:buSzPts val="3000"/>
              <a:buNone/>
              <a:defRPr sz="3000">
                <a:solidFill>
                  <a:srgbClr val="00BEF2"/>
                </a:solidFill>
              </a:defRPr>
            </a:lvl4pPr>
            <a:lvl5pPr lvl="4" rtl="0">
              <a:spcBef>
                <a:spcPts val="0"/>
              </a:spcBef>
              <a:spcAft>
                <a:spcPts val="0"/>
              </a:spcAft>
              <a:buClr>
                <a:srgbClr val="00BEF2"/>
              </a:buClr>
              <a:buSzPts val="3000"/>
              <a:buNone/>
              <a:defRPr sz="3000">
                <a:solidFill>
                  <a:srgbClr val="00BEF2"/>
                </a:solidFill>
              </a:defRPr>
            </a:lvl5pPr>
            <a:lvl6pPr lvl="5" rtl="0">
              <a:spcBef>
                <a:spcPts val="0"/>
              </a:spcBef>
              <a:spcAft>
                <a:spcPts val="0"/>
              </a:spcAft>
              <a:buClr>
                <a:srgbClr val="00BEF2"/>
              </a:buClr>
              <a:buSzPts val="3000"/>
              <a:buNone/>
              <a:defRPr sz="3000">
                <a:solidFill>
                  <a:srgbClr val="00BEF2"/>
                </a:solidFill>
              </a:defRPr>
            </a:lvl6pPr>
            <a:lvl7pPr lvl="6" rtl="0">
              <a:spcBef>
                <a:spcPts val="0"/>
              </a:spcBef>
              <a:spcAft>
                <a:spcPts val="0"/>
              </a:spcAft>
              <a:buClr>
                <a:srgbClr val="00BEF2"/>
              </a:buClr>
              <a:buSzPts val="3000"/>
              <a:buNone/>
              <a:defRPr sz="3000">
                <a:solidFill>
                  <a:srgbClr val="00BEF2"/>
                </a:solidFill>
              </a:defRPr>
            </a:lvl7pPr>
            <a:lvl8pPr lvl="7" rtl="0">
              <a:spcBef>
                <a:spcPts val="0"/>
              </a:spcBef>
              <a:spcAft>
                <a:spcPts val="0"/>
              </a:spcAft>
              <a:buClr>
                <a:srgbClr val="00BEF2"/>
              </a:buClr>
              <a:buSzPts val="3000"/>
              <a:buNone/>
              <a:defRPr sz="3000">
                <a:solidFill>
                  <a:srgbClr val="00BEF2"/>
                </a:solidFill>
              </a:defRPr>
            </a:lvl8pPr>
            <a:lvl9pPr lvl="8" rtl="0">
              <a:spcBef>
                <a:spcPts val="0"/>
              </a:spcBef>
              <a:spcAft>
                <a:spcPts val="0"/>
              </a:spcAft>
              <a:buClr>
                <a:srgbClr val="00BEF2"/>
              </a:buClr>
              <a:buSzPts val="3000"/>
              <a:buNone/>
              <a:defRPr sz="3000">
                <a:solidFill>
                  <a:srgbClr val="00BEF2"/>
                </a:solidFill>
              </a:defRPr>
            </a:lvl9pPr>
          </a:lstStyle>
          <a:p>
            <a:endParaRPr/>
          </a:p>
        </p:txBody>
      </p:sp>
      <p:sp>
        <p:nvSpPr>
          <p:cNvPr id="17" name="Google Shape;17;p3"/>
          <p:cNvSpPr txBox="1">
            <a:spLocks noGrp="1"/>
          </p:cNvSpPr>
          <p:nvPr>
            <p:ph type="subTitle" idx="1"/>
          </p:nvPr>
        </p:nvSpPr>
        <p:spPr>
          <a:xfrm>
            <a:off x="1154400" y="3221050"/>
            <a:ext cx="68352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5516C"/>
              </a:buClr>
              <a:buSzPts val="1800"/>
              <a:buNone/>
              <a:defRPr sz="1800">
                <a:solidFill>
                  <a:srgbClr val="25516C"/>
                </a:solidFill>
              </a:defRPr>
            </a:lvl1pPr>
            <a:lvl2pPr lvl="1" rtl="0">
              <a:spcBef>
                <a:spcPts val="0"/>
              </a:spcBef>
              <a:spcAft>
                <a:spcPts val="0"/>
              </a:spcAft>
              <a:buClr>
                <a:srgbClr val="25516C"/>
              </a:buClr>
              <a:buSzPts val="1800"/>
              <a:buNone/>
              <a:defRPr sz="1800">
                <a:solidFill>
                  <a:srgbClr val="25516C"/>
                </a:solidFill>
              </a:defRPr>
            </a:lvl2pPr>
            <a:lvl3pPr lvl="2" rtl="0">
              <a:spcBef>
                <a:spcPts val="0"/>
              </a:spcBef>
              <a:spcAft>
                <a:spcPts val="0"/>
              </a:spcAft>
              <a:buClr>
                <a:srgbClr val="25516C"/>
              </a:buClr>
              <a:buSzPts val="1800"/>
              <a:buNone/>
              <a:defRPr sz="1800">
                <a:solidFill>
                  <a:srgbClr val="25516C"/>
                </a:solidFill>
              </a:defRPr>
            </a:lvl3pPr>
            <a:lvl4pPr lvl="3" rtl="0">
              <a:spcBef>
                <a:spcPts val="0"/>
              </a:spcBef>
              <a:spcAft>
                <a:spcPts val="0"/>
              </a:spcAft>
              <a:buClr>
                <a:srgbClr val="25516C"/>
              </a:buClr>
              <a:buSzPts val="1800"/>
              <a:buNone/>
              <a:defRPr sz="1800">
                <a:solidFill>
                  <a:srgbClr val="25516C"/>
                </a:solidFill>
              </a:defRPr>
            </a:lvl4pPr>
            <a:lvl5pPr lvl="4" rtl="0">
              <a:spcBef>
                <a:spcPts val="0"/>
              </a:spcBef>
              <a:spcAft>
                <a:spcPts val="0"/>
              </a:spcAft>
              <a:buClr>
                <a:srgbClr val="25516C"/>
              </a:buClr>
              <a:buSzPts val="1800"/>
              <a:buNone/>
              <a:defRPr sz="1800">
                <a:solidFill>
                  <a:srgbClr val="25516C"/>
                </a:solidFill>
              </a:defRPr>
            </a:lvl5pPr>
            <a:lvl6pPr lvl="5" rtl="0">
              <a:spcBef>
                <a:spcPts val="0"/>
              </a:spcBef>
              <a:spcAft>
                <a:spcPts val="0"/>
              </a:spcAft>
              <a:buClr>
                <a:srgbClr val="25516C"/>
              </a:buClr>
              <a:buSzPts val="1800"/>
              <a:buNone/>
              <a:defRPr sz="1800">
                <a:solidFill>
                  <a:srgbClr val="25516C"/>
                </a:solidFill>
              </a:defRPr>
            </a:lvl6pPr>
            <a:lvl7pPr lvl="6" rtl="0">
              <a:spcBef>
                <a:spcPts val="0"/>
              </a:spcBef>
              <a:spcAft>
                <a:spcPts val="0"/>
              </a:spcAft>
              <a:buClr>
                <a:srgbClr val="25516C"/>
              </a:buClr>
              <a:buSzPts val="1800"/>
              <a:buNone/>
              <a:defRPr sz="1800">
                <a:solidFill>
                  <a:srgbClr val="25516C"/>
                </a:solidFill>
              </a:defRPr>
            </a:lvl7pPr>
            <a:lvl8pPr lvl="7" rtl="0">
              <a:spcBef>
                <a:spcPts val="0"/>
              </a:spcBef>
              <a:spcAft>
                <a:spcPts val="0"/>
              </a:spcAft>
              <a:buClr>
                <a:srgbClr val="25516C"/>
              </a:buClr>
              <a:buSzPts val="1800"/>
              <a:buNone/>
              <a:defRPr sz="1800">
                <a:solidFill>
                  <a:srgbClr val="25516C"/>
                </a:solidFill>
              </a:defRPr>
            </a:lvl8pPr>
            <a:lvl9pPr lvl="8" rtl="0">
              <a:spcBef>
                <a:spcPts val="0"/>
              </a:spcBef>
              <a:spcAft>
                <a:spcPts val="0"/>
              </a:spcAft>
              <a:buClr>
                <a:srgbClr val="25516C"/>
              </a:buClr>
              <a:buSzPts val="1800"/>
              <a:buNone/>
              <a:defRPr sz="1800">
                <a:solidFill>
                  <a:srgbClr val="25516C"/>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25" y="1320125"/>
            <a:ext cx="9144000" cy="3823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4"/>
          <p:cNvSpPr txBox="1">
            <a:spLocks noGrp="1"/>
          </p:cNvSpPr>
          <p:nvPr>
            <p:ph type="body" idx="1"/>
          </p:nvPr>
        </p:nvSpPr>
        <p:spPr>
          <a:xfrm>
            <a:off x="1602475" y="1320125"/>
            <a:ext cx="5939100" cy="31758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rgbClr val="FFFFFF"/>
              </a:buClr>
              <a:buSzPts val="2400"/>
              <a:buChar char="»"/>
              <a:defRPr i="1">
                <a:solidFill>
                  <a:srgbClr val="FFFFFF"/>
                </a:solidFill>
              </a:defRPr>
            </a:lvl1pPr>
            <a:lvl2pPr marL="914400" lvl="1" indent="-381000" algn="ctr" rtl="0">
              <a:spcBef>
                <a:spcPts val="0"/>
              </a:spcBef>
              <a:spcAft>
                <a:spcPts val="0"/>
              </a:spcAft>
              <a:buClr>
                <a:srgbClr val="FFFFFF"/>
              </a:buClr>
              <a:buSzPts val="2400"/>
              <a:buChar char="»"/>
              <a:defRPr i="1">
                <a:solidFill>
                  <a:srgbClr val="FFFFFF"/>
                </a:solidFill>
              </a:defRPr>
            </a:lvl2pPr>
            <a:lvl3pPr marL="1371600" lvl="2" indent="-381000" algn="ctr" rtl="0">
              <a:spcBef>
                <a:spcPts val="0"/>
              </a:spcBef>
              <a:spcAft>
                <a:spcPts val="0"/>
              </a:spcAft>
              <a:buClr>
                <a:srgbClr val="FFFFFF"/>
              </a:buClr>
              <a:buSzPts val="2400"/>
              <a:buChar char="»"/>
              <a:defRPr i="1">
                <a:solidFill>
                  <a:srgbClr val="FFFFFF"/>
                </a:solidFill>
              </a:defRPr>
            </a:lvl3pPr>
            <a:lvl4pPr marL="1828800" lvl="3" indent="-381000" algn="ctr" rtl="0">
              <a:spcBef>
                <a:spcPts val="0"/>
              </a:spcBef>
              <a:spcAft>
                <a:spcPts val="0"/>
              </a:spcAft>
              <a:buClr>
                <a:srgbClr val="FFFFFF"/>
              </a:buClr>
              <a:buSzPts val="2400"/>
              <a:buChar char="●"/>
              <a:defRPr i="1">
                <a:solidFill>
                  <a:srgbClr val="FFFFFF"/>
                </a:solidFill>
              </a:defRPr>
            </a:lvl4pPr>
            <a:lvl5pPr marL="2286000" lvl="4" indent="-381000" algn="ctr" rtl="0">
              <a:spcBef>
                <a:spcPts val="0"/>
              </a:spcBef>
              <a:spcAft>
                <a:spcPts val="0"/>
              </a:spcAft>
              <a:buClr>
                <a:srgbClr val="FFFFFF"/>
              </a:buClr>
              <a:buSzPts val="2400"/>
              <a:buChar char="○"/>
              <a:defRPr i="1">
                <a:solidFill>
                  <a:srgbClr val="FFFFFF"/>
                </a:solidFill>
              </a:defRPr>
            </a:lvl5pPr>
            <a:lvl6pPr marL="2743200" lvl="5" indent="-381000" algn="ctr" rtl="0">
              <a:spcBef>
                <a:spcPts val="0"/>
              </a:spcBef>
              <a:spcAft>
                <a:spcPts val="0"/>
              </a:spcAft>
              <a:buClr>
                <a:srgbClr val="FFFFFF"/>
              </a:buClr>
              <a:buSzPts val="2400"/>
              <a:buChar char="■"/>
              <a:defRPr i="1">
                <a:solidFill>
                  <a:srgbClr val="FFFFFF"/>
                </a:solidFill>
              </a:defRPr>
            </a:lvl6pPr>
            <a:lvl7pPr marL="3200400" lvl="6" indent="-381000" algn="ctr" rtl="0">
              <a:spcBef>
                <a:spcPts val="0"/>
              </a:spcBef>
              <a:spcAft>
                <a:spcPts val="0"/>
              </a:spcAft>
              <a:buClr>
                <a:srgbClr val="FFFFFF"/>
              </a:buClr>
              <a:buSzPts val="2400"/>
              <a:buChar char="●"/>
              <a:defRPr i="1">
                <a:solidFill>
                  <a:srgbClr val="FFFFFF"/>
                </a:solidFill>
              </a:defRPr>
            </a:lvl7pPr>
            <a:lvl8pPr marL="3657600" lvl="7" indent="-381000" algn="ctr" rtl="0">
              <a:spcBef>
                <a:spcPts val="0"/>
              </a:spcBef>
              <a:spcAft>
                <a:spcPts val="0"/>
              </a:spcAft>
              <a:buClr>
                <a:srgbClr val="FFFFFF"/>
              </a:buClr>
              <a:buSzPts val="2400"/>
              <a:buChar char="○"/>
              <a:defRPr i="1">
                <a:solidFill>
                  <a:srgbClr val="FFFFFF"/>
                </a:solidFill>
              </a:defRPr>
            </a:lvl8pPr>
            <a:lvl9pPr marL="4114800" lvl="8" indent="-381000" algn="ctr" rtl="0">
              <a:spcBef>
                <a:spcPts val="0"/>
              </a:spcBef>
              <a:spcAft>
                <a:spcPts val="0"/>
              </a:spcAft>
              <a:buClr>
                <a:srgbClr val="FFFFFF"/>
              </a:buClr>
              <a:buSzPts val="2400"/>
              <a:buChar char="■"/>
              <a:defRPr i="1">
                <a:solidFill>
                  <a:srgbClr val="FFFFFF"/>
                </a:solidFill>
              </a:defRPr>
            </a:lvl9pPr>
          </a:lstStyle>
          <a:p>
            <a:endParaRPr/>
          </a:p>
        </p:txBody>
      </p:sp>
      <p:sp>
        <p:nvSpPr>
          <p:cNvPr id="22" name="Google Shape;22;p4"/>
          <p:cNvSpPr txBox="1"/>
          <p:nvPr/>
        </p:nvSpPr>
        <p:spPr>
          <a:xfrm>
            <a:off x="3593400" y="468974"/>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25516C"/>
                </a:solidFill>
                <a:latin typeface="Montserrat"/>
                <a:ea typeface="Montserrat"/>
                <a:cs typeface="Montserrat"/>
                <a:sym typeface="Montserrat"/>
              </a:rPr>
              <a:t>“</a:t>
            </a:r>
            <a:endParaRPr sz="9600">
              <a:solidFill>
                <a:srgbClr val="25516C"/>
              </a:solidFill>
              <a:latin typeface="Montserrat"/>
              <a:ea typeface="Montserrat"/>
              <a:cs typeface="Montserrat"/>
              <a:sym typeface="Montserrat"/>
            </a:endParaRPr>
          </a:p>
        </p:txBody>
      </p:sp>
      <p:sp>
        <p:nvSpPr>
          <p:cNvPr id="23" name="Google Shape;23;p4"/>
          <p:cNvSpPr txBox="1">
            <a:spLocks noGrp="1"/>
          </p:cNvSpPr>
          <p:nvPr>
            <p:ph type="sldNum" idx="12"/>
          </p:nvPr>
        </p:nvSpPr>
        <p:spPr>
          <a:xfrm>
            <a:off x="637950" y="0"/>
            <a:ext cx="7860600" cy="637800"/>
          </a:xfrm>
          <a:prstGeom prst="rect">
            <a:avLst/>
          </a:prstGeom>
        </p:spPr>
        <p:txBody>
          <a:bodyPr spcFirstLastPara="1" wrap="square" lIns="91425" tIns="91425" rIns="91425" bIns="91425" anchor="b"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Google Shape;26;p5"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 name="Google Shape;27;p5"/>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 name="Google Shape;32;p6"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6"/>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1010200" y="1443000"/>
            <a:ext cx="3461400" cy="27645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80125" y="1443000"/>
            <a:ext cx="3461400" cy="27645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 name="Google Shape;39;p7"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1010200" y="1458421"/>
            <a:ext cx="2298600" cy="2855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7"/>
          <p:cNvSpPr txBox="1">
            <a:spLocks noGrp="1"/>
          </p:cNvSpPr>
          <p:nvPr>
            <p:ph type="body" idx="2"/>
          </p:nvPr>
        </p:nvSpPr>
        <p:spPr>
          <a:xfrm>
            <a:off x="3426550" y="1458421"/>
            <a:ext cx="2298600" cy="2855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3"/>
          </p:nvPr>
        </p:nvSpPr>
        <p:spPr>
          <a:xfrm>
            <a:off x="5842900" y="1458421"/>
            <a:ext cx="2298600" cy="2855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25" y="0"/>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 name="Google Shape;47;p8"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background">
  <p:cSld name="TITLE_ONLY_1">
    <p:spTree>
      <p:nvGrpSpPr>
        <p:cNvPr id="1" name="Shape 50"/>
        <p:cNvGrpSpPr/>
        <p:nvPr/>
      </p:nvGrpSpPr>
      <p:grpSpPr>
        <a:xfrm>
          <a:off x="0" y="0"/>
          <a:ext cx="0" cy="0"/>
          <a:chOff x="0" y="0"/>
          <a:chExt cx="0" cy="0"/>
        </a:xfrm>
      </p:grpSpPr>
      <p:pic>
        <p:nvPicPr>
          <p:cNvPr id="51" name="Google Shape;51;p9"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 name="Google Shape;52;p9"/>
          <p:cNvSpPr txBox="1">
            <a:spLocks noGrp="1"/>
          </p:cNvSpPr>
          <p:nvPr>
            <p:ph type="sldNum" idx="12"/>
          </p:nvPr>
        </p:nvSpPr>
        <p:spPr>
          <a:xfrm>
            <a:off x="637950" y="0"/>
            <a:ext cx="7860600" cy="637800"/>
          </a:xfrm>
          <a:prstGeom prst="rect">
            <a:avLst/>
          </a:prstGeom>
        </p:spPr>
        <p:txBody>
          <a:bodyPr spcFirstLastPara="1" wrap="square" lIns="91425" tIns="91425" rIns="91425" bIns="91425" anchor="b"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p:nvPr/>
        </p:nvSpPr>
        <p:spPr>
          <a:xfrm>
            <a:off x="-25" y="3825189"/>
            <a:ext cx="9144000" cy="1312500"/>
          </a:xfrm>
          <a:prstGeom prst="rect">
            <a:avLst/>
          </a:prstGeom>
          <a:solidFill>
            <a:srgbClr val="00BE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0"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6" name="Google Shape;56;p10"/>
          <p:cNvSpPr txBox="1">
            <a:spLocks noGrp="1"/>
          </p:cNvSpPr>
          <p:nvPr>
            <p:ph type="body" idx="1"/>
          </p:nvPr>
        </p:nvSpPr>
        <p:spPr>
          <a:xfrm>
            <a:off x="782250" y="3825200"/>
            <a:ext cx="7609200" cy="671400"/>
          </a:xfrm>
          <a:prstGeom prst="rect">
            <a:avLst/>
          </a:prstGeom>
        </p:spPr>
        <p:txBody>
          <a:bodyPr spcFirstLastPara="1" wrap="square" lIns="91425" tIns="91425" rIns="91425" bIns="91425" anchor="ctr" anchorCtr="0">
            <a:noAutofit/>
          </a:bodyPr>
          <a:lstStyle>
            <a:lvl1pPr marL="457200" lvl="0" indent="-228600" rtl="0">
              <a:spcBef>
                <a:spcPts val="360"/>
              </a:spcBef>
              <a:spcAft>
                <a:spcPts val="0"/>
              </a:spcAft>
              <a:buClr>
                <a:srgbClr val="FFFFFF"/>
              </a:buClr>
              <a:buSzPts val="1400"/>
              <a:buNone/>
              <a:defRPr sz="1400">
                <a:solidFill>
                  <a:srgbClr val="FFFFFF"/>
                </a:solidFill>
              </a:defRPr>
            </a:lvl1pPr>
          </a:lstStyle>
          <a:p>
            <a:endParaRPr/>
          </a:p>
        </p:txBody>
      </p:sp>
      <p:sp>
        <p:nvSpPr>
          <p:cNvPr id="57" name="Google Shape;57;p10"/>
          <p:cNvSpPr txBox="1">
            <a:spLocks noGrp="1"/>
          </p:cNvSpPr>
          <p:nvPr>
            <p:ph type="sldNum" idx="12"/>
          </p:nvPr>
        </p:nvSpPr>
        <p:spPr>
          <a:xfrm>
            <a:off x="7842625" y="648725"/>
            <a:ext cx="548700" cy="414600"/>
          </a:xfrm>
          <a:prstGeom prst="rect">
            <a:avLst/>
          </a:prstGeom>
        </p:spPr>
        <p:txBody>
          <a:bodyPr spcFirstLastPara="1" wrap="square" lIns="91425" tIns="91425" rIns="91425" bIns="91425" anchor="b" anchorCtr="0">
            <a:noAutofit/>
          </a:bodyPr>
          <a:lstStyle>
            <a:lvl1pPr lvl="0" rtl="0">
              <a:buNone/>
              <a:defRPr>
                <a:solidFill>
                  <a:srgbClr val="00BEF2"/>
                </a:solidFill>
              </a:defRPr>
            </a:lvl1pPr>
            <a:lvl2pPr lvl="1" rtl="0">
              <a:buNone/>
              <a:defRPr>
                <a:solidFill>
                  <a:srgbClr val="00BEF2"/>
                </a:solidFill>
              </a:defRPr>
            </a:lvl2pPr>
            <a:lvl3pPr lvl="2" rtl="0">
              <a:buNone/>
              <a:defRPr>
                <a:solidFill>
                  <a:srgbClr val="00BEF2"/>
                </a:solidFill>
              </a:defRPr>
            </a:lvl3pPr>
            <a:lvl4pPr lvl="3" rtl="0">
              <a:buNone/>
              <a:defRPr>
                <a:solidFill>
                  <a:srgbClr val="00BEF2"/>
                </a:solidFill>
              </a:defRPr>
            </a:lvl4pPr>
            <a:lvl5pPr lvl="4" rtl="0">
              <a:buNone/>
              <a:defRPr>
                <a:solidFill>
                  <a:srgbClr val="00BEF2"/>
                </a:solidFill>
              </a:defRPr>
            </a:lvl5pPr>
            <a:lvl6pPr lvl="5" rtl="0">
              <a:buNone/>
              <a:defRPr>
                <a:solidFill>
                  <a:srgbClr val="00BEF2"/>
                </a:solidFill>
              </a:defRPr>
            </a:lvl6pPr>
            <a:lvl7pPr lvl="6" rtl="0">
              <a:buNone/>
              <a:defRPr>
                <a:solidFill>
                  <a:srgbClr val="00BEF2"/>
                </a:solidFill>
              </a:defRPr>
            </a:lvl7pPr>
            <a:lvl8pPr lvl="7" rtl="0">
              <a:buNone/>
              <a:defRPr>
                <a:solidFill>
                  <a:srgbClr val="00BEF2"/>
                </a:solidFill>
              </a:defRPr>
            </a:lvl8pPr>
            <a:lvl9pPr lvl="8" rtl="0">
              <a:buNone/>
              <a:defRPr>
                <a:solidFill>
                  <a:srgbClr val="00BEF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10200" y="648725"/>
            <a:ext cx="7131300" cy="671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1pPr>
            <a:lvl2pPr lvl="1" rt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2pPr>
            <a:lvl3pPr lvl="2" rt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3pPr>
            <a:lvl4pPr lvl="3" rt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4pPr>
            <a:lvl5pPr lvl="4" rt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5pPr>
            <a:lvl6pPr lvl="5" rt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6pPr>
            <a:lvl7pPr lvl="6" rt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7pPr>
            <a:lvl8pPr lvl="7" rt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8pPr>
            <a:lvl9pPr lvl="8" rtl="0">
              <a:spcBef>
                <a:spcPts val="0"/>
              </a:spcBef>
              <a:spcAft>
                <a:spcPts val="0"/>
              </a:spcAft>
              <a:buClr>
                <a:srgbClr val="FFFFFF"/>
              </a:buClr>
              <a:buSzPts val="1400"/>
              <a:buFont typeface="Montserrat"/>
              <a:buNone/>
              <a:defRPr b="1">
                <a:solidFill>
                  <a:srgbClr val="FFFFFF"/>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10200" y="1434950"/>
            <a:ext cx="7131300" cy="2780100"/>
          </a:xfrm>
          <a:prstGeom prst="rect">
            <a:avLst/>
          </a:prstGeom>
          <a:noFill/>
          <a:ln>
            <a:noFill/>
          </a:ln>
        </p:spPr>
        <p:txBody>
          <a:bodyPr spcFirstLastPara="1" wrap="square" lIns="91425" tIns="91425" rIns="91425" bIns="91425" anchor="t" anchorCtr="0">
            <a:noAutofit/>
          </a:bodyPr>
          <a:lstStyle>
            <a:lvl1pPr marL="457200" lvl="0" indent="-381000" rtl="0">
              <a:spcBef>
                <a:spcPts val="60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1pPr>
            <a:lvl2pPr marL="914400" lvl="1" indent="-381000" rtl="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2pPr>
            <a:lvl3pPr marL="1371600" lvl="2" indent="-381000" rtl="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3pPr>
            <a:lvl4pPr marL="1828800" lvl="3" indent="-381000" rtl="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4pPr>
            <a:lvl5pPr marL="2286000" lvl="4" indent="-381000" rtl="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5pPr>
            <a:lvl6pPr marL="2743200" lvl="5" indent="-381000" rtl="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6pPr>
            <a:lvl7pPr marL="3200400" lvl="6" indent="-381000" rtl="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7pPr>
            <a:lvl8pPr marL="3657600" lvl="7" indent="-381000" rtl="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8pPr>
            <a:lvl9pPr marL="4114800" lvl="8" indent="-381000" rtl="0">
              <a:spcBef>
                <a:spcPts val="0"/>
              </a:spcBef>
              <a:spcAft>
                <a:spcPts val="0"/>
              </a:spcAft>
              <a:buClr>
                <a:srgbClr val="00BEF2"/>
              </a:buClr>
              <a:buSzPts val="2400"/>
              <a:buFont typeface="Source Sans Pro"/>
              <a:buChar char="■"/>
              <a:defRPr sz="2400">
                <a:solidFill>
                  <a:srgbClr val="25516C"/>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7766425" y="648725"/>
            <a:ext cx="548700" cy="671400"/>
          </a:xfrm>
          <a:prstGeom prst="rect">
            <a:avLst/>
          </a:prstGeom>
          <a:noFill/>
          <a:ln>
            <a:noFill/>
          </a:ln>
        </p:spPr>
        <p:txBody>
          <a:bodyPr spcFirstLastPara="1" wrap="square" lIns="91425" tIns="91425" rIns="91425" bIns="91425" anchor="b" anchorCtr="0">
            <a:noAutofit/>
          </a:bodyPr>
          <a:lstStyle>
            <a:lvl1pPr lvl="0" algn="r" rtl="0">
              <a:buNone/>
              <a:defRPr sz="1200">
                <a:solidFill>
                  <a:srgbClr val="FFFFFF"/>
                </a:solidFill>
                <a:latin typeface="Montserrat"/>
                <a:ea typeface="Montserrat"/>
                <a:cs typeface="Montserrat"/>
                <a:sym typeface="Montserrat"/>
              </a:defRPr>
            </a:lvl1pPr>
            <a:lvl2pPr lvl="1" algn="r" rtl="0">
              <a:buNone/>
              <a:defRPr sz="1200">
                <a:solidFill>
                  <a:srgbClr val="FFFFFF"/>
                </a:solidFill>
                <a:latin typeface="Montserrat"/>
                <a:ea typeface="Montserrat"/>
                <a:cs typeface="Montserrat"/>
                <a:sym typeface="Montserrat"/>
              </a:defRPr>
            </a:lvl2pPr>
            <a:lvl3pPr lvl="2" algn="r" rtl="0">
              <a:buNone/>
              <a:defRPr sz="1200">
                <a:solidFill>
                  <a:srgbClr val="FFFFFF"/>
                </a:solidFill>
                <a:latin typeface="Montserrat"/>
                <a:ea typeface="Montserrat"/>
                <a:cs typeface="Montserrat"/>
                <a:sym typeface="Montserrat"/>
              </a:defRPr>
            </a:lvl3pPr>
            <a:lvl4pPr lvl="3" algn="r" rtl="0">
              <a:buNone/>
              <a:defRPr sz="1200">
                <a:solidFill>
                  <a:srgbClr val="FFFFFF"/>
                </a:solidFill>
                <a:latin typeface="Montserrat"/>
                <a:ea typeface="Montserrat"/>
                <a:cs typeface="Montserrat"/>
                <a:sym typeface="Montserrat"/>
              </a:defRPr>
            </a:lvl4pPr>
            <a:lvl5pPr lvl="4" algn="r" rtl="0">
              <a:buNone/>
              <a:defRPr sz="1200">
                <a:solidFill>
                  <a:srgbClr val="FFFFFF"/>
                </a:solidFill>
                <a:latin typeface="Montserrat"/>
                <a:ea typeface="Montserrat"/>
                <a:cs typeface="Montserrat"/>
                <a:sym typeface="Montserrat"/>
              </a:defRPr>
            </a:lvl5pPr>
            <a:lvl6pPr lvl="5" algn="r" rtl="0">
              <a:buNone/>
              <a:defRPr sz="1200">
                <a:solidFill>
                  <a:srgbClr val="FFFFFF"/>
                </a:solidFill>
                <a:latin typeface="Montserrat"/>
                <a:ea typeface="Montserrat"/>
                <a:cs typeface="Montserrat"/>
                <a:sym typeface="Montserrat"/>
              </a:defRPr>
            </a:lvl6pPr>
            <a:lvl7pPr lvl="6" algn="r" rtl="0">
              <a:buNone/>
              <a:defRPr sz="1200">
                <a:solidFill>
                  <a:srgbClr val="FFFFFF"/>
                </a:solidFill>
                <a:latin typeface="Montserrat"/>
                <a:ea typeface="Montserrat"/>
                <a:cs typeface="Montserrat"/>
                <a:sym typeface="Montserrat"/>
              </a:defRPr>
            </a:lvl7pPr>
            <a:lvl8pPr lvl="7" algn="r" rtl="0">
              <a:buNone/>
              <a:defRPr sz="1200">
                <a:solidFill>
                  <a:srgbClr val="FFFFFF"/>
                </a:solidFill>
                <a:latin typeface="Montserrat"/>
                <a:ea typeface="Montserrat"/>
                <a:cs typeface="Montserrat"/>
                <a:sym typeface="Montserrat"/>
              </a:defRPr>
            </a:lvl8pPr>
            <a:lvl9pPr lvl="8" algn="r" rtl="0">
              <a:buNone/>
              <a:defRPr sz="1200">
                <a:solidFill>
                  <a:srgbClr val="FFFFFF"/>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1139200" y="645550"/>
            <a:ext cx="6865800" cy="192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Network Packet Carving for Images </a:t>
            </a:r>
            <a:endParaRPr/>
          </a:p>
        </p:txBody>
      </p:sp>
      <p:sp>
        <p:nvSpPr>
          <p:cNvPr id="71" name="Google Shape;71;p13"/>
          <p:cNvSpPr txBox="1"/>
          <p:nvPr/>
        </p:nvSpPr>
        <p:spPr>
          <a:xfrm>
            <a:off x="1597950" y="2750650"/>
            <a:ext cx="3547500" cy="8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Sans Pro"/>
                <a:ea typeface="Source Sans Pro"/>
                <a:cs typeface="Source Sans Pro"/>
                <a:sym typeface="Source Sans Pro"/>
              </a:rPr>
              <a:t>Presented By: Ahmed Aziz</a:t>
            </a: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Supervised By: Dr. Husrev Taha Sencar</a:t>
            </a:r>
            <a:endParaRPr>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 TIME</a:t>
            </a:r>
            <a:endParaRPr/>
          </a:p>
        </p:txBody>
      </p:sp>
      <p:sp>
        <p:nvSpPr>
          <p:cNvPr id="142" name="Google Shape;142;p22"/>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10</a:t>
            </a:fld>
            <a:endParaRPr/>
          </a:p>
        </p:txBody>
      </p:sp>
      <p:pic>
        <p:nvPicPr>
          <p:cNvPr id="143" name="Google Shape;143;p22"/>
          <p:cNvPicPr preferRelativeResize="0"/>
          <p:nvPr/>
        </p:nvPicPr>
        <p:blipFill>
          <a:blip r:embed="rId3">
            <a:alphaModFix/>
          </a:blip>
          <a:stretch>
            <a:fillRect/>
          </a:stretch>
        </p:blipFill>
        <p:spPr>
          <a:xfrm>
            <a:off x="1976535" y="1571525"/>
            <a:ext cx="5198625" cy="269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FUTURE WORK</a:t>
            </a:r>
            <a:endParaRPr sz="1400"/>
          </a:p>
        </p:txBody>
      </p:sp>
      <p:sp>
        <p:nvSpPr>
          <p:cNvPr id="149" name="Google Shape;149;p23"/>
          <p:cNvSpPr txBox="1">
            <a:spLocks noGrp="1"/>
          </p:cNvSpPr>
          <p:nvPr>
            <p:ph type="body" idx="1"/>
          </p:nvPr>
        </p:nvSpPr>
        <p:spPr>
          <a:xfrm>
            <a:off x="4504300" y="1485775"/>
            <a:ext cx="3637200" cy="278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BEF2"/>
                </a:solidFill>
              </a:rPr>
              <a:t>After internship</a:t>
            </a:r>
            <a:endParaRPr sz="1600" b="1"/>
          </a:p>
          <a:p>
            <a:pPr marL="457200" lvl="0" indent="-330200" algn="l" rtl="0">
              <a:spcBef>
                <a:spcPts val="600"/>
              </a:spcBef>
              <a:spcAft>
                <a:spcPts val="0"/>
              </a:spcAft>
              <a:buSzPts val="1600"/>
              <a:buChar char="»"/>
            </a:pPr>
            <a:r>
              <a:rPr lang="en" sz="1600" b="1"/>
              <a:t>Performing tests to measure performance of the tool.</a:t>
            </a:r>
            <a:endParaRPr sz="1600" b="1"/>
          </a:p>
          <a:p>
            <a:pPr marL="457200" lvl="0" indent="-330200" algn="l" rtl="0">
              <a:spcBef>
                <a:spcPts val="0"/>
              </a:spcBef>
              <a:spcAft>
                <a:spcPts val="0"/>
              </a:spcAft>
              <a:buSzPts val="1600"/>
              <a:buChar char="»"/>
            </a:pPr>
            <a:r>
              <a:rPr lang="en" sz="1600" b="1"/>
              <a:t>Improving project structure and code cleanup.</a:t>
            </a:r>
            <a:endParaRPr sz="1600" b="1"/>
          </a:p>
          <a:p>
            <a:pPr marL="457200" lvl="0" indent="-330200" algn="l" rtl="0">
              <a:spcBef>
                <a:spcPts val="0"/>
              </a:spcBef>
              <a:spcAft>
                <a:spcPts val="0"/>
              </a:spcAft>
              <a:buSzPts val="1600"/>
              <a:buChar char="»"/>
            </a:pPr>
            <a:r>
              <a:rPr lang="en" sz="1600" b="1"/>
              <a:t>Adding support for multiple file formats.</a:t>
            </a:r>
            <a:endParaRPr sz="1600" b="1"/>
          </a:p>
        </p:txBody>
      </p:sp>
      <p:sp>
        <p:nvSpPr>
          <p:cNvPr id="150" name="Google Shape;150;p23"/>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11</a:t>
            </a:fld>
            <a:endParaRPr/>
          </a:p>
        </p:txBody>
      </p:sp>
      <p:sp>
        <p:nvSpPr>
          <p:cNvPr id="151" name="Google Shape;151;p23"/>
          <p:cNvSpPr txBox="1">
            <a:spLocks noGrp="1"/>
          </p:cNvSpPr>
          <p:nvPr>
            <p:ph type="body" idx="1"/>
          </p:nvPr>
        </p:nvSpPr>
        <p:spPr>
          <a:xfrm>
            <a:off x="867100" y="1485775"/>
            <a:ext cx="3637200" cy="278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BEF2"/>
                </a:solidFill>
              </a:rPr>
              <a:t>Before internship ends (02/07/2020)</a:t>
            </a:r>
            <a:endParaRPr sz="1600" b="1"/>
          </a:p>
          <a:p>
            <a:pPr marL="457200" lvl="0" indent="-330200" algn="l" rtl="0">
              <a:spcBef>
                <a:spcPts val="600"/>
              </a:spcBef>
              <a:spcAft>
                <a:spcPts val="0"/>
              </a:spcAft>
              <a:buSzPts val="1600"/>
              <a:buChar char="»"/>
            </a:pPr>
            <a:r>
              <a:rPr lang="en" sz="1600" b="1"/>
              <a:t>Three main procedures should completely run from GUI.</a:t>
            </a:r>
            <a:endParaRPr sz="1600" b="1"/>
          </a:p>
          <a:p>
            <a:pPr marL="457200" lvl="0" indent="-330200" algn="l" rtl="0">
              <a:spcBef>
                <a:spcPts val="0"/>
              </a:spcBef>
              <a:spcAft>
                <a:spcPts val="0"/>
              </a:spcAft>
              <a:buSzPts val="1600"/>
              <a:buChar char="»"/>
            </a:pPr>
            <a:r>
              <a:rPr lang="en" sz="1600" b="1"/>
              <a:t>Refactoring the final product.</a:t>
            </a:r>
            <a:endParaRPr sz="16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6386725" y="2496518"/>
            <a:ext cx="2067100" cy="2014625"/>
          </a:xfrm>
          <a:prstGeom prst="rect">
            <a:avLst/>
          </a:prstGeom>
          <a:noFill/>
          <a:ln>
            <a:noFill/>
          </a:ln>
        </p:spPr>
      </p:pic>
      <p:sp>
        <p:nvSpPr>
          <p:cNvPr id="157" name="Google Shape;157;p2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CHALLENGES FACED</a:t>
            </a:r>
            <a:endParaRPr sz="1400"/>
          </a:p>
        </p:txBody>
      </p:sp>
      <p:sp>
        <p:nvSpPr>
          <p:cNvPr id="158" name="Google Shape;158;p24"/>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 sz="1800" b="1"/>
              <a:t>Sparse documentation.</a:t>
            </a:r>
            <a:endParaRPr sz="1800" b="1"/>
          </a:p>
          <a:p>
            <a:pPr marL="457200" lvl="0" indent="-342900" algn="l" rtl="0">
              <a:lnSpc>
                <a:spcPct val="150000"/>
              </a:lnSpc>
              <a:spcBef>
                <a:spcPts val="0"/>
              </a:spcBef>
              <a:spcAft>
                <a:spcPts val="0"/>
              </a:spcAft>
              <a:buSzPts val="1800"/>
              <a:buChar char="»"/>
            </a:pPr>
            <a:r>
              <a:rPr lang="en" sz="1800" b="1"/>
              <a:t>Understanding Jpeg compression is not an easy task.</a:t>
            </a:r>
            <a:endParaRPr sz="1800" b="1"/>
          </a:p>
          <a:p>
            <a:pPr marL="457200" lvl="0" indent="-342900" algn="l" rtl="0">
              <a:lnSpc>
                <a:spcPct val="150000"/>
              </a:lnSpc>
              <a:spcBef>
                <a:spcPts val="0"/>
              </a:spcBef>
              <a:spcAft>
                <a:spcPts val="0"/>
              </a:spcAft>
              <a:buSzPts val="1800"/>
              <a:buChar char="»"/>
            </a:pPr>
            <a:r>
              <a:rPr lang="en" sz="1800" b="1"/>
              <a:t>.NET family has expanded into multiple frameworks. GUI is written in .NET Core, original application is in </a:t>
            </a:r>
            <a:endParaRPr sz="1800" b="1"/>
          </a:p>
          <a:p>
            <a:pPr marL="457200" lvl="0" indent="0" algn="l" rtl="0">
              <a:lnSpc>
                <a:spcPct val="150000"/>
              </a:lnSpc>
              <a:spcBef>
                <a:spcPts val="600"/>
              </a:spcBef>
              <a:spcAft>
                <a:spcPts val="0"/>
              </a:spcAft>
              <a:buNone/>
            </a:pPr>
            <a:r>
              <a:rPr lang="en" sz="1800" b="1"/>
              <a:t>.NET framework.</a:t>
            </a:r>
            <a:endParaRPr sz="1800" b="1"/>
          </a:p>
        </p:txBody>
      </p:sp>
      <p:sp>
        <p:nvSpPr>
          <p:cNvPr id="159" name="Google Shape;159;p2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sz="1400"/>
          </a:p>
        </p:txBody>
      </p:sp>
      <p:sp>
        <p:nvSpPr>
          <p:cNvPr id="165" name="Google Shape;165;p25"/>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 sz="1800" b="1"/>
              <a:t>Data can be recovered even when file-headers are not present.</a:t>
            </a:r>
            <a:endParaRPr sz="1800" b="1"/>
          </a:p>
          <a:p>
            <a:pPr marL="457200" lvl="0" indent="-342900" algn="l" rtl="0">
              <a:lnSpc>
                <a:spcPct val="150000"/>
              </a:lnSpc>
              <a:spcBef>
                <a:spcPts val="0"/>
              </a:spcBef>
              <a:spcAft>
                <a:spcPts val="0"/>
              </a:spcAft>
              <a:buSzPts val="1800"/>
              <a:buChar char="»"/>
            </a:pPr>
            <a:r>
              <a:rPr lang="en" sz="1800" b="1"/>
              <a:t>Our tool improves the previous works capability by providing three new features.</a:t>
            </a:r>
            <a:endParaRPr sz="1800" b="1"/>
          </a:p>
          <a:p>
            <a:pPr marL="457200" lvl="0" indent="-342900" algn="l" rtl="0">
              <a:lnSpc>
                <a:spcPct val="150000"/>
              </a:lnSpc>
              <a:spcBef>
                <a:spcPts val="0"/>
              </a:spcBef>
              <a:spcAft>
                <a:spcPts val="0"/>
              </a:spcAft>
              <a:buSzPts val="1800"/>
              <a:buChar char="»"/>
            </a:pPr>
            <a:r>
              <a:rPr lang="en" sz="1800" b="1"/>
              <a:t>Use of Desktop User Interface simplifies ease of access.</a:t>
            </a:r>
            <a:endParaRPr sz="1800" b="1"/>
          </a:p>
        </p:txBody>
      </p:sp>
      <p:sp>
        <p:nvSpPr>
          <p:cNvPr id="166" name="Google Shape;166;p2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body" idx="1"/>
          </p:nvPr>
        </p:nvSpPr>
        <p:spPr>
          <a:xfrm>
            <a:off x="1010200" y="1434950"/>
            <a:ext cx="5730000" cy="278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a:p>
            <a:pPr marL="0" lvl="0" indent="0" algn="l" rtl="0">
              <a:spcBef>
                <a:spcPts val="600"/>
              </a:spcBef>
              <a:spcAft>
                <a:spcPts val="0"/>
              </a:spcAft>
              <a:buNone/>
            </a:pPr>
            <a:endParaRPr b="1"/>
          </a:p>
          <a:p>
            <a:pPr marL="0" lvl="0" indent="0" algn="l" rtl="0">
              <a:spcBef>
                <a:spcPts val="600"/>
              </a:spcBef>
              <a:spcAft>
                <a:spcPts val="0"/>
              </a:spcAft>
              <a:buNone/>
            </a:pPr>
            <a:r>
              <a:rPr lang="en"/>
              <a:t>You can find me at:</a:t>
            </a:r>
            <a:endParaRPr/>
          </a:p>
          <a:p>
            <a:pPr marL="457200" lvl="0" indent="-381000" algn="l" rtl="0">
              <a:spcBef>
                <a:spcPts val="600"/>
              </a:spcBef>
              <a:spcAft>
                <a:spcPts val="0"/>
              </a:spcAft>
              <a:buSzPts val="2400"/>
              <a:buChar char="»"/>
            </a:pPr>
            <a:r>
              <a:rPr lang="en"/>
              <a:t>aaziz@hbku.edu.qa</a:t>
            </a:r>
            <a:endParaRPr/>
          </a:p>
        </p:txBody>
      </p:sp>
      <p:sp>
        <p:nvSpPr>
          <p:cNvPr id="172" name="Google Shape;172;p2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173" name="Google Shape;173;p26"/>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pic>
        <p:nvPicPr>
          <p:cNvPr id="174" name="Google Shape;174;p26" descr="photo-1434030216411-0b793f4b4173.jpg"/>
          <p:cNvPicPr preferRelativeResize="0"/>
          <p:nvPr/>
        </p:nvPicPr>
        <p:blipFill>
          <a:blip r:embed="rId3">
            <a:alphaModFix/>
          </a:blip>
          <a:stretch>
            <a:fillRect/>
          </a:stretch>
        </p:blipFill>
        <p:spPr>
          <a:xfrm>
            <a:off x="5576675" y="1571425"/>
            <a:ext cx="2665025" cy="2665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MOTIVATION</a:t>
            </a:r>
            <a:endParaRPr/>
          </a:p>
        </p:txBody>
      </p:sp>
      <p:sp>
        <p:nvSpPr>
          <p:cNvPr id="77" name="Google Shape;77;p14"/>
          <p:cNvSpPr txBox="1">
            <a:spLocks noGrp="1"/>
          </p:cNvSpPr>
          <p:nvPr>
            <p:ph type="body" idx="2"/>
          </p:nvPr>
        </p:nvSpPr>
        <p:spPr>
          <a:xfrm>
            <a:off x="4680125" y="1639750"/>
            <a:ext cx="3461400" cy="249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b="1" dirty="0">
                <a:solidFill>
                  <a:srgbClr val="00BEF2"/>
                </a:solidFill>
              </a:rPr>
              <a:t>Packet carving</a:t>
            </a:r>
            <a:endParaRPr sz="1800" dirty="0">
              <a:solidFill>
                <a:srgbClr val="00BEF2"/>
              </a:solidFill>
            </a:endParaRPr>
          </a:p>
          <a:p>
            <a:pPr marL="0" lvl="0" indent="0" algn="l" rtl="0">
              <a:spcBef>
                <a:spcPts val="600"/>
              </a:spcBef>
              <a:spcAft>
                <a:spcPts val="0"/>
              </a:spcAft>
              <a:buClr>
                <a:schemeClr val="dk1"/>
              </a:buClr>
              <a:buSzPts val="1100"/>
              <a:buFont typeface="Arial"/>
              <a:buNone/>
            </a:pPr>
            <a:r>
              <a:rPr lang="en" sz="1200" b="1" dirty="0"/>
              <a:t>Carving files out from packets being transferred across a network.</a:t>
            </a:r>
            <a:endParaRPr sz="1200" b="1" dirty="0"/>
          </a:p>
          <a:p>
            <a:pPr marL="0" lvl="0" indent="0" algn="l" rtl="0">
              <a:spcBef>
                <a:spcPts val="600"/>
              </a:spcBef>
              <a:spcAft>
                <a:spcPts val="0"/>
              </a:spcAft>
              <a:buClr>
                <a:schemeClr val="dk1"/>
              </a:buClr>
              <a:buSzPts val="1100"/>
              <a:buFont typeface="Arial"/>
              <a:buNone/>
            </a:pPr>
            <a:r>
              <a:rPr lang="en" sz="1200" b="1" dirty="0"/>
              <a:t>Important for network security teams who need to check what data is going through the</a:t>
            </a:r>
            <a:r>
              <a:rPr lang="en-US" sz="1200" b="1" dirty="0"/>
              <a:t>ir</a:t>
            </a:r>
            <a:r>
              <a:rPr lang="en" sz="1200" b="1" dirty="0"/>
              <a:t> network</a:t>
            </a:r>
            <a:br>
              <a:rPr lang="en" sz="1200" b="1" dirty="0"/>
            </a:br>
            <a:endParaRPr sz="1200" b="1" dirty="0"/>
          </a:p>
          <a:p>
            <a:pPr marL="0" lvl="0" indent="0" algn="l" rtl="0">
              <a:spcBef>
                <a:spcPts val="600"/>
              </a:spcBef>
              <a:spcAft>
                <a:spcPts val="0"/>
              </a:spcAft>
              <a:buClr>
                <a:schemeClr val="dk1"/>
              </a:buClr>
              <a:buSzPts val="1100"/>
              <a:buFont typeface="Arial"/>
              <a:buNone/>
            </a:pPr>
            <a:r>
              <a:rPr lang="en" sz="1200" b="1" dirty="0"/>
              <a:t>Network operators inspect their traffic by sampling it. We extend this capability to multimedia</a:t>
            </a:r>
            <a:endParaRPr sz="1200" b="1" dirty="0"/>
          </a:p>
          <a:p>
            <a:pPr marL="0" lvl="0" indent="0" algn="l" rtl="0">
              <a:spcBef>
                <a:spcPts val="600"/>
              </a:spcBef>
              <a:spcAft>
                <a:spcPts val="0"/>
              </a:spcAft>
              <a:buClr>
                <a:schemeClr val="dk1"/>
              </a:buClr>
              <a:buSzPts val="1100"/>
              <a:buFont typeface="Arial"/>
              <a:buNone/>
            </a:pPr>
            <a:endParaRPr dirty="0"/>
          </a:p>
          <a:p>
            <a:pPr marL="0" lvl="0" indent="0" algn="l" rtl="0">
              <a:spcBef>
                <a:spcPts val="600"/>
              </a:spcBef>
              <a:spcAft>
                <a:spcPts val="0"/>
              </a:spcAft>
              <a:buNone/>
            </a:pPr>
            <a:endParaRPr sz="1800" b="1" dirty="0">
              <a:solidFill>
                <a:srgbClr val="00BEF2"/>
              </a:solidFill>
            </a:endParaRPr>
          </a:p>
        </p:txBody>
      </p:sp>
      <p:sp>
        <p:nvSpPr>
          <p:cNvPr id="78" name="Google Shape;78;p14"/>
          <p:cNvSpPr txBox="1">
            <a:spLocks noGrp="1"/>
          </p:cNvSpPr>
          <p:nvPr>
            <p:ph type="body" idx="2"/>
          </p:nvPr>
        </p:nvSpPr>
        <p:spPr>
          <a:xfrm>
            <a:off x="647475" y="4488750"/>
            <a:ext cx="7842600" cy="6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rgbClr val="FFFFFF"/>
              </a:solidFill>
            </a:endParaRPr>
          </a:p>
        </p:txBody>
      </p:sp>
      <p:sp>
        <p:nvSpPr>
          <p:cNvPr id="79" name="Google Shape;79;p14"/>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1"/>
          </p:nvPr>
        </p:nvSpPr>
        <p:spPr>
          <a:xfrm>
            <a:off x="1010200" y="1690563"/>
            <a:ext cx="3461400" cy="2440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solidFill>
                  <a:srgbClr val="00BEF2"/>
                </a:solidFill>
              </a:rPr>
              <a:t>File carving</a:t>
            </a:r>
            <a:endParaRPr sz="1800" b="1" dirty="0">
              <a:solidFill>
                <a:srgbClr val="00BEF2"/>
              </a:solidFill>
            </a:endParaRPr>
          </a:p>
          <a:p>
            <a:pPr marL="0" lvl="0" indent="0" algn="l" rtl="0">
              <a:spcBef>
                <a:spcPts val="600"/>
              </a:spcBef>
              <a:spcAft>
                <a:spcPts val="0"/>
              </a:spcAft>
              <a:buNone/>
            </a:pPr>
            <a:r>
              <a:rPr lang="en" sz="1300" b="1" dirty="0"/>
              <a:t>A process to reconstruct file data in the absence of file-metadata(</a:t>
            </a:r>
            <a:r>
              <a:rPr lang="en-US" sz="1300" b="1" dirty="0"/>
              <a:t>headers</a:t>
            </a:r>
            <a:r>
              <a:rPr lang="en" sz="1300" b="1" dirty="0"/>
              <a:t>). Could have been deleted, damaged or not present.</a:t>
            </a:r>
            <a:endParaRPr sz="1300" b="1" dirty="0"/>
          </a:p>
          <a:p>
            <a:pPr marL="0" lvl="0" indent="0" algn="l" rtl="0">
              <a:spcBef>
                <a:spcPts val="600"/>
              </a:spcBef>
              <a:spcAft>
                <a:spcPts val="0"/>
              </a:spcAft>
              <a:buNone/>
            </a:pPr>
            <a:r>
              <a:rPr lang="en" sz="1200" dirty="0"/>
              <a:t> </a:t>
            </a:r>
            <a:br>
              <a:rPr lang="en" sz="1200" dirty="0"/>
            </a:br>
            <a:endParaRPr sz="1200"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body" idx="1"/>
          </p:nvPr>
        </p:nvSpPr>
        <p:spPr>
          <a:xfrm>
            <a:off x="1010200" y="1434950"/>
            <a:ext cx="3776700" cy="27801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Char char="»"/>
            </a:pPr>
            <a:r>
              <a:rPr lang="en" sz="1600" b="1"/>
              <a:t>Starting with open-source tool created by QCRI team in C#.</a:t>
            </a:r>
            <a:endParaRPr sz="1600" b="1"/>
          </a:p>
          <a:p>
            <a:pPr marL="457200" lvl="0" indent="-330200" algn="l" rtl="0">
              <a:spcBef>
                <a:spcPts val="0"/>
              </a:spcBef>
              <a:spcAft>
                <a:spcPts val="0"/>
              </a:spcAft>
              <a:buSzPts val="1600"/>
              <a:buChar char="»"/>
            </a:pPr>
            <a:r>
              <a:rPr lang="en" sz="1600" b="1"/>
              <a:t>Understanding jpeg compression, file carving and what is the current state of art.</a:t>
            </a:r>
            <a:endParaRPr sz="1600" b="1"/>
          </a:p>
          <a:p>
            <a:pPr marL="457200" lvl="0" indent="-330200" algn="l" rtl="0">
              <a:spcBef>
                <a:spcPts val="0"/>
              </a:spcBef>
              <a:spcAft>
                <a:spcPts val="0"/>
              </a:spcAft>
              <a:buSzPts val="1600"/>
              <a:buChar char="»"/>
            </a:pPr>
            <a:r>
              <a:rPr lang="en" sz="1600" b="1"/>
              <a:t>C# and AvaloniaUI chosen to continue the work.</a:t>
            </a:r>
            <a:endParaRPr sz="1600" b="1"/>
          </a:p>
        </p:txBody>
      </p:sp>
      <p:pic>
        <p:nvPicPr>
          <p:cNvPr id="86" name="Google Shape;86;p15" descr="photo-1434030216411-0b793f4b4173.jpg"/>
          <p:cNvPicPr preferRelativeResize="0"/>
          <p:nvPr/>
        </p:nvPicPr>
        <p:blipFill>
          <a:blip r:embed="rId3">
            <a:alphaModFix/>
          </a:blip>
          <a:stretch>
            <a:fillRect/>
          </a:stretch>
        </p:blipFill>
        <p:spPr>
          <a:xfrm>
            <a:off x="5576675" y="1571425"/>
            <a:ext cx="2665025" cy="2665025"/>
          </a:xfrm>
          <a:prstGeom prst="rect">
            <a:avLst/>
          </a:prstGeom>
          <a:noFill/>
          <a:ln>
            <a:noFill/>
          </a:ln>
        </p:spPr>
      </p:pic>
      <p:sp>
        <p:nvSpPr>
          <p:cNvPr id="87" name="Google Shape;87;p15"/>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88" name="Google Shape;88;p15"/>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STARTING POINT AND TASKS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BACKGROUND: JPEG</a:t>
            </a:r>
            <a:endParaRPr/>
          </a:p>
        </p:txBody>
      </p:sp>
      <p:sp>
        <p:nvSpPr>
          <p:cNvPr id="94" name="Google Shape;94;p16"/>
          <p:cNvSpPr txBox="1">
            <a:spLocks noGrp="1"/>
          </p:cNvSpPr>
          <p:nvPr>
            <p:ph type="body" idx="1"/>
          </p:nvPr>
        </p:nvSpPr>
        <p:spPr>
          <a:xfrm>
            <a:off x="1010200" y="1443000"/>
            <a:ext cx="3881100" cy="2764500"/>
          </a:xfrm>
          <a:prstGeom prst="rect">
            <a:avLst/>
          </a:prstGeom>
        </p:spPr>
        <p:txBody>
          <a:bodyPr spcFirstLastPara="1" wrap="square" lIns="91425" tIns="91425" rIns="91425" bIns="91425" anchor="t" anchorCtr="0">
            <a:noAutofit/>
          </a:bodyPr>
          <a:lstStyle/>
          <a:p>
            <a:pPr marL="457200" lvl="0" indent="-330200" algn="l" rtl="0">
              <a:spcBef>
                <a:spcPts val="600"/>
              </a:spcBef>
              <a:spcAft>
                <a:spcPts val="0"/>
              </a:spcAft>
              <a:buSzPts val="1600"/>
              <a:buChar char="»"/>
            </a:pPr>
            <a:r>
              <a:rPr lang="en" sz="1600" b="1"/>
              <a:t>Jpeg is a file compression format.</a:t>
            </a:r>
            <a:endParaRPr sz="1600" b="1"/>
          </a:p>
          <a:p>
            <a:pPr marL="457200" lvl="0" indent="-330200" algn="l" rtl="0">
              <a:spcBef>
                <a:spcPts val="0"/>
              </a:spcBef>
              <a:spcAft>
                <a:spcPts val="0"/>
              </a:spcAft>
              <a:buSzPts val="1600"/>
              <a:buChar char="»"/>
            </a:pPr>
            <a:r>
              <a:rPr lang="en" sz="1600" b="1"/>
              <a:t>Composed of 4 main steps,</a:t>
            </a:r>
            <a:endParaRPr sz="1600" b="1"/>
          </a:p>
          <a:p>
            <a:pPr marL="914400" lvl="1" indent="-330200" algn="l" rtl="0">
              <a:spcBef>
                <a:spcPts val="0"/>
              </a:spcBef>
              <a:spcAft>
                <a:spcPts val="0"/>
              </a:spcAft>
              <a:buSzPts val="1600"/>
              <a:buChar char="»"/>
            </a:pPr>
            <a:r>
              <a:rPr lang="en" sz="1600" b="1"/>
              <a:t>Transformation</a:t>
            </a:r>
            <a:endParaRPr sz="1600" b="1"/>
          </a:p>
          <a:p>
            <a:pPr marL="914400" lvl="1" indent="-330200" algn="l" rtl="0">
              <a:spcBef>
                <a:spcPts val="0"/>
              </a:spcBef>
              <a:spcAft>
                <a:spcPts val="0"/>
              </a:spcAft>
              <a:buSzPts val="1600"/>
              <a:buChar char="»"/>
            </a:pPr>
            <a:r>
              <a:rPr lang="en" sz="1600" b="1"/>
              <a:t>DCT</a:t>
            </a:r>
            <a:endParaRPr sz="1600" b="1"/>
          </a:p>
          <a:p>
            <a:pPr marL="914400" lvl="1" indent="-330200" algn="l" rtl="0">
              <a:spcBef>
                <a:spcPts val="0"/>
              </a:spcBef>
              <a:spcAft>
                <a:spcPts val="0"/>
              </a:spcAft>
              <a:buSzPts val="1600"/>
              <a:buChar char="»"/>
            </a:pPr>
            <a:r>
              <a:rPr lang="en" sz="1600" b="1"/>
              <a:t>Quantization</a:t>
            </a:r>
            <a:endParaRPr sz="1600" b="1"/>
          </a:p>
          <a:p>
            <a:pPr marL="914400" lvl="1" indent="-330200" algn="l" rtl="0">
              <a:spcBef>
                <a:spcPts val="0"/>
              </a:spcBef>
              <a:spcAft>
                <a:spcPts val="0"/>
              </a:spcAft>
              <a:buSzPts val="1600"/>
              <a:buChar char="»"/>
            </a:pPr>
            <a:r>
              <a:rPr lang="en" sz="1600" b="1"/>
              <a:t>Huffman encoding</a:t>
            </a:r>
            <a:endParaRPr sz="1600" b="1"/>
          </a:p>
          <a:p>
            <a:pPr marL="457200" lvl="0" indent="-330200" algn="l" rtl="0">
              <a:spcBef>
                <a:spcPts val="0"/>
              </a:spcBef>
              <a:spcAft>
                <a:spcPts val="0"/>
              </a:spcAft>
              <a:buSzPts val="1600"/>
              <a:buChar char="»"/>
            </a:pPr>
            <a:r>
              <a:rPr lang="en" sz="1600" b="1"/>
              <a:t>Jpeg itself has different formats. (  baseline, progressive etc.)</a:t>
            </a:r>
            <a:endParaRPr sz="1600" b="1"/>
          </a:p>
          <a:p>
            <a:pPr marL="0" lvl="0" indent="0" algn="l" rtl="0">
              <a:spcBef>
                <a:spcPts val="600"/>
              </a:spcBef>
              <a:spcAft>
                <a:spcPts val="0"/>
              </a:spcAft>
              <a:buNone/>
            </a:pPr>
            <a:endParaRPr/>
          </a:p>
        </p:txBody>
      </p:sp>
      <p:sp>
        <p:nvSpPr>
          <p:cNvPr id="95" name="Google Shape;95;p16"/>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96" name="Google Shape;96;p16"/>
          <p:cNvPicPr preferRelativeResize="0"/>
          <p:nvPr/>
        </p:nvPicPr>
        <p:blipFill>
          <a:blip r:embed="rId3">
            <a:alphaModFix/>
          </a:blip>
          <a:stretch>
            <a:fillRect/>
          </a:stretch>
        </p:blipFill>
        <p:spPr>
          <a:xfrm>
            <a:off x="5054575" y="1524263"/>
            <a:ext cx="2909975" cy="260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THREE FEATURES TO BE ADDED</a:t>
            </a:r>
            <a:endParaRPr/>
          </a:p>
        </p:txBody>
      </p:sp>
      <p:sp>
        <p:nvSpPr>
          <p:cNvPr id="102" name="Google Shape;102;p17"/>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600"/>
              </a:spcBef>
              <a:spcAft>
                <a:spcPts val="0"/>
              </a:spcAft>
              <a:buSzPts val="1600"/>
              <a:buChar char="»"/>
            </a:pPr>
            <a:r>
              <a:rPr lang="en" sz="1600" b="1"/>
              <a:t>Adding support for partial jpeg headers.</a:t>
            </a:r>
            <a:endParaRPr sz="1600" b="1"/>
          </a:p>
          <a:p>
            <a:pPr marL="457200" lvl="0" indent="-330200" algn="l" rtl="0">
              <a:lnSpc>
                <a:spcPct val="150000"/>
              </a:lnSpc>
              <a:spcBef>
                <a:spcPts val="0"/>
              </a:spcBef>
              <a:spcAft>
                <a:spcPts val="0"/>
              </a:spcAft>
              <a:buSzPts val="1600"/>
              <a:buChar char="»"/>
            </a:pPr>
            <a:r>
              <a:rPr lang="en" sz="1600" b="1"/>
              <a:t>Adding network packets support (payload extracted).</a:t>
            </a:r>
            <a:endParaRPr sz="1600" b="1"/>
          </a:p>
          <a:p>
            <a:pPr marL="457200" lvl="0" indent="-330200" algn="l" rtl="0">
              <a:lnSpc>
                <a:spcPct val="150000"/>
              </a:lnSpc>
              <a:spcBef>
                <a:spcPts val="0"/>
              </a:spcBef>
              <a:spcAft>
                <a:spcPts val="0"/>
              </a:spcAft>
              <a:buSzPts val="1600"/>
              <a:buChar char="»"/>
            </a:pPr>
            <a:r>
              <a:rPr lang="en" sz="1600" b="1"/>
              <a:t>Development of Desktop User Interface.</a:t>
            </a:r>
            <a:endParaRPr sz="1600" b="1"/>
          </a:p>
          <a:p>
            <a:pPr marL="0" lvl="0" indent="0" algn="l" rtl="0">
              <a:lnSpc>
                <a:spcPct val="150000"/>
              </a:lnSpc>
              <a:spcBef>
                <a:spcPts val="600"/>
              </a:spcBef>
              <a:spcAft>
                <a:spcPts val="0"/>
              </a:spcAft>
              <a:buNone/>
            </a:pPr>
            <a:endParaRPr/>
          </a:p>
        </p:txBody>
      </p:sp>
      <p:sp>
        <p:nvSpPr>
          <p:cNvPr id="103" name="Google Shape;103;p17"/>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PARTIAL JPEG HEADERS</a:t>
            </a:r>
            <a:endParaRPr sz="1400"/>
          </a:p>
        </p:txBody>
      </p:sp>
      <p:sp>
        <p:nvSpPr>
          <p:cNvPr id="109" name="Google Shape;109;p18"/>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 sz="1800" b="1"/>
              <a:t>For Jpeg representation, 3 important header markers are needed (DCT, DQT, DHT).</a:t>
            </a:r>
            <a:endParaRPr sz="1800" b="1"/>
          </a:p>
          <a:p>
            <a:pPr marL="457200" lvl="0" indent="-342900" algn="l" rtl="0">
              <a:lnSpc>
                <a:spcPct val="150000"/>
              </a:lnSpc>
              <a:spcBef>
                <a:spcPts val="0"/>
              </a:spcBef>
              <a:spcAft>
                <a:spcPts val="0"/>
              </a:spcAft>
              <a:buSzPts val="1800"/>
              <a:buChar char="»"/>
            </a:pPr>
            <a:r>
              <a:rPr lang="en" sz="1800" b="1"/>
              <a:t>Current tool uses most frequently used parameters.</a:t>
            </a:r>
            <a:endParaRPr sz="1800" b="1"/>
          </a:p>
          <a:p>
            <a:pPr marL="457200" lvl="0" indent="-342900" algn="l" rtl="0">
              <a:lnSpc>
                <a:spcPct val="150000"/>
              </a:lnSpc>
              <a:spcBef>
                <a:spcPts val="0"/>
              </a:spcBef>
              <a:spcAft>
                <a:spcPts val="0"/>
              </a:spcAft>
              <a:buSzPts val="1800"/>
              <a:buChar char="»"/>
            </a:pPr>
            <a:r>
              <a:rPr lang="en" sz="1800" b="1"/>
              <a:t>Our strategy, if partial header are present, we extract available parameters from it.</a:t>
            </a:r>
            <a:endParaRPr sz="1800" b="1"/>
          </a:p>
        </p:txBody>
      </p:sp>
      <p:sp>
        <p:nvSpPr>
          <p:cNvPr id="110" name="Google Shape;110;p18"/>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NETWORK PACKETS SUPPORT</a:t>
            </a:r>
            <a:endParaRPr sz="1400"/>
          </a:p>
        </p:txBody>
      </p:sp>
      <p:sp>
        <p:nvSpPr>
          <p:cNvPr id="116" name="Google Shape;116;p19"/>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 sz="1800" b="1"/>
              <a:t>IP packets can be divided into UDP or TCP packets.</a:t>
            </a:r>
            <a:endParaRPr sz="1800" b="1"/>
          </a:p>
          <a:p>
            <a:pPr marL="457200" lvl="0" indent="-342900" algn="l" rtl="0">
              <a:lnSpc>
                <a:spcPct val="150000"/>
              </a:lnSpc>
              <a:spcBef>
                <a:spcPts val="0"/>
              </a:spcBef>
              <a:spcAft>
                <a:spcPts val="0"/>
              </a:spcAft>
              <a:buSzPts val="1800"/>
              <a:buChar char="»"/>
            </a:pPr>
            <a:r>
              <a:rPr lang="en" sz="1800" b="1"/>
              <a:t>Payload data extracted from packets in network flows.</a:t>
            </a:r>
            <a:endParaRPr sz="1800" b="1"/>
          </a:p>
          <a:p>
            <a:pPr marL="457200" lvl="0" indent="-342900" algn="l" rtl="0">
              <a:lnSpc>
                <a:spcPct val="150000"/>
              </a:lnSpc>
              <a:spcBef>
                <a:spcPts val="0"/>
              </a:spcBef>
              <a:spcAft>
                <a:spcPts val="0"/>
              </a:spcAft>
              <a:buSzPts val="1800"/>
              <a:buChar char="»"/>
            </a:pPr>
            <a:r>
              <a:rPr lang="en" sz="1800" b="1"/>
              <a:t>Jpeg detection and recovery then applied.</a:t>
            </a:r>
            <a:endParaRPr sz="1800" b="1"/>
          </a:p>
        </p:txBody>
      </p:sp>
      <p:sp>
        <p:nvSpPr>
          <p:cNvPr id="117" name="Google Shape;117;p19"/>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DESKTOP USER INTERFACE</a:t>
            </a:r>
            <a:endParaRPr sz="1400"/>
          </a:p>
        </p:txBody>
      </p:sp>
      <p:sp>
        <p:nvSpPr>
          <p:cNvPr id="123" name="Google Shape;123;p20"/>
          <p:cNvSpPr txBox="1">
            <a:spLocks noGrp="1"/>
          </p:cNvSpPr>
          <p:nvPr>
            <p:ph type="body" idx="1"/>
          </p:nvPr>
        </p:nvSpPr>
        <p:spPr>
          <a:xfrm>
            <a:off x="1010200" y="1434950"/>
            <a:ext cx="7131300" cy="27801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SzPts val="1800"/>
              <a:buChar char="»"/>
            </a:pPr>
            <a:r>
              <a:rPr lang="en" sz="1800" b="1"/>
              <a:t>Desktop interface to allow ease of use.</a:t>
            </a:r>
            <a:endParaRPr sz="1800" b="1"/>
          </a:p>
          <a:p>
            <a:pPr marL="457200" lvl="0" indent="-342900" algn="l" rtl="0">
              <a:lnSpc>
                <a:spcPct val="150000"/>
              </a:lnSpc>
              <a:spcBef>
                <a:spcPts val="0"/>
              </a:spcBef>
              <a:spcAft>
                <a:spcPts val="0"/>
              </a:spcAft>
              <a:buSzPts val="1800"/>
              <a:buChar char="»"/>
            </a:pPr>
            <a:r>
              <a:rPr lang="en" sz="1800" b="1"/>
              <a:t>Can be used to preview reconstructed image right there.</a:t>
            </a:r>
            <a:endParaRPr sz="1800" b="1"/>
          </a:p>
          <a:p>
            <a:pPr marL="457200" lvl="0" indent="-342900" algn="l" rtl="0">
              <a:lnSpc>
                <a:spcPct val="150000"/>
              </a:lnSpc>
              <a:spcBef>
                <a:spcPts val="0"/>
              </a:spcBef>
              <a:spcAft>
                <a:spcPts val="0"/>
              </a:spcAft>
              <a:buSzPts val="1800"/>
              <a:buChar char="»"/>
            </a:pPr>
            <a:r>
              <a:rPr lang="en" sz="1800" b="1"/>
              <a:t>Choose from three modes, </a:t>
            </a:r>
            <a:endParaRPr sz="1800" b="1"/>
          </a:p>
          <a:p>
            <a:pPr marL="914400" lvl="1" indent="-330200" algn="l" rtl="0">
              <a:lnSpc>
                <a:spcPct val="150000"/>
              </a:lnSpc>
              <a:spcBef>
                <a:spcPts val="0"/>
              </a:spcBef>
              <a:spcAft>
                <a:spcPts val="0"/>
              </a:spcAft>
              <a:buSzPts val="1600"/>
              <a:buAutoNum type="alphaLcPeriod"/>
            </a:pPr>
            <a:r>
              <a:rPr lang="en" sz="1600" b="1"/>
              <a:t>Jpeg carving</a:t>
            </a:r>
            <a:endParaRPr sz="1600" b="1"/>
          </a:p>
          <a:p>
            <a:pPr marL="914400" lvl="1" indent="-330200" algn="l" rtl="0">
              <a:lnSpc>
                <a:spcPct val="150000"/>
              </a:lnSpc>
              <a:spcBef>
                <a:spcPts val="0"/>
              </a:spcBef>
              <a:spcAft>
                <a:spcPts val="0"/>
              </a:spcAft>
              <a:buSzPts val="1600"/>
              <a:buAutoNum type="alphaLcPeriod"/>
            </a:pPr>
            <a:r>
              <a:rPr lang="en" sz="1600" b="1"/>
              <a:t>Storage carving</a:t>
            </a:r>
            <a:endParaRPr sz="1600" b="1"/>
          </a:p>
          <a:p>
            <a:pPr marL="914400" lvl="1" indent="-330200" algn="l" rtl="0">
              <a:lnSpc>
                <a:spcPct val="150000"/>
              </a:lnSpc>
              <a:spcBef>
                <a:spcPts val="0"/>
              </a:spcBef>
              <a:spcAft>
                <a:spcPts val="0"/>
              </a:spcAft>
              <a:buSzPts val="1600"/>
              <a:buAutoNum type="alphaLcPeriod"/>
            </a:pPr>
            <a:r>
              <a:rPr lang="en" sz="1600" b="1"/>
              <a:t>Packet carving</a:t>
            </a:r>
            <a:endParaRPr sz="1600" b="1"/>
          </a:p>
        </p:txBody>
      </p:sp>
      <p:sp>
        <p:nvSpPr>
          <p:cNvPr id="124" name="Google Shape;124;p20"/>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1010200" y="648725"/>
            <a:ext cx="7131300" cy="6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DESKTOP FRAMEWORKS COMPARISON</a:t>
            </a:r>
            <a:endParaRPr/>
          </a:p>
        </p:txBody>
      </p:sp>
      <p:sp>
        <p:nvSpPr>
          <p:cNvPr id="130" name="Google Shape;130;p21"/>
          <p:cNvSpPr txBox="1">
            <a:spLocks noGrp="1"/>
          </p:cNvSpPr>
          <p:nvPr>
            <p:ph type="body" idx="1"/>
          </p:nvPr>
        </p:nvSpPr>
        <p:spPr>
          <a:xfrm>
            <a:off x="1010200" y="1458421"/>
            <a:ext cx="2298600" cy="285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00BEF2"/>
                </a:solidFill>
              </a:rPr>
              <a:t>WPF</a:t>
            </a:r>
            <a:endParaRPr/>
          </a:p>
          <a:p>
            <a:pPr marL="457200" lvl="0" indent="-342900" algn="l" rtl="0">
              <a:spcBef>
                <a:spcPts val="600"/>
              </a:spcBef>
              <a:spcAft>
                <a:spcPts val="0"/>
              </a:spcAft>
              <a:buSzPts val="1800"/>
              <a:buChar char="»"/>
            </a:pPr>
            <a:r>
              <a:rPr lang="en" b="1"/>
              <a:t>Supports Windows desktop applications</a:t>
            </a:r>
            <a:endParaRPr b="1"/>
          </a:p>
        </p:txBody>
      </p:sp>
      <p:sp>
        <p:nvSpPr>
          <p:cNvPr id="131" name="Google Shape;131;p21"/>
          <p:cNvSpPr txBox="1">
            <a:spLocks noGrp="1"/>
          </p:cNvSpPr>
          <p:nvPr>
            <p:ph type="sldNum" idx="12"/>
          </p:nvPr>
        </p:nvSpPr>
        <p:spPr>
          <a:xfrm>
            <a:off x="7766425" y="648725"/>
            <a:ext cx="548700" cy="67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132" name="Google Shape;132;p21"/>
          <p:cNvSpPr txBox="1">
            <a:spLocks noGrp="1"/>
          </p:cNvSpPr>
          <p:nvPr>
            <p:ph type="body" idx="2"/>
          </p:nvPr>
        </p:nvSpPr>
        <p:spPr>
          <a:xfrm>
            <a:off x="3350350" y="1458421"/>
            <a:ext cx="2298600" cy="285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00BEF2"/>
                </a:solidFill>
              </a:rPr>
              <a:t>Uno Platform</a:t>
            </a:r>
            <a:endParaRPr/>
          </a:p>
          <a:p>
            <a:pPr marL="457200" lvl="0" indent="-342900" algn="l" rtl="0">
              <a:spcBef>
                <a:spcPts val="600"/>
              </a:spcBef>
              <a:spcAft>
                <a:spcPts val="0"/>
              </a:spcAft>
              <a:buSzPts val="1800"/>
              <a:buChar char="»"/>
            </a:pPr>
            <a:r>
              <a:rPr lang="en" b="1"/>
              <a:t>Supports cross-platform mobile applications mainly.</a:t>
            </a:r>
            <a:endParaRPr b="1"/>
          </a:p>
        </p:txBody>
      </p:sp>
      <p:sp>
        <p:nvSpPr>
          <p:cNvPr id="133" name="Google Shape;133;p21"/>
          <p:cNvSpPr txBox="1">
            <a:spLocks noGrp="1"/>
          </p:cNvSpPr>
          <p:nvPr>
            <p:ph type="body" idx="3"/>
          </p:nvPr>
        </p:nvSpPr>
        <p:spPr>
          <a:xfrm>
            <a:off x="5842900" y="1458421"/>
            <a:ext cx="2298600" cy="2855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00BEF2"/>
                </a:solidFill>
              </a:rPr>
              <a:t>AvaloniaUI</a:t>
            </a:r>
            <a:endParaRPr/>
          </a:p>
          <a:p>
            <a:pPr marL="457200" lvl="0" indent="-342900" algn="l" rtl="0">
              <a:spcBef>
                <a:spcPts val="600"/>
              </a:spcBef>
              <a:spcAft>
                <a:spcPts val="0"/>
              </a:spcAft>
              <a:buSzPts val="1800"/>
              <a:buChar char="»"/>
            </a:pPr>
            <a:r>
              <a:rPr lang="en" b="1"/>
              <a:t>Supports cross- platform desktop applications</a:t>
            </a:r>
            <a:endParaRPr b="1"/>
          </a:p>
        </p:txBody>
      </p:sp>
      <p:pic>
        <p:nvPicPr>
          <p:cNvPr id="134" name="Google Shape;134;p21"/>
          <p:cNvPicPr preferRelativeResize="0"/>
          <p:nvPr/>
        </p:nvPicPr>
        <p:blipFill>
          <a:blip r:embed="rId3">
            <a:alphaModFix/>
          </a:blip>
          <a:stretch>
            <a:fillRect/>
          </a:stretch>
        </p:blipFill>
        <p:spPr>
          <a:xfrm>
            <a:off x="3232594" y="3490569"/>
            <a:ext cx="2416624" cy="823250"/>
          </a:xfrm>
          <a:prstGeom prst="rect">
            <a:avLst/>
          </a:prstGeom>
          <a:noFill/>
          <a:ln>
            <a:noFill/>
          </a:ln>
        </p:spPr>
      </p:pic>
      <p:pic>
        <p:nvPicPr>
          <p:cNvPr id="135" name="Google Shape;135;p21"/>
          <p:cNvPicPr preferRelativeResize="0"/>
          <p:nvPr/>
        </p:nvPicPr>
        <p:blipFill>
          <a:blip r:embed="rId4">
            <a:alphaModFix/>
          </a:blip>
          <a:stretch>
            <a:fillRect/>
          </a:stretch>
        </p:blipFill>
        <p:spPr>
          <a:xfrm>
            <a:off x="6170725" y="3183475"/>
            <a:ext cx="1970775" cy="1130350"/>
          </a:xfrm>
          <a:prstGeom prst="rect">
            <a:avLst/>
          </a:prstGeom>
          <a:noFill/>
          <a:ln>
            <a:noFill/>
          </a:ln>
        </p:spPr>
      </p:pic>
      <p:pic>
        <p:nvPicPr>
          <p:cNvPr id="136" name="Google Shape;136;p21"/>
          <p:cNvPicPr preferRelativeResize="0"/>
          <p:nvPr/>
        </p:nvPicPr>
        <p:blipFill>
          <a:blip r:embed="rId5">
            <a:alphaModFix/>
          </a:blip>
          <a:stretch>
            <a:fillRect/>
          </a:stretch>
        </p:blipFill>
        <p:spPr>
          <a:xfrm>
            <a:off x="1384475" y="3187400"/>
            <a:ext cx="1270625" cy="1277175"/>
          </a:xfrm>
          <a:prstGeom prst="rect">
            <a:avLst/>
          </a:prstGeom>
          <a:noFill/>
          <a:ln>
            <a:noFill/>
          </a:ln>
        </p:spPr>
      </p:pic>
    </p:spTree>
  </p:cSld>
  <p:clrMapOvr>
    <a:masterClrMapping/>
  </p:clrMapOvr>
</p:sld>
</file>

<file path=ppt/theme/theme1.xml><?xml version="1.0" encoding="utf-8"?>
<a:theme xmlns:a="http://schemas.openxmlformats.org/drawingml/2006/main" name="Grem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703</Words>
  <Application>Microsoft Office PowerPoint</Application>
  <PresentationFormat>On-screen Show (16:9)</PresentationFormat>
  <Paragraphs>92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Montserrat</vt:lpstr>
      <vt:lpstr>Source Sans Pro</vt:lpstr>
      <vt:lpstr>Gremio template</vt:lpstr>
      <vt:lpstr>Network Packet Carving for Images </vt:lpstr>
      <vt:lpstr>MOTIVATION</vt:lpstr>
      <vt:lpstr>STARTING POINT AND TASKS</vt:lpstr>
      <vt:lpstr>BACKGROUND: JPEG</vt:lpstr>
      <vt:lpstr>THREE FEATURES TO BE ADDED</vt:lpstr>
      <vt:lpstr>PARTIAL JPEG HEADERS</vt:lpstr>
      <vt:lpstr>NETWORK PACKETS SUPPORT</vt:lpstr>
      <vt:lpstr>DESKTOP USER INTERFACE</vt:lpstr>
      <vt:lpstr>DESKTOP FRAMEWORKS COMPARISON</vt:lpstr>
      <vt:lpstr>DEMO TIME</vt:lpstr>
      <vt:lpstr>FUTURE WORK</vt:lpstr>
      <vt:lpstr>CHALLENGES FACED</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Packet Carving for Images </dc:title>
  <cp:lastModifiedBy>Ahmad</cp:lastModifiedBy>
  <cp:revision>3</cp:revision>
  <dcterms:modified xsi:type="dcterms:W3CDTF">2020-06-29T10:23:58Z</dcterms:modified>
</cp:coreProperties>
</file>