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'[SALES DATA FOR III B.COM CS - A &amp; B.xlsx]CREDIT RATING'!$G$1</c:f>
              <c:strCache>
                <c:ptCount val="1"/>
                <c:pt idx="0">
                  <c:v>Current Employee Rating</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cat>
            <c:multiLvlStrRef>
              <c:f>'[SALES DATA FOR III B.COM CS - A &amp; B.xlsx]CREDIT RATING'!$C$2:$F$6</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Edward</c:v>
                  </c:pt>
                  <c:pt idx="1">
                    <c:v>Michael</c:v>
                  </c:pt>
                  <c:pt idx="2">
                    <c:v>Jasmine</c:v>
                  </c:pt>
                  <c:pt idx="3">
                    <c:v>Maruk</c:v>
                  </c:pt>
                  <c:pt idx="4">
                    <c:v>Sharlene</c:v>
                  </c:pt>
                </c:lvl>
                <c:lvl>
                  <c:pt idx="0">
                    <c:v>3429</c:v>
                  </c:pt>
                  <c:pt idx="1">
                    <c:v>3430</c:v>
                  </c:pt>
                  <c:pt idx="2">
                    <c:v>3431</c:v>
                  </c:pt>
                  <c:pt idx="3">
                    <c:v>3432</c:v>
                  </c:pt>
                  <c:pt idx="4">
                    <c:v>3434</c:v>
                  </c:pt>
                </c:lvl>
              </c:multiLvlStrCache>
            </c:multiLvlStrRef>
          </c:cat>
          <c:val>
            <c:numRef>
              <c:f>'[SALES DATA FOR III B.COM CS - A &amp; B.xlsx]CREDIT RATING'!$G$2:$G$6</c:f>
              <c:numCache>
                <c:formatCode>General</c:formatCode>
                <c:ptCount val="5"/>
                <c:pt idx="0">
                  <c:v>4</c:v>
                </c:pt>
                <c:pt idx="1">
                  <c:v>2</c:v>
                </c:pt>
                <c:pt idx="2">
                  <c:v>3</c:v>
                </c:pt>
                <c:pt idx="3">
                  <c:v>3</c:v>
                </c:pt>
                <c:pt idx="4">
                  <c:v>2</c:v>
                </c:pt>
              </c:numCache>
            </c:numRef>
          </c:val>
          <c:extLst>
            <c:ext xmlns:c16="http://schemas.microsoft.com/office/drawing/2014/chart" uri="{C3380CC4-5D6E-409C-BE32-E72D297353CC}">
              <c16:uniqueId val="{00000000-8DEE-DF40-858D-53CD030BE5C4}"/>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INTERPRETATION:</a:t>
            </a:r>
          </a:p>
          <a:p>
            <a:r>
              <a:rPr lang="en-IN" dirty="0"/>
              <a:t>                               FOR THE EMPLOYEE ID 3429 COMPARED ARE FULLY MEET THE PERFORMANCE SCORE ARE MORE AND VALUE OTHER ARE LESS THAN EMPLOYEE ID  3430,3431.3432,3434</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805289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1401" y="3314150"/>
            <a:ext cx="9673741" cy="1938992"/>
          </a:xfrm>
          <a:prstGeom prst="rect">
            <a:avLst/>
          </a:prstGeom>
          <a:noFill/>
        </p:spPr>
        <p:txBody>
          <a:bodyPr wrap="square" rtlCol="0">
            <a:spAutoFit/>
          </a:bodyPr>
          <a:lstStyle/>
          <a:p>
            <a:r>
              <a:rPr lang="en-US" sz="2400" dirty="0"/>
              <a:t>STUDENT NAME:</a:t>
            </a:r>
            <a:r>
              <a:rPr lang="en-IN" sz="2400" dirty="0"/>
              <a:t> AKASH.K</a:t>
            </a:r>
            <a:endParaRPr lang="en-US" sz="2400" dirty="0"/>
          </a:p>
          <a:p>
            <a:r>
              <a:rPr lang="en-US" sz="2400" dirty="0"/>
              <a:t>REGISTER NO:</a:t>
            </a:r>
            <a:r>
              <a:rPr lang="en-IN" sz="2400" dirty="0"/>
              <a:t> 122202653</a:t>
            </a:r>
            <a:endParaRPr lang="en-US" sz="2400" dirty="0"/>
          </a:p>
          <a:p>
            <a:r>
              <a:rPr lang="en-US" sz="2400" dirty="0"/>
              <a:t>DEPARTMENT:</a:t>
            </a:r>
            <a:r>
              <a:rPr lang="en-IN" sz="2400" dirty="0"/>
              <a:t> B.COM ( CORPORATE SECRETARYSHIP ) B”</a:t>
            </a:r>
            <a:endParaRPr lang="en-US" sz="2400" dirty="0"/>
          </a:p>
          <a:p>
            <a:r>
              <a:rPr lang="en-US" sz="2400" dirty="0"/>
              <a:t>COLLEGE</a:t>
            </a:r>
            <a:r>
              <a:rPr lang="en-IN" sz="2400" dirty="0"/>
              <a:t>: THIRUTHANGAL NADAR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Table 9">
            <a:extLst>
              <a:ext uri="{FF2B5EF4-FFF2-40B4-BE49-F238E27FC236}">
                <a16:creationId xmlns:a16="http://schemas.microsoft.com/office/drawing/2014/main" id="{20C44541-43D0-57A4-9C5C-FE566821121C}"/>
              </a:ext>
            </a:extLst>
          </p:cNvPr>
          <p:cNvGraphicFramePr/>
          <p:nvPr>
            <p:extLst>
              <p:ext uri="{D42A27DB-BD31-4B8C-83A1-F6EECF244321}">
                <p14:modId xmlns:p14="http://schemas.microsoft.com/office/powerpoint/2010/main" val="1133449201"/>
              </p:ext>
            </p:extLst>
          </p:nvPr>
        </p:nvGraphicFramePr>
        <p:xfrm>
          <a:off x="755332" y="1143632"/>
          <a:ext cx="5178754" cy="3561390"/>
        </p:xfrm>
        <a:graphic>
          <a:graphicData uri="http://schemas.openxmlformats.org/drawingml/2006/table">
            <a:tbl>
              <a:tblPr>
                <a:tableStyleId>{5C22544A-7EE6-4342-B048-85BDC9FD1C3A}</a:tableStyleId>
              </a:tblPr>
              <a:tblGrid>
                <a:gridCol w="569448">
                  <a:extLst>
                    <a:ext uri="{9D8B030D-6E8A-4147-A177-3AD203B41FA5}">
                      <a16:colId xmlns:a16="http://schemas.microsoft.com/office/drawing/2014/main" val="3040888821"/>
                    </a:ext>
                  </a:extLst>
                </a:gridCol>
                <a:gridCol w="752101">
                  <a:extLst>
                    <a:ext uri="{9D8B030D-6E8A-4147-A177-3AD203B41FA5}">
                      <a16:colId xmlns:a16="http://schemas.microsoft.com/office/drawing/2014/main" val="3478324444"/>
                    </a:ext>
                  </a:extLst>
                </a:gridCol>
                <a:gridCol w="1117408">
                  <a:extLst>
                    <a:ext uri="{9D8B030D-6E8A-4147-A177-3AD203B41FA5}">
                      <a16:colId xmlns:a16="http://schemas.microsoft.com/office/drawing/2014/main" val="1230160811"/>
                    </a:ext>
                  </a:extLst>
                </a:gridCol>
                <a:gridCol w="1214106">
                  <a:extLst>
                    <a:ext uri="{9D8B030D-6E8A-4147-A177-3AD203B41FA5}">
                      <a16:colId xmlns:a16="http://schemas.microsoft.com/office/drawing/2014/main" val="1764708563"/>
                    </a:ext>
                  </a:extLst>
                </a:gridCol>
                <a:gridCol w="1525691">
                  <a:extLst>
                    <a:ext uri="{9D8B030D-6E8A-4147-A177-3AD203B41FA5}">
                      <a16:colId xmlns:a16="http://schemas.microsoft.com/office/drawing/2014/main" val="1438710666"/>
                    </a:ext>
                  </a:extLst>
                </a:gridCol>
              </a:tblGrid>
              <a:tr h="593565">
                <a:tc>
                  <a:txBody>
                    <a:bodyPr/>
                    <a:lstStyle/>
                    <a:p>
                      <a:pPr algn="ctr" fontAlgn="b"/>
                      <a:r>
                        <a:rPr lang="en-IN" sz="1100" u="none" strike="noStrike">
                          <a:effectLst/>
                        </a:rPr>
                        <a:t>EmpID</a:t>
                      </a:r>
                      <a:endParaRPr lang="en-IN" sz="1100" b="1" i="0" u="none" strike="noStrike">
                        <a:solidFill>
                          <a:srgbClr val="FFFFFF"/>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FirstName</a:t>
                      </a:r>
                      <a:endParaRPr lang="en-IN" sz="1100" b="1" i="0" u="none" strike="noStrike">
                        <a:solidFill>
                          <a:srgbClr val="FFFFFF"/>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DepartmentType</a:t>
                      </a:r>
                      <a:endParaRPr lang="en-IN" sz="1100" b="1" i="0" u="none" strike="noStrike">
                        <a:solidFill>
                          <a:srgbClr val="FFFFFF"/>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Performance Score</a:t>
                      </a:r>
                      <a:endParaRPr lang="en-IN" sz="1100" b="1" i="0" u="none" strike="noStrike">
                        <a:solidFill>
                          <a:srgbClr val="FFFFFF"/>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Current Employee Rating</a:t>
                      </a:r>
                      <a:endParaRPr lang="en-IN" sz="1100" b="1" i="0" u="none" strike="noStrike">
                        <a:solidFill>
                          <a:srgbClr val="FFFFFF"/>
                        </a:solidFill>
                        <a:effectLst/>
                        <a:latin typeface="Calibri" panose="020F0502020204030204" pitchFamily="34" charset="0"/>
                      </a:endParaRPr>
                    </a:p>
                  </a:txBody>
                  <a:tcPr marL="3464" marR="3464" marT="3464" anchor="b"/>
                </a:tc>
                <a:extLst>
                  <a:ext uri="{0D108BD9-81ED-4DB2-BD59-A6C34878D82A}">
                    <a16:rowId xmlns:a16="http://schemas.microsoft.com/office/drawing/2014/main" val="1306549411"/>
                  </a:ext>
                </a:extLst>
              </a:tr>
              <a:tr h="593565">
                <a:tc>
                  <a:txBody>
                    <a:bodyPr/>
                    <a:lstStyle/>
                    <a:p>
                      <a:pPr algn="ctr" fontAlgn="b"/>
                      <a:r>
                        <a:rPr lang="en-IN" sz="1100" u="none" strike="noStrike">
                          <a:effectLst/>
                        </a:rPr>
                        <a:t>3429</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Edward</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Fully Meets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4167101273"/>
                  </a:ext>
                </a:extLst>
              </a:tr>
              <a:tr h="593565">
                <a:tc>
                  <a:txBody>
                    <a:bodyPr/>
                    <a:lstStyle/>
                    <a:p>
                      <a:pPr algn="ctr" fontAlgn="b"/>
                      <a:r>
                        <a:rPr lang="en-IN" sz="1100" u="none" strike="noStrike">
                          <a:effectLst/>
                        </a:rPr>
                        <a:t>3430</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Michael</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Fully Meets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2471059513"/>
                  </a:ext>
                </a:extLst>
              </a:tr>
              <a:tr h="593565">
                <a:tc>
                  <a:txBody>
                    <a:bodyPr/>
                    <a:lstStyle/>
                    <a:p>
                      <a:pPr algn="ctr" fontAlgn="b"/>
                      <a:r>
                        <a:rPr lang="en-IN" sz="1100" u="none" strike="noStrike">
                          <a:effectLst/>
                        </a:rPr>
                        <a:t>3431</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Jasmine</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Fully Meets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3163239486"/>
                  </a:ext>
                </a:extLst>
              </a:tr>
              <a:tr h="593565">
                <a:tc>
                  <a:txBody>
                    <a:bodyPr/>
                    <a:lstStyle/>
                    <a:p>
                      <a:pPr algn="ctr" fontAlgn="b"/>
                      <a:r>
                        <a:rPr lang="en-IN" sz="1100" u="none" strike="noStrike">
                          <a:effectLst/>
                        </a:rPr>
                        <a:t>3432</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Maruk</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Fully Meets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377855677"/>
                  </a:ext>
                </a:extLst>
              </a:tr>
              <a:tr h="593565">
                <a:tc>
                  <a:txBody>
                    <a:bodyPr/>
                    <a:lstStyle/>
                    <a:p>
                      <a:pPr algn="ctr" fontAlgn="b"/>
                      <a:r>
                        <a:rPr lang="en-IN" sz="1100" u="none" strike="noStrike">
                          <a:effectLst/>
                        </a:rPr>
                        <a:t>3434</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Sharlene</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Sales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a:effectLst/>
                        </a:rPr>
                        <a:t>Fully Meets</a:t>
                      </a:r>
                      <a:endParaRPr lang="en-IN" sz="1100" b="0" i="0" u="none" strike="noStrike">
                        <a:solidFill>
                          <a:srgbClr val="000000"/>
                        </a:solidFill>
                        <a:effectLst/>
                        <a:latin typeface="Calibri" panose="020F0502020204030204" pitchFamily="34" charset="0"/>
                      </a:endParaRPr>
                    </a:p>
                  </a:txBody>
                  <a:tcPr marL="3464" marR="3464" marT="3464" anchor="b"/>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3464" marR="3464" marT="3464" anchor="b"/>
                </a:tc>
                <a:extLst>
                  <a:ext uri="{0D108BD9-81ED-4DB2-BD59-A6C34878D82A}">
                    <a16:rowId xmlns:a16="http://schemas.microsoft.com/office/drawing/2014/main" val="1669538682"/>
                  </a:ext>
                </a:extLst>
              </a:tr>
            </a:tbl>
          </a:graphicData>
        </a:graphic>
      </p:graphicFrame>
      <p:graphicFrame>
        <p:nvGraphicFramePr>
          <p:cNvPr id="12" name="Chart 11">
            <a:extLst>
              <a:ext uri="{FF2B5EF4-FFF2-40B4-BE49-F238E27FC236}">
                <a16:creationId xmlns:a16="http://schemas.microsoft.com/office/drawing/2014/main" id="{B16864F2-AAD5-4013-BAA6-273E1B652659}"/>
              </a:ext>
            </a:extLst>
          </p:cNvPr>
          <p:cNvGraphicFramePr>
            <a:graphicFrameLocks/>
          </p:cNvGraphicFramePr>
          <p:nvPr>
            <p:extLst>
              <p:ext uri="{D42A27DB-BD31-4B8C-83A1-F6EECF244321}">
                <p14:modId xmlns:p14="http://schemas.microsoft.com/office/powerpoint/2010/main" val="163376093"/>
              </p:ext>
            </p:extLst>
          </p:nvPr>
        </p:nvGraphicFramePr>
        <p:xfrm>
          <a:off x="5957780" y="1143633"/>
          <a:ext cx="4842090" cy="356139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1FE185C2-A1B9-FFC5-F42A-4D6FDD222F30}"/>
              </a:ext>
            </a:extLst>
          </p:cNvPr>
          <p:cNvSpPr txBox="1"/>
          <p:nvPr/>
        </p:nvSpPr>
        <p:spPr>
          <a:xfrm>
            <a:off x="440085" y="4963188"/>
            <a:ext cx="7992035" cy="1200329"/>
          </a:xfrm>
          <a:prstGeom prst="rect">
            <a:avLst/>
          </a:prstGeom>
          <a:noFill/>
        </p:spPr>
        <p:txBody>
          <a:bodyPr wrap="square">
            <a:spAutoFit/>
          </a:bodyPr>
          <a:lstStyle/>
          <a:p>
            <a:r>
              <a:rPr lang="en-IN" dirty="0"/>
              <a:t>INTERPRETATION:</a:t>
            </a:r>
          </a:p>
          <a:p>
            <a:r>
              <a:rPr lang="en-IN" dirty="0"/>
              <a:t>                               FOR THE EMPLOYEE ID 3429 COMPARED ARE FULLY MEET THE PERFORMANCE SCORE ARE MORE AND VALUE OTHERS ARE LESS THAN THAT EMPLOYEE ID ARE 3430,3431,3432,3434.</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akash.k05112004@gmail.com</cp:lastModifiedBy>
  <cp:revision>16</cp:revision>
  <dcterms:created xsi:type="dcterms:W3CDTF">2024-03-29T15:07:22Z</dcterms:created>
  <dcterms:modified xsi:type="dcterms:W3CDTF">2024-08-31T04:48:07Z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