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9"/>
  </p:notesMasterIdLst>
  <p:sldIdLst>
    <p:sldId id="256" r:id="rId2"/>
    <p:sldId id="257" r:id="rId3"/>
    <p:sldId id="312" r:id="rId4"/>
    <p:sldId id="313" r:id="rId5"/>
    <p:sldId id="314" r:id="rId6"/>
    <p:sldId id="279" r:id="rId7"/>
    <p:sldId id="287" r:id="rId8"/>
    <p:sldId id="288" r:id="rId9"/>
    <p:sldId id="289" r:id="rId10"/>
    <p:sldId id="290" r:id="rId11"/>
    <p:sldId id="291" r:id="rId12"/>
    <p:sldId id="286" r:id="rId13"/>
    <p:sldId id="292" r:id="rId14"/>
    <p:sldId id="294" r:id="rId15"/>
    <p:sldId id="295" r:id="rId16"/>
    <p:sldId id="297" r:id="rId17"/>
    <p:sldId id="304" r:id="rId18"/>
    <p:sldId id="306" r:id="rId19"/>
    <p:sldId id="308" r:id="rId20"/>
    <p:sldId id="310" r:id="rId21"/>
    <p:sldId id="311" r:id="rId22"/>
    <p:sldId id="321" r:id="rId23"/>
    <p:sldId id="319" r:id="rId24"/>
    <p:sldId id="320" r:id="rId25"/>
    <p:sldId id="318" r:id="rId26"/>
    <p:sldId id="315" r:id="rId27"/>
    <p:sldId id="31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ndharaperalam@gmail.com" initials="v" lastIdx="1" clrIdx="0">
    <p:extLst>
      <p:ext uri="{19B8F6BF-5375-455C-9EA6-DF929625EA0E}">
        <p15:presenceInfo xmlns:p15="http://schemas.microsoft.com/office/powerpoint/2012/main" userId="04affed321ce7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varScale="1">
        <p:scale>
          <a:sx n="63" d="100"/>
          <a:sy n="63" d="100"/>
        </p:scale>
        <p:origin x="-136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BAC6-31EA-4B2E-8F58-76C0B071B605}" type="datetimeFigureOut">
              <a:rPr lang="en-IN" smtClean="0"/>
              <a:pPr/>
              <a:t>25-05-2022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EEC62-523F-4804-BD2F-F3F68C11AB6D}" type="slidenum">
              <a:rPr lang="en-IN" smtClean="0"/>
              <a:pPr/>
              <a:t>‹#›</a:t>
            </a:fld>
            <a:endParaRPr lang="en-IN"/>
          </a:p>
        </p:txBody>
      </p:sp>
    </p:spTree>
    <p:extLst>
      <p:ext uri="{BB962C8B-B14F-4D97-AF65-F5344CB8AC3E}">
        <p14:creationId xmlns:p14="http://schemas.microsoft.com/office/powerpoint/2010/main" val="772576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7EEC62-523F-4804-BD2F-F3F68C11AB6D}" type="slidenum">
              <a:rPr lang="en-IN" smtClean="0"/>
              <a:pPr/>
              <a:t>6</a:t>
            </a:fld>
            <a:endParaRPr lang="en-IN"/>
          </a:p>
        </p:txBody>
      </p:sp>
    </p:spTree>
    <p:extLst>
      <p:ext uri="{BB962C8B-B14F-4D97-AF65-F5344CB8AC3E}">
        <p14:creationId xmlns:p14="http://schemas.microsoft.com/office/powerpoint/2010/main" val="325318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7EEC62-523F-4804-BD2F-F3F68C11AB6D}" type="slidenum">
              <a:rPr lang="en-IN" smtClean="0"/>
              <a:pPr/>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xml" /><Relationship Id="rId1" Type="http://schemas.openxmlformats.org/officeDocument/2006/relationships/slideLayout" Target="../slideLayouts/slideLayout7.xml" /><Relationship Id="rId4" Type="http://schemas.openxmlformats.org/officeDocument/2006/relationships/image" Target="../media/image9.png"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109/LGRS.2021.3066346" TargetMode="Externa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2819400"/>
          </a:xfrm>
        </p:spPr>
        <p:txBody>
          <a:bodyPr>
            <a:normAutofit/>
          </a:bodyPr>
          <a:lstStyle/>
          <a:p>
            <a:pPr algn="ctr"/>
            <a:r>
              <a:rPr lang="en-IN" sz="3200" dirty="0">
                <a:effectLst/>
                <a:latin typeface="Times New Roman" panose="02020603050405020304" pitchFamily="18" charset="0"/>
                <a:cs typeface="Times New Roman" panose="02020603050405020304" pitchFamily="18" charset="0"/>
              </a:rPr>
              <a:t>Significant of Earthquakes happens using Data Science technique</a:t>
            </a:r>
          </a:p>
        </p:txBody>
      </p:sp>
      <p:sp>
        <p:nvSpPr>
          <p:cNvPr id="3" name="Subtitle 2"/>
          <p:cNvSpPr>
            <a:spLocks noGrp="1"/>
          </p:cNvSpPr>
          <p:nvPr>
            <p:ph type="subTitle" idx="1"/>
          </p:nvPr>
        </p:nvSpPr>
        <p:spPr>
          <a:xfrm>
            <a:off x="381000" y="3611607"/>
            <a:ext cx="8382000" cy="1199704"/>
          </a:xfrm>
        </p:spPr>
        <p:txBody>
          <a:bodyPr>
            <a:normAutofit fontScale="92500" lnSpcReduction="20000"/>
          </a:bodyPr>
          <a:lstStyle/>
          <a:p>
            <a:pPr algn="l">
              <a:lnSpc>
                <a:spcPct val="150000"/>
              </a:lnSpc>
            </a:pPr>
            <a:r>
              <a:rPr lang="en-US" sz="1800" dirty="0">
                <a:latin typeface="Times New Roman" panose="02020603050405020304" pitchFamily="18" charset="0"/>
                <a:cs typeface="Times New Roman" panose="02020603050405020304" pitchFamily="18" charset="0"/>
              </a:rPr>
              <a:t>BHARATHI S - 211418104040                                                                 GUIDED BY</a:t>
            </a:r>
          </a:p>
          <a:p>
            <a:pPr algn="l">
              <a:lnSpc>
                <a:spcPct val="150000"/>
              </a:lnSpc>
            </a:pPr>
            <a:r>
              <a:rPr lang="en-US" sz="1800" dirty="0">
                <a:latin typeface="Times New Roman" panose="02020603050405020304" pitchFamily="18" charset="0"/>
                <a:cs typeface="Times New Roman" panose="02020603050405020304" pitchFamily="18" charset="0"/>
              </a:rPr>
              <a:t>VASUNDHARA G- 211418104305                                                         </a:t>
            </a:r>
            <a:r>
              <a:rPr lang="en-US" sz="1800" dirty="0" err="1">
                <a:latin typeface="Times New Roman" panose="02020603050405020304" pitchFamily="18" charset="0"/>
                <a:cs typeface="Times New Roman" panose="02020603050405020304" pitchFamily="18" charset="0"/>
              </a:rPr>
              <a:t>Mrs.JENNIFER</a:t>
            </a:r>
            <a:r>
              <a:rPr lang="en-US" sz="1800" dirty="0">
                <a:latin typeface="Times New Roman" panose="02020603050405020304" pitchFamily="18" charset="0"/>
                <a:cs typeface="Times New Roman" panose="02020603050405020304" pitchFamily="18" charset="0"/>
              </a:rPr>
              <a:t>                                             GNANADEEPAM  B-211418104065</a:t>
            </a:r>
            <a:r>
              <a:rPr lang="en-US" sz="1800" dirty="0"/>
              <a:t>                                         </a:t>
            </a:r>
            <a:r>
              <a:rPr lang="en-US" sz="1800" dirty="0">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31844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59F403-C8EF-A64E-A471-A7B5218629F8}"/>
              </a:ext>
            </a:extLst>
          </p:cNvPr>
          <p:cNvSpPr txBox="1"/>
          <p:nvPr/>
        </p:nvSpPr>
        <p:spPr>
          <a:xfrm>
            <a:off x="2712554" y="192653"/>
            <a:ext cx="4578442" cy="461665"/>
          </a:xfrm>
          <a:prstGeom prst="rect">
            <a:avLst/>
          </a:prstGeom>
          <a:noFill/>
        </p:spPr>
        <p:txBody>
          <a:bodyPr wrap="square">
            <a:spAutoFit/>
          </a:bodyPr>
          <a:lstStyle/>
          <a:p>
            <a:r>
              <a:rPr lang="en-US" sz="2400" b="1">
                <a:latin typeface="Algerian" pitchFamily="82" charset="0"/>
              </a:rPr>
              <a:t>ACTIVITY DIAGRAM:</a:t>
            </a:r>
          </a:p>
        </p:txBody>
      </p:sp>
      <p:pic>
        <p:nvPicPr>
          <p:cNvPr id="5" name="Picture 5">
            <a:extLst>
              <a:ext uri="{FF2B5EF4-FFF2-40B4-BE49-F238E27FC236}">
                <a16:creationId xmlns:a16="http://schemas.microsoft.com/office/drawing/2014/main" id="{D4473B40-BD7F-EB45-861D-778F1EF37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99" y="1610445"/>
            <a:ext cx="7684419" cy="4472671"/>
          </a:xfrm>
          <a:prstGeom prst="rect">
            <a:avLst/>
          </a:prstGeom>
        </p:spPr>
      </p:pic>
    </p:spTree>
    <p:extLst>
      <p:ext uri="{BB962C8B-B14F-4D97-AF65-F5344CB8AC3E}">
        <p14:creationId xmlns:p14="http://schemas.microsoft.com/office/powerpoint/2010/main" val="81914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ECB88C-F3AC-0242-963B-FF3E742DBABE}"/>
              </a:ext>
            </a:extLst>
          </p:cNvPr>
          <p:cNvSpPr txBox="1"/>
          <p:nvPr/>
        </p:nvSpPr>
        <p:spPr>
          <a:xfrm>
            <a:off x="2905815" y="330697"/>
            <a:ext cx="4578442" cy="461665"/>
          </a:xfrm>
          <a:prstGeom prst="rect">
            <a:avLst/>
          </a:prstGeom>
          <a:noFill/>
        </p:spPr>
        <p:txBody>
          <a:bodyPr wrap="square">
            <a:spAutoFit/>
          </a:bodyPr>
          <a:lstStyle/>
          <a:p>
            <a:r>
              <a:rPr lang="en-US"/>
              <a:t> </a:t>
            </a:r>
            <a:r>
              <a:rPr lang="en-US" sz="2400" b="1">
                <a:latin typeface="Algerian" pitchFamily="82" charset="0"/>
              </a:rPr>
              <a:t>SEQUENCE DIAGRAM:</a:t>
            </a:r>
          </a:p>
        </p:txBody>
      </p:sp>
      <p:pic>
        <p:nvPicPr>
          <p:cNvPr id="5" name="Picture 5">
            <a:extLst>
              <a:ext uri="{FF2B5EF4-FFF2-40B4-BE49-F238E27FC236}">
                <a16:creationId xmlns:a16="http://schemas.microsoft.com/office/drawing/2014/main" id="{A8779098-E25D-F545-8AF9-65AA8AF70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61" y="1260797"/>
            <a:ext cx="8043333" cy="3850247"/>
          </a:xfrm>
          <a:prstGeom prst="rect">
            <a:avLst/>
          </a:prstGeom>
        </p:spPr>
      </p:pic>
    </p:spTree>
    <p:extLst>
      <p:ext uri="{BB962C8B-B14F-4D97-AF65-F5344CB8AC3E}">
        <p14:creationId xmlns:p14="http://schemas.microsoft.com/office/powerpoint/2010/main" val="128914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D772EF-8637-4A2D-B16F-82FBFD0F1396}"/>
              </a:ext>
            </a:extLst>
          </p:cNvPr>
          <p:cNvSpPr>
            <a:spLocks noGrp="1"/>
          </p:cNvSpPr>
          <p:nvPr>
            <p:ph idx="1"/>
          </p:nvPr>
        </p:nvSpPr>
        <p:spPr>
          <a:xfrm>
            <a:off x="723900" y="1905000"/>
            <a:ext cx="7696200" cy="4525963"/>
          </a:xfrm>
        </p:spPr>
        <p:txBody>
          <a:bodyPr>
            <a:normAutofit/>
          </a:bodyPr>
          <a:lstStyle/>
          <a:p>
            <a:r>
              <a:rPr lang="en-US" sz="2400">
                <a:latin typeface="Times New Roman" panose="02020603050405020304" pitchFamily="18" charset="0"/>
                <a:cs typeface="Times New Roman" panose="02020603050405020304" pitchFamily="18" charset="0"/>
              </a:rPr>
              <a:t>Data Pre-Processing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Analysis of Visualization</a:t>
            </a:r>
          </a:p>
          <a:p>
            <a:r>
              <a:rPr lang="en-US" sz="2400" dirty="0">
                <a:latin typeface="Times New Roman" panose="02020603050405020304" pitchFamily="18" charset="0"/>
                <a:cs typeface="Times New Roman" panose="02020603050405020304" pitchFamily="18" charset="0"/>
              </a:rPr>
              <a:t>Comparing Algorithm with prediction in the form of best Accuracy result</a:t>
            </a:r>
          </a:p>
          <a:p>
            <a:r>
              <a:rPr lang="en-US" sz="2400" dirty="0">
                <a:latin typeface="Times New Roman" panose="02020603050405020304" pitchFamily="18" charset="0"/>
                <a:cs typeface="Times New Roman" panose="02020603050405020304" pitchFamily="18" charset="0"/>
              </a:rPr>
              <a:t>Deployment Using Flask</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C2D21AF-E283-FC48-B1D5-C4357B577EF0}"/>
              </a:ext>
            </a:extLst>
          </p:cNvPr>
          <p:cNvSpPr txBox="1"/>
          <p:nvPr/>
        </p:nvSpPr>
        <p:spPr>
          <a:xfrm>
            <a:off x="2464076" y="425588"/>
            <a:ext cx="4578442" cy="523220"/>
          </a:xfrm>
          <a:prstGeom prst="rect">
            <a:avLst/>
          </a:prstGeom>
          <a:noFill/>
        </p:spPr>
        <p:txBody>
          <a:bodyPr wrap="square">
            <a:spAutoFit/>
          </a:bodyPr>
          <a:lstStyle/>
          <a:p>
            <a:r>
              <a:rPr lang="en-US" sz="2800" b="1">
                <a:latin typeface="Algerian" pitchFamily="82" charset="0"/>
              </a:rPr>
              <a:t>LIST OF MODULES</a:t>
            </a:r>
          </a:p>
        </p:txBody>
      </p:sp>
    </p:spTree>
    <p:extLst>
      <p:ext uri="{BB962C8B-B14F-4D97-AF65-F5344CB8AC3E}">
        <p14:creationId xmlns:p14="http://schemas.microsoft.com/office/powerpoint/2010/main" val="89058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0846CD-4C24-6647-AA11-B22637344E1F}"/>
              </a:ext>
            </a:extLst>
          </p:cNvPr>
          <p:cNvSpPr txBox="1"/>
          <p:nvPr/>
        </p:nvSpPr>
        <p:spPr>
          <a:xfrm>
            <a:off x="2641693" y="153892"/>
            <a:ext cx="4324902" cy="461665"/>
          </a:xfrm>
          <a:prstGeom prst="rect">
            <a:avLst/>
          </a:prstGeom>
          <a:noFill/>
        </p:spPr>
        <p:txBody>
          <a:bodyPr wrap="square">
            <a:spAutoFit/>
          </a:bodyPr>
          <a:lstStyle/>
          <a:p>
            <a:r>
              <a:rPr lang="en-US" sz="2400" b="1">
                <a:latin typeface="Algerian" pitchFamily="82" charset="0"/>
              </a:rPr>
              <a:t>Data Pre-processing</a:t>
            </a:r>
          </a:p>
        </p:txBody>
      </p:sp>
      <p:sp>
        <p:nvSpPr>
          <p:cNvPr id="5" name="TextBox 4">
            <a:extLst>
              <a:ext uri="{FF2B5EF4-FFF2-40B4-BE49-F238E27FC236}">
                <a16:creationId xmlns:a16="http://schemas.microsoft.com/office/drawing/2014/main" id="{BC275FD3-FDB6-6249-93AA-9BCD877E8D12}"/>
              </a:ext>
            </a:extLst>
          </p:cNvPr>
          <p:cNvSpPr txBox="1"/>
          <p:nvPr/>
        </p:nvSpPr>
        <p:spPr>
          <a:xfrm rot="10800000" flipV="1">
            <a:off x="644206" y="1238141"/>
            <a:ext cx="8407769"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 finding the missing value, duplicate value and description of data type whether it is float variable or integer.   </a:t>
            </a:r>
            <a:r>
              <a:rPr lang="en-US"/>
              <a:t>                                                                  </a:t>
            </a:r>
          </a:p>
        </p:txBody>
      </p:sp>
      <p:sp>
        <p:nvSpPr>
          <p:cNvPr id="7" name="TextBox 6">
            <a:extLst>
              <a:ext uri="{FF2B5EF4-FFF2-40B4-BE49-F238E27FC236}">
                <a16:creationId xmlns:a16="http://schemas.microsoft.com/office/drawing/2014/main" id="{86434200-C29C-7E49-B536-8CFA316F5DE8}"/>
              </a:ext>
            </a:extLst>
          </p:cNvPr>
          <p:cNvSpPr txBox="1"/>
          <p:nvPr/>
        </p:nvSpPr>
        <p:spPr>
          <a:xfrm>
            <a:off x="650876" y="2151028"/>
            <a:ext cx="8306535"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sample of data used to provide an unbiased evaluation of a model fit on the training dataset while tuning model hyper parameters.</a:t>
            </a:r>
          </a:p>
        </p:txBody>
      </p:sp>
      <p:sp>
        <p:nvSpPr>
          <p:cNvPr id="9" name="TextBox 8">
            <a:extLst>
              <a:ext uri="{FF2B5EF4-FFF2-40B4-BE49-F238E27FC236}">
                <a16:creationId xmlns:a16="http://schemas.microsoft.com/office/drawing/2014/main" id="{12822BB5-5EE8-994F-9278-4FA5BBE8C870}"/>
              </a:ext>
            </a:extLst>
          </p:cNvPr>
          <p:cNvSpPr txBox="1"/>
          <p:nvPr/>
        </p:nvSpPr>
        <p:spPr>
          <a:xfrm>
            <a:off x="731634" y="3137312"/>
            <a:ext cx="8232911" cy="923330"/>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During the process of data identification, it helps to understand your data and its properties; this knowledge will help you choose which algorithm to use to build your model.</a:t>
            </a:r>
          </a:p>
        </p:txBody>
      </p:sp>
      <p:sp>
        <p:nvSpPr>
          <p:cNvPr id="11" name="TextBox 10">
            <a:extLst>
              <a:ext uri="{FF2B5EF4-FFF2-40B4-BE49-F238E27FC236}">
                <a16:creationId xmlns:a16="http://schemas.microsoft.com/office/drawing/2014/main" id="{9EFB9B8A-B974-9641-9FA3-56C95D186346}"/>
              </a:ext>
            </a:extLst>
          </p:cNvPr>
          <p:cNvSpPr txBox="1"/>
          <p:nvPr/>
        </p:nvSpPr>
        <p:spPr>
          <a:xfrm>
            <a:off x="724500" y="4134266"/>
            <a:ext cx="8232911" cy="923330"/>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a:t>
            </a:r>
            <a:r>
              <a:rPr lang="en-US">
                <a:latin typeface="Times New Roman" panose="02020603050405020304" pitchFamily="18" charset="0"/>
                <a:cs typeface="Times New Roman" panose="02020603050405020304" pitchFamily="18" charset="0"/>
              </a:rPr>
              <a:t> number of different data cleaning tasks using Python’s Pandas library and specifically, it focus on probably the biggest data cleaning task, missing values and it able to more quickly clean data.</a:t>
            </a:r>
          </a:p>
        </p:txBody>
      </p:sp>
    </p:spTree>
    <p:extLst>
      <p:ext uri="{BB962C8B-B14F-4D97-AF65-F5344CB8AC3E}">
        <p14:creationId xmlns:p14="http://schemas.microsoft.com/office/powerpoint/2010/main" val="396160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5EB40-45B3-CA4B-8F0C-AF61AC1A50C5}"/>
              </a:ext>
            </a:extLst>
          </p:cNvPr>
          <p:cNvSpPr txBox="1"/>
          <p:nvPr/>
        </p:nvSpPr>
        <p:spPr>
          <a:xfrm>
            <a:off x="1332119" y="238211"/>
            <a:ext cx="7060922" cy="400110"/>
          </a:xfrm>
          <a:prstGeom prst="rect">
            <a:avLst/>
          </a:prstGeom>
          <a:noFill/>
        </p:spPr>
        <p:txBody>
          <a:bodyPr wrap="square">
            <a:spAutoFit/>
          </a:bodyPr>
          <a:lstStyle/>
          <a:p>
            <a:r>
              <a:rPr lang="en-US" sz="2000" b="1">
                <a:latin typeface="Algerian" pitchFamily="82" charset="0"/>
              </a:rPr>
              <a:t>Data Validation/ Cleaning/Preparing Process</a:t>
            </a:r>
          </a:p>
        </p:txBody>
      </p:sp>
      <p:sp>
        <p:nvSpPr>
          <p:cNvPr id="5" name="TextBox 4">
            <a:extLst>
              <a:ext uri="{FF2B5EF4-FFF2-40B4-BE49-F238E27FC236}">
                <a16:creationId xmlns:a16="http://schemas.microsoft.com/office/drawing/2014/main" id="{A4A16D80-70C8-3F41-B65A-6F1411F2FD50}"/>
              </a:ext>
            </a:extLst>
          </p:cNvPr>
          <p:cNvSpPr txBox="1"/>
          <p:nvPr/>
        </p:nvSpPr>
        <p:spPr>
          <a:xfrm>
            <a:off x="515362" y="971831"/>
            <a:ext cx="8172174" cy="950330"/>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Importing the library packages with loading given dataset. To analyzing the variable identification by data shape, data type and evaluating the missing values, duplicate values.</a:t>
            </a:r>
          </a:p>
        </p:txBody>
      </p:sp>
      <p:sp>
        <p:nvSpPr>
          <p:cNvPr id="7" name="TextBox 6">
            <a:extLst>
              <a:ext uri="{FF2B5EF4-FFF2-40B4-BE49-F238E27FC236}">
                <a16:creationId xmlns:a16="http://schemas.microsoft.com/office/drawing/2014/main" id="{68A989AB-FAC5-6945-B8D3-4290AE94A53E}"/>
              </a:ext>
            </a:extLst>
          </p:cNvPr>
          <p:cNvSpPr txBox="1"/>
          <p:nvPr/>
        </p:nvSpPr>
        <p:spPr>
          <a:xfrm>
            <a:off x="515362" y="1995442"/>
            <a:ext cx="8172174" cy="120032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 validation dataset is a sample of data held back from training your model that is used to give an estimate of model skill while tuning model's and procedures that you can use to make the best use of validation and test datasets when evaluating your models</a:t>
            </a:r>
          </a:p>
        </p:txBody>
      </p:sp>
      <p:sp>
        <p:nvSpPr>
          <p:cNvPr id="9" name="TextBox 8">
            <a:extLst>
              <a:ext uri="{FF2B5EF4-FFF2-40B4-BE49-F238E27FC236}">
                <a16:creationId xmlns:a16="http://schemas.microsoft.com/office/drawing/2014/main" id="{090CE044-EB4E-9A45-935D-112ED33C6FEC}"/>
              </a:ext>
            </a:extLst>
          </p:cNvPr>
          <p:cNvSpPr txBox="1"/>
          <p:nvPr/>
        </p:nvSpPr>
        <p:spPr>
          <a:xfrm>
            <a:off x="612914" y="3339325"/>
            <a:ext cx="8172174"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Data cleaning / preparing by rename the given dataset and drop the column etc. to analyze the uni-variate, bi-variate and multi-variate process.</a:t>
            </a:r>
          </a:p>
        </p:txBody>
      </p:sp>
      <p:sp>
        <p:nvSpPr>
          <p:cNvPr id="11" name="TextBox 10">
            <a:extLst>
              <a:ext uri="{FF2B5EF4-FFF2-40B4-BE49-F238E27FC236}">
                <a16:creationId xmlns:a16="http://schemas.microsoft.com/office/drawing/2014/main" id="{769F19B1-E0EC-7648-957B-7AEE99645435}"/>
              </a:ext>
            </a:extLst>
          </p:cNvPr>
          <p:cNvSpPr txBox="1"/>
          <p:nvPr/>
        </p:nvSpPr>
        <p:spPr>
          <a:xfrm>
            <a:off x="612914" y="4129210"/>
            <a:ext cx="8172174"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steps and techniques for data cleaning will vary from dataset to dataset. The primary goal of data cleaning is to detect and remove errors and anomalies to increase the value of data in analytics and decision making.</a:t>
            </a:r>
          </a:p>
        </p:txBody>
      </p:sp>
    </p:spTree>
    <p:extLst>
      <p:ext uri="{BB962C8B-B14F-4D97-AF65-F5344CB8AC3E}">
        <p14:creationId xmlns:p14="http://schemas.microsoft.com/office/powerpoint/2010/main" val="268306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22020-4B37-084C-B22F-374A30F9C993}"/>
              </a:ext>
            </a:extLst>
          </p:cNvPr>
          <p:cNvSpPr txBox="1"/>
          <p:nvPr/>
        </p:nvSpPr>
        <p:spPr>
          <a:xfrm>
            <a:off x="1790649" y="164589"/>
            <a:ext cx="6711215" cy="369332"/>
          </a:xfrm>
          <a:prstGeom prst="rect">
            <a:avLst/>
          </a:prstGeom>
          <a:noFill/>
        </p:spPr>
        <p:txBody>
          <a:bodyPr wrap="square">
            <a:spAutoFit/>
          </a:bodyPr>
          <a:lstStyle/>
          <a:p>
            <a:r>
              <a:rPr lang="en-US" b="1">
                <a:latin typeface="Algerian" pitchFamily="82" charset="0"/>
              </a:rPr>
              <a:t>Exploration data analysis of visualization</a:t>
            </a:r>
          </a:p>
        </p:txBody>
      </p:sp>
      <p:sp>
        <p:nvSpPr>
          <p:cNvPr id="5" name="TextBox 4">
            <a:extLst>
              <a:ext uri="{FF2B5EF4-FFF2-40B4-BE49-F238E27FC236}">
                <a16:creationId xmlns:a16="http://schemas.microsoft.com/office/drawing/2014/main" id="{39459087-44F9-FF4D-8D1F-B3229E117410}"/>
              </a:ext>
            </a:extLst>
          </p:cNvPr>
          <p:cNvSpPr txBox="1"/>
          <p:nvPr/>
        </p:nvSpPr>
        <p:spPr>
          <a:xfrm>
            <a:off x="690217" y="954058"/>
            <a:ext cx="8142263"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a:t>
            </a:r>
          </a:p>
        </p:txBody>
      </p:sp>
      <p:sp>
        <p:nvSpPr>
          <p:cNvPr id="7" name="TextBox 6">
            <a:extLst>
              <a:ext uri="{FF2B5EF4-FFF2-40B4-BE49-F238E27FC236}">
                <a16:creationId xmlns:a16="http://schemas.microsoft.com/office/drawing/2014/main" id="{1E3E8923-D6F2-684C-9C18-1CD88D2C031C}"/>
              </a:ext>
            </a:extLst>
          </p:cNvPr>
          <p:cNvSpPr txBox="1"/>
          <p:nvPr/>
        </p:nvSpPr>
        <p:spPr>
          <a:xfrm rot="10800000" flipV="1">
            <a:off x="706321" y="2036388"/>
            <a:ext cx="8126159" cy="646331"/>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Data visualization provides an important suite of tools for gaining a qualitative understanding. </a:t>
            </a:r>
          </a:p>
        </p:txBody>
      </p:sp>
      <p:sp>
        <p:nvSpPr>
          <p:cNvPr id="9" name="TextBox 8">
            <a:extLst>
              <a:ext uri="{FF2B5EF4-FFF2-40B4-BE49-F238E27FC236}">
                <a16:creationId xmlns:a16="http://schemas.microsoft.com/office/drawing/2014/main" id="{515E8C5F-6B8D-7E46-AABE-6BC7781574DA}"/>
              </a:ext>
            </a:extLst>
          </p:cNvPr>
          <p:cNvSpPr txBox="1"/>
          <p:nvPr/>
        </p:nvSpPr>
        <p:spPr>
          <a:xfrm>
            <a:off x="706321" y="2841720"/>
            <a:ext cx="8248100" cy="646331"/>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This can be helpful when exploring and getting to know a dataset and can help with identifying patterns, corrupt data, outliers, and much more.</a:t>
            </a:r>
          </a:p>
        </p:txBody>
      </p:sp>
      <p:sp>
        <p:nvSpPr>
          <p:cNvPr id="11" name="TextBox 10">
            <a:extLst>
              <a:ext uri="{FF2B5EF4-FFF2-40B4-BE49-F238E27FC236}">
                <a16:creationId xmlns:a16="http://schemas.microsoft.com/office/drawing/2014/main" id="{6E0BED62-14D3-6049-A11A-317F79AAB755}"/>
              </a:ext>
            </a:extLst>
          </p:cNvPr>
          <p:cNvSpPr txBox="1"/>
          <p:nvPr/>
        </p:nvSpPr>
        <p:spPr>
          <a:xfrm>
            <a:off x="690217" y="3852969"/>
            <a:ext cx="8053914"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With a little domain knowledge, data visualizations can be used to express and demonstrate key relationships in plots and charts that are more visceral and stakeholders than measures of association or significance.</a:t>
            </a:r>
          </a:p>
        </p:txBody>
      </p:sp>
    </p:spTree>
    <p:extLst>
      <p:ext uri="{BB962C8B-B14F-4D97-AF65-F5344CB8AC3E}">
        <p14:creationId xmlns:p14="http://schemas.microsoft.com/office/powerpoint/2010/main" val="315386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6D827-9458-6F41-A0EF-D3DB9B39EA3A}"/>
              </a:ext>
            </a:extLst>
          </p:cNvPr>
          <p:cNvSpPr txBox="1"/>
          <p:nvPr/>
        </p:nvSpPr>
        <p:spPr>
          <a:xfrm>
            <a:off x="0" y="-24975"/>
            <a:ext cx="5464685" cy="646331"/>
          </a:xfrm>
          <a:prstGeom prst="rect">
            <a:avLst/>
          </a:prstGeom>
          <a:noFill/>
        </p:spPr>
        <p:txBody>
          <a:bodyPr wrap="square">
            <a:spAutoFit/>
          </a:bodyPr>
          <a:lstStyle/>
          <a:p>
            <a:r>
              <a:rPr lang="en-US" b="1">
                <a:latin typeface="Algerian" pitchFamily="82" charset="0"/>
              </a:rPr>
              <a:t>Comparing Algorithm with prediction in the form of best accuracy result</a:t>
            </a:r>
          </a:p>
        </p:txBody>
      </p:sp>
      <p:sp>
        <p:nvSpPr>
          <p:cNvPr id="5" name="TextBox 4">
            <a:extLst>
              <a:ext uri="{FF2B5EF4-FFF2-40B4-BE49-F238E27FC236}">
                <a16:creationId xmlns:a16="http://schemas.microsoft.com/office/drawing/2014/main" id="{BA90F4DB-7458-BA4C-8A4F-72A300B8A1BB}"/>
              </a:ext>
            </a:extLst>
          </p:cNvPr>
          <p:cNvSpPr txBox="1"/>
          <p:nvPr/>
        </p:nvSpPr>
        <p:spPr>
          <a:xfrm>
            <a:off x="655242" y="837679"/>
            <a:ext cx="8116956"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is important to compare the performance of multiple different machine learning algorithms consistently and it will discover to create a test harness to compare multiple different machine learning algorithms in Python with scikit-learn.</a:t>
            </a:r>
          </a:p>
        </p:txBody>
      </p:sp>
      <p:sp>
        <p:nvSpPr>
          <p:cNvPr id="7" name="TextBox 6">
            <a:extLst>
              <a:ext uri="{FF2B5EF4-FFF2-40B4-BE49-F238E27FC236}">
                <a16:creationId xmlns:a16="http://schemas.microsoft.com/office/drawing/2014/main" id="{EFFA1DA7-EDA7-314C-A560-45CD664C479B}"/>
              </a:ext>
            </a:extLst>
          </p:cNvPr>
          <p:cNvSpPr txBox="1"/>
          <p:nvPr/>
        </p:nvSpPr>
        <p:spPr>
          <a:xfrm>
            <a:off x="655242" y="2025620"/>
            <a:ext cx="8116955"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can use this test harness as a template on your own machine learning problems and add more and different algorithms to compare.</a:t>
            </a:r>
          </a:p>
        </p:txBody>
      </p:sp>
      <p:sp>
        <p:nvSpPr>
          <p:cNvPr id="9" name="TextBox 8">
            <a:extLst>
              <a:ext uri="{FF2B5EF4-FFF2-40B4-BE49-F238E27FC236}">
                <a16:creationId xmlns:a16="http://schemas.microsoft.com/office/drawing/2014/main" id="{6A91439D-B36F-B944-8DE5-28686859F959}"/>
              </a:ext>
            </a:extLst>
          </p:cNvPr>
          <p:cNvSpPr txBox="1"/>
          <p:nvPr/>
        </p:nvSpPr>
        <p:spPr>
          <a:xfrm>
            <a:off x="655242" y="2762551"/>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Each model will have different performance characteristics.</a:t>
            </a:r>
          </a:p>
        </p:txBody>
      </p:sp>
      <p:sp>
        <p:nvSpPr>
          <p:cNvPr id="2" name="TextBox 1">
            <a:extLst>
              <a:ext uri="{FF2B5EF4-FFF2-40B4-BE49-F238E27FC236}">
                <a16:creationId xmlns:a16="http://schemas.microsoft.com/office/drawing/2014/main" id="{84D84CD4-F48C-1942-A67C-5A6B20F876E3}"/>
              </a:ext>
            </a:extLst>
          </p:cNvPr>
          <p:cNvSpPr txBox="1"/>
          <p:nvPr/>
        </p:nvSpPr>
        <p:spPr>
          <a:xfrm>
            <a:off x="655241" y="3258239"/>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here we use 4 algorithms to compare</a:t>
            </a:r>
            <a:r>
              <a:rPr lang="en-US">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E8CC36C3-9F31-C749-AC33-63BD3D473675}"/>
              </a:ext>
            </a:extLst>
          </p:cNvPr>
          <p:cNvSpPr txBox="1"/>
          <p:nvPr/>
        </p:nvSpPr>
        <p:spPr>
          <a:xfrm>
            <a:off x="1354669" y="3627571"/>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Logistics Regression</a:t>
            </a:r>
          </a:p>
        </p:txBody>
      </p:sp>
      <p:sp>
        <p:nvSpPr>
          <p:cNvPr id="6" name="TextBox 5">
            <a:extLst>
              <a:ext uri="{FF2B5EF4-FFF2-40B4-BE49-F238E27FC236}">
                <a16:creationId xmlns:a16="http://schemas.microsoft.com/office/drawing/2014/main" id="{026EF097-0138-884F-A08A-D69F587AA95B}"/>
              </a:ext>
            </a:extLst>
          </p:cNvPr>
          <p:cNvSpPr txBox="1"/>
          <p:nvPr/>
        </p:nvSpPr>
        <p:spPr>
          <a:xfrm>
            <a:off x="1354668" y="4098495"/>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Forest</a:t>
            </a:r>
          </a:p>
        </p:txBody>
      </p:sp>
      <p:sp>
        <p:nvSpPr>
          <p:cNvPr id="15" name="TextBox 14">
            <a:extLst>
              <a:ext uri="{FF2B5EF4-FFF2-40B4-BE49-F238E27FC236}">
                <a16:creationId xmlns:a16="http://schemas.microsoft.com/office/drawing/2014/main" id="{002E0AB4-3709-BA4E-B11B-51856882D3E2}"/>
              </a:ext>
            </a:extLst>
          </p:cNvPr>
          <p:cNvSpPr txBox="1"/>
          <p:nvPr/>
        </p:nvSpPr>
        <p:spPr>
          <a:xfrm>
            <a:off x="1354667" y="4569419"/>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Navie Bayes</a:t>
            </a:r>
          </a:p>
        </p:txBody>
      </p:sp>
      <p:sp>
        <p:nvSpPr>
          <p:cNvPr id="17" name="TextBox 16">
            <a:extLst>
              <a:ext uri="{FF2B5EF4-FFF2-40B4-BE49-F238E27FC236}">
                <a16:creationId xmlns:a16="http://schemas.microsoft.com/office/drawing/2014/main" id="{2B07CD5E-AD21-BF42-B073-3098959D488B}"/>
              </a:ext>
            </a:extLst>
          </p:cNvPr>
          <p:cNvSpPr txBox="1"/>
          <p:nvPr/>
        </p:nvSpPr>
        <p:spPr>
          <a:xfrm>
            <a:off x="1354666" y="5040343"/>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Decision Tree Classifier</a:t>
            </a:r>
          </a:p>
        </p:txBody>
      </p:sp>
      <p:sp>
        <p:nvSpPr>
          <p:cNvPr id="19" name="TextBox 18">
            <a:extLst>
              <a:ext uri="{FF2B5EF4-FFF2-40B4-BE49-F238E27FC236}">
                <a16:creationId xmlns:a16="http://schemas.microsoft.com/office/drawing/2014/main" id="{DEA34D06-215C-404B-990A-8B3F027D6875}"/>
              </a:ext>
            </a:extLst>
          </p:cNvPr>
          <p:cNvSpPr txBox="1"/>
          <p:nvPr/>
        </p:nvSpPr>
        <p:spPr>
          <a:xfrm>
            <a:off x="655240" y="5399434"/>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 accuracyng the result by comparing accuracy</a:t>
            </a:r>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7140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836C7-39B0-D542-9281-3176D1400FC5}"/>
              </a:ext>
            </a:extLst>
          </p:cNvPr>
          <p:cNvSpPr txBox="1"/>
          <p:nvPr/>
        </p:nvSpPr>
        <p:spPr>
          <a:xfrm>
            <a:off x="-80524" y="520519"/>
            <a:ext cx="4578442" cy="400110"/>
          </a:xfrm>
          <a:prstGeom prst="rect">
            <a:avLst/>
          </a:prstGeom>
          <a:noFill/>
        </p:spPr>
        <p:txBody>
          <a:bodyPr wrap="square">
            <a:spAutoFit/>
          </a:bodyPr>
          <a:lstStyle/>
          <a:p>
            <a:r>
              <a:rPr lang="en-US" sz="2000" b="1">
                <a:latin typeface="Algerian" pitchFamily="82" charset="0"/>
              </a:rPr>
              <a:t>Logistic Regression</a:t>
            </a:r>
          </a:p>
        </p:txBody>
      </p:sp>
      <p:sp>
        <p:nvSpPr>
          <p:cNvPr id="5" name="TextBox 4">
            <a:extLst>
              <a:ext uri="{FF2B5EF4-FFF2-40B4-BE49-F238E27FC236}">
                <a16:creationId xmlns:a16="http://schemas.microsoft.com/office/drawing/2014/main" id="{14443254-DAB1-B04E-869A-529F090A4AE6}"/>
              </a:ext>
            </a:extLst>
          </p:cNvPr>
          <p:cNvSpPr txBox="1"/>
          <p:nvPr/>
        </p:nvSpPr>
        <p:spPr>
          <a:xfrm>
            <a:off x="3218714" y="183450"/>
            <a:ext cx="4578442" cy="369332"/>
          </a:xfrm>
          <a:prstGeom prst="rect">
            <a:avLst/>
          </a:prstGeom>
          <a:noFill/>
        </p:spPr>
        <p:txBody>
          <a:bodyPr wrap="square">
            <a:spAutoFit/>
          </a:bodyPr>
          <a:lstStyle/>
          <a:p>
            <a:r>
              <a:rPr lang="en-US" b="1">
                <a:latin typeface="Algerian" pitchFamily="82" charset="0"/>
              </a:rPr>
              <a:t>ALGORITHM</a:t>
            </a:r>
          </a:p>
        </p:txBody>
      </p:sp>
      <p:sp>
        <p:nvSpPr>
          <p:cNvPr id="7" name="TextBox 6">
            <a:extLst>
              <a:ext uri="{FF2B5EF4-FFF2-40B4-BE49-F238E27FC236}">
                <a16:creationId xmlns:a16="http://schemas.microsoft.com/office/drawing/2014/main" id="{89216975-814D-9546-98DD-1E8A6EE6BA80}"/>
              </a:ext>
            </a:extLst>
          </p:cNvPr>
          <p:cNvSpPr txBox="1"/>
          <p:nvPr/>
        </p:nvSpPr>
        <p:spPr>
          <a:xfrm>
            <a:off x="712074" y="992605"/>
            <a:ext cx="8444810"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It</a:t>
            </a:r>
            <a:r>
              <a:rPr lang="en-US">
                <a:latin typeface="Times New Roman" panose="02020603050405020304" pitchFamily="18" charset="0"/>
                <a:cs typeface="Times New Roman" panose="02020603050405020304" pitchFamily="18" charset="0"/>
              </a:rPr>
              <a:t> is a statistical method for analysing a data set in which there are one or more independent variables that determine an outcome.</a:t>
            </a:r>
          </a:p>
        </p:txBody>
      </p:sp>
      <p:sp>
        <p:nvSpPr>
          <p:cNvPr id="9" name="TextBox 8">
            <a:extLst>
              <a:ext uri="{FF2B5EF4-FFF2-40B4-BE49-F238E27FC236}">
                <a16:creationId xmlns:a16="http://schemas.microsoft.com/office/drawing/2014/main" id="{861130ED-2421-C641-BA8D-3516CA461C63}"/>
              </a:ext>
            </a:extLst>
          </p:cNvPr>
          <p:cNvSpPr txBox="1"/>
          <p:nvPr/>
        </p:nvSpPr>
        <p:spPr>
          <a:xfrm>
            <a:off x="712074" y="1795341"/>
            <a:ext cx="6994202"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outcome is measured with a dichotomous variable</a:t>
            </a:r>
          </a:p>
        </p:txBody>
      </p:sp>
      <p:sp>
        <p:nvSpPr>
          <p:cNvPr id="11" name="TextBox 10">
            <a:extLst>
              <a:ext uri="{FF2B5EF4-FFF2-40B4-BE49-F238E27FC236}">
                <a16:creationId xmlns:a16="http://schemas.microsoft.com/office/drawing/2014/main" id="{8A0964BB-FD11-E54E-93F1-3E37DD2306BC}"/>
              </a:ext>
            </a:extLst>
          </p:cNvPr>
          <p:cNvSpPr txBox="1"/>
          <p:nvPr/>
        </p:nvSpPr>
        <p:spPr>
          <a:xfrm>
            <a:off x="712074" y="2377289"/>
            <a:ext cx="8380389"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goal of logistic regression is to find the best fitting model to describe the relationship between the dichotomous characteristic of interest and a set of independent  variables.</a:t>
            </a:r>
          </a:p>
        </p:txBody>
      </p:sp>
      <p:sp>
        <p:nvSpPr>
          <p:cNvPr id="13" name="TextBox 12">
            <a:extLst>
              <a:ext uri="{FF2B5EF4-FFF2-40B4-BE49-F238E27FC236}">
                <a16:creationId xmlns:a16="http://schemas.microsoft.com/office/drawing/2014/main" id="{42ADAD36-7D2E-3C49-BDB7-78DE76D0EE3D}"/>
              </a:ext>
            </a:extLst>
          </p:cNvPr>
          <p:cNvSpPr txBox="1"/>
          <p:nvPr/>
        </p:nvSpPr>
        <p:spPr>
          <a:xfrm>
            <a:off x="735083" y="3298943"/>
            <a:ext cx="8677183"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Logistic regression is a Machine Learning classification algorithm that is used to predict the probability of a categorical dependent variable.</a:t>
            </a:r>
          </a:p>
        </p:txBody>
      </p:sp>
      <p:sp>
        <p:nvSpPr>
          <p:cNvPr id="15" name="TextBox 14">
            <a:extLst>
              <a:ext uri="{FF2B5EF4-FFF2-40B4-BE49-F238E27FC236}">
                <a16:creationId xmlns:a16="http://schemas.microsoft.com/office/drawing/2014/main" id="{AA4EEA78-8608-5643-861F-BEE9A61D53B3}"/>
              </a:ext>
            </a:extLst>
          </p:cNvPr>
          <p:cNvSpPr txBox="1"/>
          <p:nvPr/>
        </p:nvSpPr>
        <p:spPr>
          <a:xfrm>
            <a:off x="735083" y="4022752"/>
            <a:ext cx="8601259"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In</a:t>
            </a:r>
            <a:r>
              <a:rPr lang="en-US">
                <a:latin typeface="Times New Roman" panose="02020603050405020304" pitchFamily="18" charset="0"/>
                <a:cs typeface="Times New Roman" panose="02020603050405020304" pitchFamily="18" charset="0"/>
              </a:rPr>
              <a:t> logistic regression, the dependent variable is a binary variable that contains data coded as 1 (yes, success, etc.) or 0 (no, failure, etc.).</a:t>
            </a:r>
          </a:p>
        </p:txBody>
      </p:sp>
      <p:sp>
        <p:nvSpPr>
          <p:cNvPr id="17" name="TextBox 16">
            <a:extLst>
              <a:ext uri="{FF2B5EF4-FFF2-40B4-BE49-F238E27FC236}">
                <a16:creationId xmlns:a16="http://schemas.microsoft.com/office/drawing/2014/main" id="{B433D46B-847F-8948-812A-DB5617D30E42}"/>
              </a:ext>
            </a:extLst>
          </p:cNvPr>
          <p:cNvSpPr txBox="1"/>
          <p:nvPr/>
        </p:nvSpPr>
        <p:spPr>
          <a:xfrm>
            <a:off x="712074" y="4814016"/>
            <a:ext cx="8361983"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In</a:t>
            </a:r>
            <a:r>
              <a:rPr lang="en-US">
                <a:latin typeface="Times New Roman" panose="02020603050405020304" pitchFamily="18" charset="0"/>
                <a:cs typeface="Times New Roman" panose="02020603050405020304" pitchFamily="18" charset="0"/>
              </a:rPr>
              <a:t> no words, the logistic regression model predicts P(Y=1) as a function of X. Logistic regression Assumptions:</a:t>
            </a:r>
          </a:p>
        </p:txBody>
      </p:sp>
      <p:sp>
        <p:nvSpPr>
          <p:cNvPr id="4" name="TextBox 3">
            <a:extLst>
              <a:ext uri="{FF2B5EF4-FFF2-40B4-BE49-F238E27FC236}">
                <a16:creationId xmlns:a16="http://schemas.microsoft.com/office/drawing/2014/main" id="{F59B825F-FBE1-A344-B732-480BCA1B9C1B}"/>
              </a:ext>
            </a:extLst>
          </p:cNvPr>
          <p:cNvSpPr txBox="1"/>
          <p:nvPr/>
        </p:nvSpPr>
        <p:spPr>
          <a:xfrm>
            <a:off x="730480" y="5605281"/>
            <a:ext cx="8361983"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InFor a binary regression, the factor level one of dependent variable Should represent the desired outcomes.</a:t>
            </a:r>
          </a:p>
        </p:txBody>
      </p:sp>
    </p:spTree>
    <p:extLst>
      <p:ext uri="{BB962C8B-B14F-4D97-AF65-F5344CB8AC3E}">
        <p14:creationId xmlns:p14="http://schemas.microsoft.com/office/powerpoint/2010/main" val="3719535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47A3C7-050E-CE46-B122-8160D5C51C26}"/>
              </a:ext>
            </a:extLst>
          </p:cNvPr>
          <p:cNvSpPr txBox="1"/>
          <p:nvPr/>
        </p:nvSpPr>
        <p:spPr>
          <a:xfrm>
            <a:off x="80526" y="165044"/>
            <a:ext cx="4578442" cy="400110"/>
          </a:xfrm>
          <a:prstGeom prst="rect">
            <a:avLst/>
          </a:prstGeom>
          <a:noFill/>
        </p:spPr>
        <p:txBody>
          <a:bodyPr wrap="square">
            <a:spAutoFit/>
          </a:bodyPr>
          <a:lstStyle/>
          <a:p>
            <a:r>
              <a:rPr lang="en-US" sz="2000" b="1">
                <a:latin typeface="Algerian" pitchFamily="82" charset="0"/>
              </a:rPr>
              <a:t>Random Forest Classifier</a:t>
            </a:r>
          </a:p>
        </p:txBody>
      </p:sp>
      <p:sp>
        <p:nvSpPr>
          <p:cNvPr id="5" name="TextBox 4">
            <a:extLst>
              <a:ext uri="{FF2B5EF4-FFF2-40B4-BE49-F238E27FC236}">
                <a16:creationId xmlns:a16="http://schemas.microsoft.com/office/drawing/2014/main" id="{63465817-C495-6C4D-8EE5-69ED90791B22}"/>
              </a:ext>
            </a:extLst>
          </p:cNvPr>
          <p:cNvSpPr txBox="1"/>
          <p:nvPr/>
        </p:nvSpPr>
        <p:spPr>
          <a:xfrm rot="10800000" flipV="1">
            <a:off x="842986" y="645693"/>
            <a:ext cx="7705581"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decision forests correct for decision trees’ habit of over fitting to their training set.</a:t>
            </a:r>
          </a:p>
        </p:txBody>
      </p:sp>
      <p:sp>
        <p:nvSpPr>
          <p:cNvPr id="7" name="TextBox 6">
            <a:extLst>
              <a:ext uri="{FF2B5EF4-FFF2-40B4-BE49-F238E27FC236}">
                <a16:creationId xmlns:a16="http://schemas.microsoft.com/office/drawing/2014/main" id="{28345F82-A078-3D41-A399-2E2F395F4D90}"/>
              </a:ext>
            </a:extLst>
          </p:cNvPr>
          <p:cNvSpPr txBox="1"/>
          <p:nvPr/>
        </p:nvSpPr>
        <p:spPr>
          <a:xfrm>
            <a:off x="842986" y="1379249"/>
            <a:ext cx="7705581" cy="646333"/>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forest is a type of supervised machine learning algorithm based on ensemble learning.</a:t>
            </a:r>
          </a:p>
        </p:txBody>
      </p:sp>
      <p:sp>
        <p:nvSpPr>
          <p:cNvPr id="11" name="TextBox 10">
            <a:extLst>
              <a:ext uri="{FF2B5EF4-FFF2-40B4-BE49-F238E27FC236}">
                <a16:creationId xmlns:a16="http://schemas.microsoft.com/office/drawing/2014/main" id="{7721D8CC-855E-3041-AD49-54815F5A703D}"/>
              </a:ext>
            </a:extLst>
          </p:cNvPr>
          <p:cNvSpPr txBox="1"/>
          <p:nvPr/>
        </p:nvSpPr>
        <p:spPr>
          <a:xfrm>
            <a:off x="842986" y="2112806"/>
            <a:ext cx="7573062"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random forest algorithm combines multiple algorithm of the same type i.e. multiple decision trees, resulting in a forest of trees, hence the name "Random Forest".</a:t>
            </a:r>
          </a:p>
        </p:txBody>
      </p:sp>
      <p:sp>
        <p:nvSpPr>
          <p:cNvPr id="13" name="TextBox 12">
            <a:extLst>
              <a:ext uri="{FF2B5EF4-FFF2-40B4-BE49-F238E27FC236}">
                <a16:creationId xmlns:a16="http://schemas.microsoft.com/office/drawing/2014/main" id="{3D430A55-D1D0-B542-B875-429684CD4139}"/>
              </a:ext>
            </a:extLst>
          </p:cNvPr>
          <p:cNvSpPr txBox="1"/>
          <p:nvPr/>
        </p:nvSpPr>
        <p:spPr>
          <a:xfrm>
            <a:off x="820669" y="3191700"/>
            <a:ext cx="7676598"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random forest algorithm can be used for both regression and classification tasks.The following are the basic steps involved in performi ng the random forest algorithm:</a:t>
            </a:r>
          </a:p>
        </p:txBody>
      </p:sp>
      <p:sp>
        <p:nvSpPr>
          <p:cNvPr id="15" name="TextBox 14">
            <a:extLst>
              <a:ext uri="{FF2B5EF4-FFF2-40B4-BE49-F238E27FC236}">
                <a16:creationId xmlns:a16="http://schemas.microsoft.com/office/drawing/2014/main" id="{875191BE-C3ED-AD4C-9B20-10CE00AFCC48}"/>
              </a:ext>
            </a:extLst>
          </p:cNvPr>
          <p:cNvSpPr txBox="1"/>
          <p:nvPr/>
        </p:nvSpPr>
        <p:spPr>
          <a:xfrm>
            <a:off x="2029690" y="4202254"/>
            <a:ext cx="6017319"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Pick N random records from the dataset.</a:t>
            </a:r>
          </a:p>
        </p:txBody>
      </p:sp>
      <p:sp>
        <p:nvSpPr>
          <p:cNvPr id="17" name="TextBox 16">
            <a:extLst>
              <a:ext uri="{FF2B5EF4-FFF2-40B4-BE49-F238E27FC236}">
                <a16:creationId xmlns:a16="http://schemas.microsoft.com/office/drawing/2014/main" id="{B3EAC50A-6E40-2C48-A29C-CBB658457927}"/>
              </a:ext>
            </a:extLst>
          </p:cNvPr>
          <p:cNvSpPr txBox="1"/>
          <p:nvPr/>
        </p:nvSpPr>
        <p:spPr>
          <a:xfrm>
            <a:off x="2029690" y="4571586"/>
            <a:ext cx="5805654"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Build a decision tree based on these N records.</a:t>
            </a:r>
          </a:p>
        </p:txBody>
      </p:sp>
      <p:sp>
        <p:nvSpPr>
          <p:cNvPr id="2" name="TextBox 1">
            <a:extLst>
              <a:ext uri="{FF2B5EF4-FFF2-40B4-BE49-F238E27FC236}">
                <a16:creationId xmlns:a16="http://schemas.microsoft.com/office/drawing/2014/main" id="{266096B5-4EF5-514B-A8D9-DFABEA39D12B}"/>
              </a:ext>
            </a:extLst>
          </p:cNvPr>
          <p:cNvSpPr txBox="1"/>
          <p:nvPr/>
        </p:nvSpPr>
        <p:spPr>
          <a:xfrm>
            <a:off x="713685" y="5463560"/>
            <a:ext cx="7890565"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final values can be calculated by  Taking the average of all the values predicted by all the trees in the forest.</a:t>
            </a:r>
          </a:p>
        </p:txBody>
      </p:sp>
      <p:sp>
        <p:nvSpPr>
          <p:cNvPr id="4" name="TextBox 3">
            <a:extLst>
              <a:ext uri="{FF2B5EF4-FFF2-40B4-BE49-F238E27FC236}">
                <a16:creationId xmlns:a16="http://schemas.microsoft.com/office/drawing/2014/main" id="{930EE769-E744-BC4D-B752-8E29B5B229C6}"/>
              </a:ext>
            </a:extLst>
          </p:cNvPr>
          <p:cNvSpPr txBox="1"/>
          <p:nvPr/>
        </p:nvSpPr>
        <p:spPr>
          <a:xfrm>
            <a:off x="1952016" y="5049599"/>
            <a:ext cx="6735519" cy="369332"/>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 </a:t>
            </a:r>
            <a:r>
              <a:rPr lang="en-US">
                <a:latin typeface="Times New Roman" panose="02020603050405020304" pitchFamily="18" charset="0"/>
                <a:cs typeface="Times New Roman" panose="02020603050405020304" pitchFamily="18" charset="0"/>
              </a:rPr>
              <a:t>Choose the number of trees you want in your algorithm.</a:t>
            </a:r>
          </a:p>
        </p:txBody>
      </p:sp>
    </p:spTree>
    <p:extLst>
      <p:ext uri="{BB962C8B-B14F-4D97-AF65-F5344CB8AC3E}">
        <p14:creationId xmlns:p14="http://schemas.microsoft.com/office/powerpoint/2010/main" val="388424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D5E248-3FBC-0C44-8E49-7828E7026468}"/>
              </a:ext>
            </a:extLst>
          </p:cNvPr>
          <p:cNvSpPr txBox="1"/>
          <p:nvPr/>
        </p:nvSpPr>
        <p:spPr>
          <a:xfrm>
            <a:off x="0" y="60739"/>
            <a:ext cx="4578442" cy="400110"/>
          </a:xfrm>
          <a:prstGeom prst="rect">
            <a:avLst/>
          </a:prstGeom>
          <a:noFill/>
        </p:spPr>
        <p:txBody>
          <a:bodyPr wrap="square">
            <a:spAutoFit/>
          </a:bodyPr>
          <a:lstStyle/>
          <a:p>
            <a:r>
              <a:rPr lang="en-US" sz="2000" b="1">
                <a:latin typeface="Algerian" pitchFamily="82" charset="0"/>
              </a:rPr>
              <a:t>Decision Tree Classifier</a:t>
            </a:r>
          </a:p>
        </p:txBody>
      </p:sp>
      <p:sp>
        <p:nvSpPr>
          <p:cNvPr id="5" name="TextBox 4">
            <a:extLst>
              <a:ext uri="{FF2B5EF4-FFF2-40B4-BE49-F238E27FC236}">
                <a16:creationId xmlns:a16="http://schemas.microsoft.com/office/drawing/2014/main" id="{E4003BCD-1E2C-C140-AFB1-B00339A5C2E6}"/>
              </a:ext>
            </a:extLst>
          </p:cNvPr>
          <p:cNvSpPr txBox="1"/>
          <p:nvPr/>
        </p:nvSpPr>
        <p:spPr>
          <a:xfrm>
            <a:off x="1017840" y="491898"/>
            <a:ext cx="8126160"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It</a:t>
            </a:r>
            <a:r>
              <a:rPr lang="en-US">
                <a:latin typeface="Times New Roman" panose="02020603050405020304" pitchFamily="18" charset="0"/>
                <a:cs typeface="Times New Roman" panose="02020603050405020304" pitchFamily="18" charset="0"/>
              </a:rPr>
              <a:t> is one of the most powerful and popular algorithm. Decision-tree algorithm falls under the category of supervised learning algorithms.</a:t>
            </a:r>
          </a:p>
        </p:txBody>
      </p:sp>
      <p:sp>
        <p:nvSpPr>
          <p:cNvPr id="7" name="TextBox 6">
            <a:extLst>
              <a:ext uri="{FF2B5EF4-FFF2-40B4-BE49-F238E27FC236}">
                <a16:creationId xmlns:a16="http://schemas.microsoft.com/office/drawing/2014/main" id="{33EEF131-3E1A-C34D-967F-686910A8924B}"/>
              </a:ext>
            </a:extLst>
          </p:cNvPr>
          <p:cNvSpPr txBox="1"/>
          <p:nvPr/>
        </p:nvSpPr>
        <p:spPr>
          <a:xfrm>
            <a:off x="1038085" y="1200056"/>
            <a:ext cx="8617598" cy="646331"/>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It works for both continuous as well as categorical output variables. Assumptions of Decision tree:</a:t>
            </a:r>
          </a:p>
        </p:txBody>
      </p:sp>
      <p:sp>
        <p:nvSpPr>
          <p:cNvPr id="9" name="TextBox 8">
            <a:extLst>
              <a:ext uri="{FF2B5EF4-FFF2-40B4-BE49-F238E27FC236}">
                <a16:creationId xmlns:a16="http://schemas.microsoft.com/office/drawing/2014/main" id="{12B0F638-22D9-6646-8D57-3F83A0612F32}"/>
              </a:ext>
            </a:extLst>
          </p:cNvPr>
          <p:cNvSpPr txBox="1"/>
          <p:nvPr/>
        </p:nvSpPr>
        <p:spPr>
          <a:xfrm>
            <a:off x="2043043" y="1819557"/>
            <a:ext cx="6414422" cy="369332"/>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At</a:t>
            </a:r>
            <a:r>
              <a:rPr lang="en-US">
                <a:latin typeface="Times New Roman" panose="02020603050405020304" pitchFamily="18" charset="0"/>
                <a:cs typeface="Times New Roman" panose="02020603050405020304" pitchFamily="18" charset="0"/>
              </a:rPr>
              <a:t> the beginning, we consider the whole training set as the root.</a:t>
            </a:r>
          </a:p>
        </p:txBody>
      </p:sp>
      <p:sp>
        <p:nvSpPr>
          <p:cNvPr id="11" name="TextBox 10">
            <a:extLst>
              <a:ext uri="{FF2B5EF4-FFF2-40B4-BE49-F238E27FC236}">
                <a16:creationId xmlns:a16="http://schemas.microsoft.com/office/drawing/2014/main" id="{D0C3637B-DCEB-454F-9D4A-7FD12572DD62}"/>
              </a:ext>
            </a:extLst>
          </p:cNvPr>
          <p:cNvSpPr txBox="1"/>
          <p:nvPr/>
        </p:nvSpPr>
        <p:spPr>
          <a:xfrm>
            <a:off x="2043043" y="2585594"/>
            <a:ext cx="6699710"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Attributes are assumed to be categorical for information gain, attributes are assumed to be continuous.</a:t>
            </a:r>
          </a:p>
        </p:txBody>
      </p:sp>
      <p:sp>
        <p:nvSpPr>
          <p:cNvPr id="13" name="TextBox 12">
            <a:extLst>
              <a:ext uri="{FF2B5EF4-FFF2-40B4-BE49-F238E27FC236}">
                <a16:creationId xmlns:a16="http://schemas.microsoft.com/office/drawing/2014/main" id="{D6B7FBEC-2FE9-AE4A-B060-B55E0067E3E9}"/>
              </a:ext>
            </a:extLst>
          </p:cNvPr>
          <p:cNvSpPr txBox="1"/>
          <p:nvPr/>
        </p:nvSpPr>
        <p:spPr>
          <a:xfrm>
            <a:off x="2043043" y="3351631"/>
            <a:ext cx="6497246"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On the basis of attribute values records are distributed recursively.</a:t>
            </a:r>
          </a:p>
        </p:txBody>
      </p:sp>
      <p:sp>
        <p:nvSpPr>
          <p:cNvPr id="15" name="TextBox 14">
            <a:extLst>
              <a:ext uri="{FF2B5EF4-FFF2-40B4-BE49-F238E27FC236}">
                <a16:creationId xmlns:a16="http://schemas.microsoft.com/office/drawing/2014/main" id="{EC98EF59-C88C-8042-9E84-1F3CED8D525A}"/>
              </a:ext>
            </a:extLst>
          </p:cNvPr>
          <p:cNvSpPr txBox="1"/>
          <p:nvPr/>
        </p:nvSpPr>
        <p:spPr>
          <a:xfrm>
            <a:off x="2043043" y="4022934"/>
            <a:ext cx="6414422"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We use statistical methods for ordering attributes as root or internal node.</a:t>
            </a:r>
          </a:p>
        </p:txBody>
      </p:sp>
      <p:sp>
        <p:nvSpPr>
          <p:cNvPr id="17" name="TextBox 16">
            <a:extLst>
              <a:ext uri="{FF2B5EF4-FFF2-40B4-BE49-F238E27FC236}">
                <a16:creationId xmlns:a16="http://schemas.microsoft.com/office/drawing/2014/main" id="{1B59A2A4-9D39-8341-891C-DBF699863D62}"/>
              </a:ext>
            </a:extLst>
          </p:cNvPr>
          <p:cNvSpPr txBox="1"/>
          <p:nvPr/>
        </p:nvSpPr>
        <p:spPr>
          <a:xfrm>
            <a:off x="1100667" y="4669265"/>
            <a:ext cx="7960506"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Decision tree builds classification or regression models in the form of a tree structure. It breaks down a data set into smaller and smaller subsets while at the same time an associated decision tree is incrementally developed.</a:t>
            </a:r>
          </a:p>
        </p:txBody>
      </p:sp>
    </p:spTree>
    <p:extLst>
      <p:ext uri="{BB962C8B-B14F-4D97-AF65-F5344CB8AC3E}">
        <p14:creationId xmlns:p14="http://schemas.microsoft.com/office/powerpoint/2010/main" val="167249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052" y="228600"/>
            <a:ext cx="8686800" cy="6400800"/>
          </a:xfrm>
        </p:spPr>
        <p:txBody>
          <a:bodyPr>
            <a:normAutofit/>
          </a:bodyPr>
          <a:lstStyle/>
          <a:p>
            <a:pPr marL="114300" indent="0" algn="ctr">
              <a:buNone/>
            </a:pPr>
            <a:r>
              <a:rPr lang="en-US" sz="2400" b="1">
                <a:latin typeface="Algerian" pitchFamily="82" charset="0"/>
                <a:cs typeface="Times New Roman" pitchFamily="18" charset="0"/>
              </a:rPr>
              <a:t>introduction</a:t>
            </a:r>
            <a:endParaRPr lang="en-US" sz="2400" dirty="0">
              <a:latin typeface="Algerian" pitchFamily="82" charset="0"/>
              <a:cs typeface="Times New Roman" pitchFamily="18" charset="0"/>
            </a:endParaRPr>
          </a:p>
          <a:p>
            <a:pPr algn="just"/>
            <a:r>
              <a:rPr lang="en-IN" sz="1800" dirty="0">
                <a:latin typeface="Times New Roman" panose="02020603050405020304" pitchFamily="18" charset="0"/>
                <a:cs typeface="Times New Roman" panose="02020603050405020304" pitchFamily="18" charset="0"/>
              </a:rPr>
              <a:t>An earthquake is the shaking of the surface of the Earth resulting from a sudden release of energy in the Earth's lithosphere that creates seismic waves.</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At the Earth's surface, earthquakes manifest themselves by shaking and displacing or disrupting the ground. So predicting the factors of an earthquake is a challenging job as an earthquake does not show specific patterns resulting in inaccurate predictions.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Techniques based on machine learning are well known for their capability to find hidden patterns in data. The machine learning model is built based on the past data related to earthquakes where the model can learn the pattern from the data and takes the consideration of the factors. The factors which are taken into consideration are the pre-processed data that is the dependency of the factors are checked in accordance with earthquake.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Comparison of machine learning algorithms are done for better prediction and performance metrics are also calculated an evaluated.</a:t>
            </a:r>
          </a:p>
          <a:p>
            <a:pPr marL="109728" indent="0" algn="just">
              <a:buNone/>
            </a:pPr>
            <a:endParaRPr lang="en-US" sz="1800" b="1" dirty="0">
              <a:latin typeface="Times New Roman" panose="02020603050405020304"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9677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FBF66C-E7A9-1A49-9686-B34B7E5B8BDE}"/>
              </a:ext>
            </a:extLst>
          </p:cNvPr>
          <p:cNvSpPr txBox="1"/>
          <p:nvPr/>
        </p:nvSpPr>
        <p:spPr>
          <a:xfrm>
            <a:off x="0" y="211059"/>
            <a:ext cx="4578442" cy="400110"/>
          </a:xfrm>
          <a:prstGeom prst="rect">
            <a:avLst/>
          </a:prstGeom>
          <a:noFill/>
        </p:spPr>
        <p:txBody>
          <a:bodyPr wrap="square">
            <a:spAutoFit/>
          </a:bodyPr>
          <a:lstStyle/>
          <a:p>
            <a:r>
              <a:rPr lang="en-US" sz="2000" b="1" dirty="0">
                <a:latin typeface="Algerian" pitchFamily="82" charset="0"/>
              </a:rPr>
              <a:t>Naive </a:t>
            </a:r>
            <a:r>
              <a:rPr lang="en-US" sz="2000" b="1" dirty="0" err="1">
                <a:latin typeface="Algerian" pitchFamily="82" charset="0"/>
              </a:rPr>
              <a:t>Bayes</a:t>
            </a:r>
            <a:r>
              <a:rPr lang="en-US" sz="2000" b="1" dirty="0">
                <a:latin typeface="Algerian" pitchFamily="82" charset="0"/>
              </a:rPr>
              <a:t> algorithm:</a:t>
            </a:r>
          </a:p>
        </p:txBody>
      </p:sp>
      <p:sp>
        <p:nvSpPr>
          <p:cNvPr id="5" name="TextBox 4">
            <a:extLst>
              <a:ext uri="{FF2B5EF4-FFF2-40B4-BE49-F238E27FC236}">
                <a16:creationId xmlns:a16="http://schemas.microsoft.com/office/drawing/2014/main" id="{0462DCC5-4904-F644-B963-FCA0DF3B4F25}"/>
              </a:ext>
            </a:extLst>
          </p:cNvPr>
          <p:cNvSpPr txBox="1"/>
          <p:nvPr/>
        </p:nvSpPr>
        <p:spPr>
          <a:xfrm>
            <a:off x="911087" y="765424"/>
            <a:ext cx="8162971" cy="120032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Naive Bayes algorithm is an intuitive method that uses the probabilities of each attribute belonging to each class to make a prediction. It is the supervised learning approach you would come up with if you wanted to model a predictive modeling problem probabilistically.</a:t>
            </a:r>
          </a:p>
        </p:txBody>
      </p:sp>
      <p:sp>
        <p:nvSpPr>
          <p:cNvPr id="7" name="TextBox 6">
            <a:extLst>
              <a:ext uri="{FF2B5EF4-FFF2-40B4-BE49-F238E27FC236}">
                <a16:creationId xmlns:a16="http://schemas.microsoft.com/office/drawing/2014/main" id="{6EEEE267-ED4A-1A4C-812D-774C43427A00}"/>
              </a:ext>
            </a:extLst>
          </p:cNvPr>
          <p:cNvSpPr txBox="1"/>
          <p:nvPr/>
        </p:nvSpPr>
        <p:spPr>
          <a:xfrm>
            <a:off x="911087" y="2129903"/>
            <a:ext cx="8089348" cy="120032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Naive bayes simplifies the calculation of probabilities by assuming that the probability of each attribute belonging to a given class value is independent of all other attributes. This is a strong assumption but results in a fast and effective method.</a:t>
            </a:r>
          </a:p>
        </p:txBody>
      </p:sp>
      <p:sp>
        <p:nvSpPr>
          <p:cNvPr id="9" name="TextBox 8">
            <a:extLst>
              <a:ext uri="{FF2B5EF4-FFF2-40B4-BE49-F238E27FC236}">
                <a16:creationId xmlns:a16="http://schemas.microsoft.com/office/drawing/2014/main" id="{6841917B-2B39-4745-B7FD-AC6FAAB06752}"/>
              </a:ext>
            </a:extLst>
          </p:cNvPr>
          <p:cNvSpPr txBox="1"/>
          <p:nvPr/>
        </p:nvSpPr>
        <p:spPr>
          <a:xfrm>
            <a:off x="981029" y="3527769"/>
            <a:ext cx="8162971" cy="122381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probability of a class value given a value of an attribute is called the conditional probability. By multiplying the conditional probabilities together for each attribute for a given class value, we have a probability of a data instance belonging to that class.</a:t>
            </a:r>
          </a:p>
        </p:txBody>
      </p:sp>
      <p:sp>
        <p:nvSpPr>
          <p:cNvPr id="11" name="TextBox 10">
            <a:extLst>
              <a:ext uri="{FF2B5EF4-FFF2-40B4-BE49-F238E27FC236}">
                <a16:creationId xmlns:a16="http://schemas.microsoft.com/office/drawing/2014/main" id="{8E762776-DCF1-134E-9719-9E727F89DDD1}"/>
              </a:ext>
            </a:extLst>
          </p:cNvPr>
          <p:cNvSpPr txBox="1"/>
          <p:nvPr/>
        </p:nvSpPr>
        <p:spPr>
          <a:xfrm>
            <a:off x="981030" y="4589360"/>
            <a:ext cx="8162970"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To</a:t>
            </a:r>
            <a:r>
              <a:rPr lang="en-US">
                <a:latin typeface="Times New Roman" panose="02020603050405020304" pitchFamily="18" charset="0"/>
                <a:cs typeface="Times New Roman" panose="02020603050405020304" pitchFamily="18" charset="0"/>
              </a:rPr>
              <a:t> make a prediction we can calculate probabilities of the instance belonging to each class and select the class value with the highest probability.</a:t>
            </a:r>
          </a:p>
        </p:txBody>
      </p:sp>
      <p:sp>
        <p:nvSpPr>
          <p:cNvPr id="13" name="TextBox 12">
            <a:extLst>
              <a:ext uri="{FF2B5EF4-FFF2-40B4-BE49-F238E27FC236}">
                <a16:creationId xmlns:a16="http://schemas.microsoft.com/office/drawing/2014/main" id="{D47DE4ED-FD8E-BE47-860F-0E847BD492FE}"/>
              </a:ext>
            </a:extLst>
          </p:cNvPr>
          <p:cNvSpPr txBox="1"/>
          <p:nvPr/>
        </p:nvSpPr>
        <p:spPr>
          <a:xfrm>
            <a:off x="981029" y="5483157"/>
            <a:ext cx="7347594" cy="660044"/>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Naive Bayes is a statistical classification technique based on Bayes Theorem.</a:t>
            </a:r>
          </a:p>
        </p:txBody>
      </p:sp>
    </p:spTree>
    <p:extLst>
      <p:ext uri="{BB962C8B-B14F-4D97-AF65-F5344CB8AC3E}">
        <p14:creationId xmlns:p14="http://schemas.microsoft.com/office/powerpoint/2010/main" val="253921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830E2E-4D3A-2E45-9C8D-97E30B20A43A}"/>
              </a:ext>
            </a:extLst>
          </p:cNvPr>
          <p:cNvSpPr txBox="1"/>
          <p:nvPr/>
        </p:nvSpPr>
        <p:spPr>
          <a:xfrm>
            <a:off x="638623" y="164828"/>
            <a:ext cx="8404547" cy="923330"/>
          </a:xfrm>
          <a:prstGeom prst="rect">
            <a:avLst/>
          </a:prstGeom>
          <a:noFill/>
        </p:spPr>
        <p:txBody>
          <a:bodyPr wrap="square">
            <a:spAutoFit/>
          </a:bodyPr>
          <a:lstStyle/>
          <a:p>
            <a:pPr marL="742950" lvl="1" indent="-285750">
              <a:buFont typeface="Arial" panose="020B0604020202020204" pitchFamily="34" charset="0"/>
              <a:buChar char="•"/>
            </a:pPr>
            <a:r>
              <a:rPr lang="en-US"/>
              <a:t>It</a:t>
            </a:r>
            <a:r>
              <a:rPr lang="en-US">
                <a:latin typeface="Times New Roman" panose="02020603050405020304" pitchFamily="18" charset="0"/>
                <a:cs typeface="Times New Roman" panose="02020603050405020304" pitchFamily="18" charset="0"/>
              </a:rPr>
              <a:t> is one of the simplest supervised learning algorithms.Naive Bayes classifier is the fast, accurate and reliable algorithm. Naive Bayes classifiers have high accuracy and speed on large datasets.</a:t>
            </a:r>
          </a:p>
        </p:txBody>
      </p:sp>
      <p:sp>
        <p:nvSpPr>
          <p:cNvPr id="5" name="TextBox 4">
            <a:extLst>
              <a:ext uri="{FF2B5EF4-FFF2-40B4-BE49-F238E27FC236}">
                <a16:creationId xmlns:a16="http://schemas.microsoft.com/office/drawing/2014/main" id="{1F195D78-4ACC-664F-8B29-73D9354E5B56}"/>
              </a:ext>
            </a:extLst>
          </p:cNvPr>
          <p:cNvSpPr txBox="1"/>
          <p:nvPr/>
        </p:nvSpPr>
        <p:spPr>
          <a:xfrm>
            <a:off x="638623" y="1170472"/>
            <a:ext cx="8404547" cy="1200329"/>
          </a:xfrm>
          <a:prstGeom prst="rect">
            <a:avLst/>
          </a:prstGeom>
          <a:noFill/>
        </p:spPr>
        <p:txBody>
          <a:bodyPr wrap="square">
            <a:spAutoFit/>
          </a:bodyPr>
          <a:lstStyle/>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Naive Bayes classifier assumes that the effect of a particular feature in a class is independent of other features. For example, a loan applicant is desirable or not depending on his/her income, previous loan and transaction history, age, and location.</a:t>
            </a:r>
          </a:p>
        </p:txBody>
      </p:sp>
      <p:sp>
        <p:nvSpPr>
          <p:cNvPr id="7" name="TextBox 6">
            <a:extLst>
              <a:ext uri="{FF2B5EF4-FFF2-40B4-BE49-F238E27FC236}">
                <a16:creationId xmlns:a16="http://schemas.microsoft.com/office/drawing/2014/main" id="{2CC12D03-11DD-4740-9CA5-E15C1752E361}"/>
              </a:ext>
            </a:extLst>
          </p:cNvPr>
          <p:cNvSpPr txBox="1"/>
          <p:nvPr/>
        </p:nvSpPr>
        <p:spPr>
          <a:xfrm>
            <a:off x="638741" y="2453115"/>
            <a:ext cx="8058862" cy="1231165"/>
          </a:xfrm>
          <a:prstGeom prst="rect">
            <a:avLst/>
          </a:prstGeom>
          <a:noFill/>
        </p:spPr>
        <p:txBody>
          <a:bodyPr wrap="square">
            <a:spAutoFit/>
          </a:bodyPr>
          <a:lstStyle/>
          <a:p>
            <a:pPr marL="742950" lvl="1"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Even if these features are interdependent, these features are still considered independently. This assumption simplifies computation, and that's why it is considered as naive. This assumption is called class conditional independence.</a:t>
            </a:r>
          </a:p>
        </p:txBody>
      </p:sp>
    </p:spTree>
    <p:extLst>
      <p:ext uri="{BB962C8B-B14F-4D97-AF65-F5344CB8AC3E}">
        <p14:creationId xmlns:p14="http://schemas.microsoft.com/office/powerpoint/2010/main" val="375223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rformane ana.png"/>
          <p:cNvPicPr/>
          <p:nvPr/>
        </p:nvPicPr>
        <p:blipFill>
          <a:blip r:embed="rId3"/>
          <a:stretch>
            <a:fillRect/>
          </a:stretch>
        </p:blipFill>
        <p:spPr>
          <a:xfrm>
            <a:off x="1142976" y="1142984"/>
            <a:ext cx="6908800" cy="1822450"/>
          </a:xfrm>
          <a:prstGeom prst="rect">
            <a:avLst/>
          </a:prstGeom>
        </p:spPr>
      </p:pic>
      <p:pic>
        <p:nvPicPr>
          <p:cNvPr id="3" name="Picture 2" descr="analys.png"/>
          <p:cNvPicPr/>
          <p:nvPr/>
        </p:nvPicPr>
        <p:blipFill>
          <a:blip r:embed="rId4"/>
          <a:stretch>
            <a:fillRect/>
          </a:stretch>
        </p:blipFill>
        <p:spPr>
          <a:xfrm>
            <a:off x="2643174" y="3571876"/>
            <a:ext cx="4413434" cy="2666948"/>
          </a:xfrm>
          <a:prstGeom prst="rect">
            <a:avLst/>
          </a:prstGeom>
        </p:spPr>
      </p:pic>
      <p:sp>
        <p:nvSpPr>
          <p:cNvPr id="4" name="TextBox 3"/>
          <p:cNvSpPr txBox="1"/>
          <p:nvPr/>
        </p:nvSpPr>
        <p:spPr>
          <a:xfrm>
            <a:off x="714348" y="642918"/>
            <a:ext cx="2989921" cy="369332"/>
          </a:xfrm>
          <a:prstGeom prst="rect">
            <a:avLst/>
          </a:prstGeom>
          <a:noFill/>
        </p:spPr>
        <p:txBody>
          <a:bodyPr wrap="none" rtlCol="0">
            <a:spAutoFit/>
          </a:bodyPr>
          <a:lstStyle/>
          <a:p>
            <a:r>
              <a:rPr lang="en-GB" b="1" dirty="0">
                <a:latin typeface="Algerian" pitchFamily="82" charset="0"/>
              </a:rPr>
              <a:t>PERFORMANCE ANALYSIS</a:t>
            </a:r>
            <a:endParaRPr lang="en-US" b="1" dirty="0">
              <a:latin typeface="Algerian" pitchFamily="82" charset="0"/>
            </a:endParaRPr>
          </a:p>
        </p:txBody>
      </p:sp>
      <p:sp>
        <p:nvSpPr>
          <p:cNvPr id="5" name="TextBox 4"/>
          <p:cNvSpPr txBox="1"/>
          <p:nvPr/>
        </p:nvSpPr>
        <p:spPr>
          <a:xfrm>
            <a:off x="2571736" y="3000372"/>
            <a:ext cx="4596130" cy="369332"/>
          </a:xfrm>
          <a:prstGeom prst="rect">
            <a:avLst/>
          </a:prstGeom>
          <a:noFill/>
        </p:spPr>
        <p:txBody>
          <a:bodyPr wrap="none" rtlCol="0">
            <a:spAutoFit/>
          </a:bodyPr>
          <a:lstStyle/>
          <a:p>
            <a:r>
              <a:rPr lang="en-GB" dirty="0">
                <a:latin typeface="Times New Roman" pitchFamily="18" charset="0"/>
                <a:cs typeface="Times New Roman" pitchFamily="18" charset="0"/>
              </a:rPr>
              <a:t>Performance analysis for Earthquake prediction</a:t>
            </a:r>
            <a:endParaRPr lang="en-US" dirty="0">
              <a:latin typeface="Times New Roman" pitchFamily="18" charset="0"/>
              <a:cs typeface="Times New Roman" pitchFamily="18" charset="0"/>
            </a:endParaRPr>
          </a:p>
        </p:txBody>
      </p:sp>
      <p:sp>
        <p:nvSpPr>
          <p:cNvPr id="6" name="TextBox 5"/>
          <p:cNvSpPr txBox="1"/>
          <p:nvPr/>
        </p:nvSpPr>
        <p:spPr>
          <a:xfrm>
            <a:off x="2786050" y="6357958"/>
            <a:ext cx="4019114" cy="369332"/>
          </a:xfrm>
          <a:prstGeom prst="rect">
            <a:avLst/>
          </a:prstGeom>
          <a:noFill/>
        </p:spPr>
        <p:txBody>
          <a:bodyPr wrap="none" rtlCol="0">
            <a:spAutoFit/>
          </a:bodyPr>
          <a:lstStyle/>
          <a:p>
            <a:r>
              <a:rPr lang="en-GB" dirty="0">
                <a:latin typeface="Times New Roman" pitchFamily="18" charset="0"/>
                <a:cs typeface="Times New Roman" pitchFamily="18" charset="0"/>
              </a:rPr>
              <a:t>High Accuracy for Earthquake </a:t>
            </a:r>
            <a:r>
              <a:rPr lang="en-GB" dirty="0" err="1">
                <a:latin typeface="Times New Roman" pitchFamily="18" charset="0"/>
                <a:cs typeface="Times New Roman" pitchFamily="18" charset="0"/>
              </a:rPr>
              <a:t>Predcition</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B4D3B7-580A-A047-A5C6-51036193FA0E}"/>
              </a:ext>
            </a:extLst>
          </p:cNvPr>
          <p:cNvSpPr txBox="1"/>
          <p:nvPr/>
        </p:nvSpPr>
        <p:spPr>
          <a:xfrm>
            <a:off x="3304300" y="275479"/>
            <a:ext cx="4578442" cy="461665"/>
          </a:xfrm>
          <a:prstGeom prst="rect">
            <a:avLst/>
          </a:prstGeom>
          <a:noFill/>
        </p:spPr>
        <p:txBody>
          <a:bodyPr wrap="square">
            <a:spAutoFit/>
          </a:bodyPr>
          <a:lstStyle/>
          <a:p>
            <a:r>
              <a:rPr lang="en-US" sz="2400" b="1">
                <a:latin typeface="Algerian" pitchFamily="82" charset="0"/>
              </a:rPr>
              <a:t>SCREEN</a:t>
            </a:r>
            <a:r>
              <a:rPr lang="en-US"/>
              <a:t> </a:t>
            </a:r>
            <a:r>
              <a:rPr lang="en-US" sz="2400" b="1">
                <a:latin typeface="Algerian" pitchFamily="82" charset="0"/>
              </a:rPr>
              <a:t>SHOTS</a:t>
            </a:r>
          </a:p>
        </p:txBody>
      </p:sp>
      <p:pic>
        <p:nvPicPr>
          <p:cNvPr id="4" name="Picture 4">
            <a:extLst>
              <a:ext uri="{FF2B5EF4-FFF2-40B4-BE49-F238E27FC236}">
                <a16:creationId xmlns:a16="http://schemas.microsoft.com/office/drawing/2014/main" id="{F5DC0E6E-A276-2448-8D77-6351E5E8F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16" y="901885"/>
            <a:ext cx="8457464" cy="4389782"/>
          </a:xfrm>
          <a:prstGeom prst="rect">
            <a:avLst/>
          </a:prstGeom>
        </p:spPr>
      </p:pic>
    </p:spTree>
    <p:extLst>
      <p:ext uri="{BB962C8B-B14F-4D97-AF65-F5344CB8AC3E}">
        <p14:creationId xmlns:p14="http://schemas.microsoft.com/office/powerpoint/2010/main" val="364313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2A199A3-F11A-884B-B65D-03DE2350E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17" y="708623"/>
            <a:ext cx="8512680" cy="5144420"/>
          </a:xfrm>
          <a:prstGeom prst="rect">
            <a:avLst/>
          </a:prstGeom>
        </p:spPr>
      </p:pic>
    </p:spTree>
    <p:extLst>
      <p:ext uri="{BB962C8B-B14F-4D97-AF65-F5344CB8AC3E}">
        <p14:creationId xmlns:p14="http://schemas.microsoft.com/office/powerpoint/2010/main" val="1104839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C06F8-6019-AD43-9492-744E66F72A0A}"/>
              </a:ext>
            </a:extLst>
          </p:cNvPr>
          <p:cNvSpPr txBox="1"/>
          <p:nvPr/>
        </p:nvSpPr>
        <p:spPr>
          <a:xfrm>
            <a:off x="1150364" y="1647318"/>
            <a:ext cx="7196665" cy="1908215"/>
          </a:xfrm>
          <a:prstGeom prst="rect">
            <a:avLst/>
          </a:prstGeom>
          <a:noFill/>
        </p:spPr>
        <p:txBody>
          <a:bodyPr wrap="square">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analytical process started from data cleaning and processing, missing value, exploratory analysis and finally model building and evaluation. The best accuracy on public test set is higher accuracy score is will be find out. This application can help to find the Prediction of Earth Quake.</a:t>
            </a:r>
          </a:p>
          <a:p>
            <a:endParaRPr lang="en-US"/>
          </a:p>
        </p:txBody>
      </p:sp>
      <p:sp>
        <p:nvSpPr>
          <p:cNvPr id="5" name="TextBox 4">
            <a:extLst>
              <a:ext uri="{FF2B5EF4-FFF2-40B4-BE49-F238E27FC236}">
                <a16:creationId xmlns:a16="http://schemas.microsoft.com/office/drawing/2014/main" id="{66996422-4704-E14F-8061-6930ACBFFE23}"/>
              </a:ext>
            </a:extLst>
          </p:cNvPr>
          <p:cNvSpPr txBox="1"/>
          <p:nvPr/>
        </p:nvSpPr>
        <p:spPr>
          <a:xfrm>
            <a:off x="3181902" y="496348"/>
            <a:ext cx="4578442" cy="461665"/>
          </a:xfrm>
          <a:prstGeom prst="rect">
            <a:avLst/>
          </a:prstGeom>
          <a:noFill/>
        </p:spPr>
        <p:txBody>
          <a:bodyPr wrap="square">
            <a:spAutoFit/>
          </a:bodyPr>
          <a:lstStyle/>
          <a:p>
            <a:r>
              <a:rPr lang="en-US" sz="2400" b="1">
                <a:latin typeface="Algerian" pitchFamily="82" charset="0"/>
              </a:rPr>
              <a:t>CONCLUSION</a:t>
            </a:r>
          </a:p>
        </p:txBody>
      </p:sp>
    </p:spTree>
    <p:extLst>
      <p:ext uri="{BB962C8B-B14F-4D97-AF65-F5344CB8AC3E}">
        <p14:creationId xmlns:p14="http://schemas.microsoft.com/office/powerpoint/2010/main" val="1923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87F27-5BDA-3D4F-BF75-54B68FB42F98}"/>
              </a:ext>
            </a:extLst>
          </p:cNvPr>
          <p:cNvSpPr txBox="1"/>
          <p:nvPr/>
        </p:nvSpPr>
        <p:spPr>
          <a:xfrm>
            <a:off x="3734075" y="358305"/>
            <a:ext cx="4578442" cy="461665"/>
          </a:xfrm>
          <a:prstGeom prst="rect">
            <a:avLst/>
          </a:prstGeom>
          <a:noFill/>
        </p:spPr>
        <p:txBody>
          <a:bodyPr wrap="square">
            <a:spAutoFit/>
          </a:bodyPr>
          <a:lstStyle/>
          <a:p>
            <a:r>
              <a:rPr lang="en-US" sz="2400" b="1">
                <a:latin typeface="Algerian" pitchFamily="82" charset="0"/>
              </a:rPr>
              <a:t>REFRENCES</a:t>
            </a:r>
          </a:p>
        </p:txBody>
      </p:sp>
      <p:sp>
        <p:nvSpPr>
          <p:cNvPr id="5" name="TextBox 4">
            <a:extLst>
              <a:ext uri="{FF2B5EF4-FFF2-40B4-BE49-F238E27FC236}">
                <a16:creationId xmlns:a16="http://schemas.microsoft.com/office/drawing/2014/main" id="{9D9025C0-99B0-B145-A99B-7688E0164C36}"/>
              </a:ext>
            </a:extLst>
          </p:cNvPr>
          <p:cNvSpPr txBox="1"/>
          <p:nvPr/>
        </p:nvSpPr>
        <p:spPr>
          <a:xfrm>
            <a:off x="552174" y="1027920"/>
            <a:ext cx="8659927" cy="341632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[1]C. Pratama, David P. Sahara, L. S. Heliani, S. Rasyid,Zharfan Akbar, Faiz Muttaqy, and Ajat Sudrajat(2021),” Earthquake Early Warning System Using Ncheck and Hard-Shared Orthogonal Multitarget Regression on Deep Learning”doi: </a:t>
            </a:r>
            <a:r>
              <a:rPr lang="en-US">
                <a:latin typeface="Times New Roman" panose="02020603050405020304" pitchFamily="18" charset="0"/>
                <a:cs typeface="Times New Roman" panose="02020603050405020304" pitchFamily="18" charset="0"/>
                <a:hlinkClick r:id="rId2"/>
              </a:rPr>
              <a:t>https://doi.org/10.1109/LGRS.2021.3066346</a:t>
            </a:r>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[2]S. Widiyantoro et al., (2020)“Implications for megathrust earthquakes and tsunamis from seismic gaps south of Java Indonesia,” Sci. Rep., vol. 10,no. 1, pp. 1-11Dec.2020,doi:10.1038/s41598-020-72142-z.</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[3]X. Zhang, J. Zhang, C. Yuan, S. Liu, Z. Chen, and W. Li,(2020) “Locating induced earthquakes with a network of seismic stations in Oklahoma via a deep learning method,” Sci. Rep., vol. 10, no. 1, pp. 1—12, Dec. 2020,doi: 10.1038/s41598-020-58908-5.</a:t>
            </a:r>
          </a:p>
        </p:txBody>
      </p:sp>
      <p:sp>
        <p:nvSpPr>
          <p:cNvPr id="7" name="TextBox 6">
            <a:extLst>
              <a:ext uri="{FF2B5EF4-FFF2-40B4-BE49-F238E27FC236}">
                <a16:creationId xmlns:a16="http://schemas.microsoft.com/office/drawing/2014/main" id="{88C1A71B-B84D-7542-B69A-F58DD7AEA460}"/>
              </a:ext>
            </a:extLst>
          </p:cNvPr>
          <p:cNvSpPr txBox="1"/>
          <p:nvPr/>
        </p:nvSpPr>
        <p:spPr>
          <a:xfrm>
            <a:off x="570580" y="4510695"/>
            <a:ext cx="8264203" cy="92333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[4]D. Jozinovi ́c, A. Lomax, I. Štajduhar, and A. Michelini, “Rapid predic-tion of earthquake ground shaking intensity using raw waveform data and a convolution Neural network,”2020,arXiv:2002.06893.[Online].Available: https://arxiv.org/abs/2002.06893</a:t>
            </a:r>
          </a:p>
        </p:txBody>
      </p:sp>
    </p:spTree>
    <p:extLst>
      <p:ext uri="{BB962C8B-B14F-4D97-AF65-F5344CB8AC3E}">
        <p14:creationId xmlns:p14="http://schemas.microsoft.com/office/powerpoint/2010/main" val="467582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B3F7E3-F92C-8346-9675-A69D36F6C063}"/>
              </a:ext>
            </a:extLst>
          </p:cNvPr>
          <p:cNvSpPr txBox="1"/>
          <p:nvPr/>
        </p:nvSpPr>
        <p:spPr>
          <a:xfrm>
            <a:off x="865072" y="367136"/>
            <a:ext cx="7914493" cy="2308324"/>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[5]M. P. A. van den Ende and J. P. Ampuero, “Automated seismic source characterization using deep graph neural networks,” Geophys. Res. Lett.,vol. 47, no. 17, pp. 1—11, Sep. 2020, doi: 10.1029/2020GL088690</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[6]O. M. Saad and Y. Chen,(2020) “Earthquake detection and P-wave arrival time picking using capsule neural network,” IEEE Trans. Geosci.Remote Sens., early access, Sep. 28, 2020, doi: </a:t>
            </a:r>
          </a:p>
          <a:p>
            <a:r>
              <a:rPr lang="en-US">
                <a:latin typeface="Times New Roman" panose="02020603050405020304" pitchFamily="18" charset="0"/>
                <a:cs typeface="Times New Roman" panose="02020603050405020304" pitchFamily="18" charset="0"/>
              </a:rPr>
              <a:t>10.1109/tgrs.2020.3019520.</a:t>
            </a:r>
          </a:p>
        </p:txBody>
      </p:sp>
      <p:sp>
        <p:nvSpPr>
          <p:cNvPr id="5" name="TextBox 4">
            <a:extLst>
              <a:ext uri="{FF2B5EF4-FFF2-40B4-BE49-F238E27FC236}">
                <a16:creationId xmlns:a16="http://schemas.microsoft.com/office/drawing/2014/main" id="{BA751820-F900-DF42-A559-26DE0FA7C803}"/>
              </a:ext>
            </a:extLst>
          </p:cNvPr>
          <p:cNvSpPr txBox="1"/>
          <p:nvPr/>
        </p:nvSpPr>
        <p:spPr>
          <a:xfrm>
            <a:off x="865071" y="2429496"/>
            <a:ext cx="7914493" cy="2862322"/>
          </a:xfrm>
          <a:prstGeom prst="rect">
            <a:avLst/>
          </a:prstGeom>
          <a:noFill/>
        </p:spPr>
        <p:txBody>
          <a:bodyPr wrap="square">
            <a:spAutoFit/>
          </a:bodyPr>
          <a:lstStyle/>
          <a:p>
            <a:endParaRPr lang="en-US"/>
          </a:p>
          <a:p>
            <a:r>
              <a:rPr lang="en-US">
                <a:latin typeface="Times New Roman" panose="02020603050405020304" pitchFamily="18" charset="0"/>
                <a:cs typeface="Times New Roman" panose="02020603050405020304" pitchFamily="18" charset="0"/>
              </a:rPr>
              <a:t>[7] S. M. Mousavi, W. L. Ellsworth, W. Zhu, L. Y. Chuang, andG. C Beroza,(2020)“Earthquake transformer—An attentive deep-learningmodel for simultaneous earthquake detection and phase </a:t>
            </a:r>
          </a:p>
          <a:p>
            <a:r>
              <a:rPr lang="en-US">
                <a:latin typeface="Times New Roman" panose="02020603050405020304" pitchFamily="18" charset="0"/>
                <a:cs typeface="Times New Roman" panose="02020603050405020304" pitchFamily="18" charset="0"/>
              </a:rPr>
              <a:t>picking,” NatureCommun., vol. 11, no. 1, pp. 1—12, Dec. 2020, doi: 10.1038/s41467-020-17591-w.</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[8] Z. E. Ross, Y. Yue, M. Meier, E. Hauksson, and T. H. Heaton,(2019)“PhaseLink: A deep learning approach to seismic phase association,”J. Geophys. Res., Solid Earth, vol. 124, no. 1,pp.856—869,Jan.2019,doi:10.1029/2018JB016674.</a:t>
            </a:r>
          </a:p>
        </p:txBody>
      </p:sp>
    </p:spTree>
    <p:extLst>
      <p:ext uri="{BB962C8B-B14F-4D97-AF65-F5344CB8AC3E}">
        <p14:creationId xmlns:p14="http://schemas.microsoft.com/office/powerpoint/2010/main" val="341498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3394AFD-3DCD-D54D-9846-F59F2C24BCCC}"/>
              </a:ext>
            </a:extLst>
          </p:cNvPr>
          <p:cNvGraphicFramePr>
            <a:graphicFrameLocks noGrp="1"/>
          </p:cNvGraphicFramePr>
          <p:nvPr>
            <p:extLst>
              <p:ext uri="{D42A27DB-BD31-4B8C-83A1-F6EECF244321}">
                <p14:modId xmlns:p14="http://schemas.microsoft.com/office/powerpoint/2010/main" val="620108863"/>
              </p:ext>
            </p:extLst>
          </p:nvPr>
        </p:nvGraphicFramePr>
        <p:xfrm>
          <a:off x="-90357" y="628025"/>
          <a:ext cx="9121258" cy="6583680"/>
        </p:xfrm>
        <a:graphic>
          <a:graphicData uri="http://schemas.openxmlformats.org/drawingml/2006/table">
            <a:tbl>
              <a:tblPr firstRow="1" bandRow="1">
                <a:tableStyleId>{5C22544A-7EE6-4342-B048-85BDC9FD1C3A}</a:tableStyleId>
              </a:tblPr>
              <a:tblGrid>
                <a:gridCol w="3427730">
                  <a:extLst>
                    <a:ext uri="{9D8B030D-6E8A-4147-A177-3AD203B41FA5}">
                      <a16:colId xmlns:a16="http://schemas.microsoft.com/office/drawing/2014/main" val="3427407629"/>
                    </a:ext>
                  </a:extLst>
                </a:gridCol>
                <a:gridCol w="2846764">
                  <a:extLst>
                    <a:ext uri="{9D8B030D-6E8A-4147-A177-3AD203B41FA5}">
                      <a16:colId xmlns:a16="http://schemas.microsoft.com/office/drawing/2014/main" val="1102163111"/>
                    </a:ext>
                  </a:extLst>
                </a:gridCol>
                <a:gridCol w="2846764">
                  <a:extLst>
                    <a:ext uri="{9D8B030D-6E8A-4147-A177-3AD203B41FA5}">
                      <a16:colId xmlns:a16="http://schemas.microsoft.com/office/drawing/2014/main" val="3079420065"/>
                    </a:ext>
                  </a:extLst>
                </a:gridCol>
              </a:tblGrid>
              <a:tr h="317791">
                <a:tc>
                  <a:txBody>
                    <a:bodyPr/>
                    <a:lstStyle/>
                    <a:p>
                      <a:r>
                        <a:rPr lang="en-US"/>
                        <a:t>           </a:t>
                      </a:r>
                      <a:r>
                        <a:rPr lang="en-US">
                          <a:latin typeface="Times New Roman" panose="02020603050405020304" pitchFamily="18" charset="0"/>
                          <a:cs typeface="Times New Roman" panose="02020603050405020304" pitchFamily="18" charset="0"/>
                        </a:rPr>
                        <a:t>AUTHOR</a:t>
                      </a:r>
                    </a:p>
                  </a:txBody>
                  <a:tcPr/>
                </a:tc>
                <a:tc>
                  <a:txBody>
                    <a:bodyPr/>
                    <a:lstStyle/>
                    <a:p>
                      <a:r>
                        <a:rPr lang="en-US"/>
                        <a:t>     </a:t>
                      </a:r>
                      <a:r>
                        <a:rPr lang="en-US">
                          <a:latin typeface="Times New Roman" panose="02020603050405020304" pitchFamily="18" charset="0"/>
                          <a:cs typeface="Times New Roman" panose="02020603050405020304" pitchFamily="18" charset="0"/>
                        </a:rPr>
                        <a:t>METHODOLOGY</a:t>
                      </a:r>
                    </a:p>
                  </a:txBody>
                  <a:tcPr/>
                </a:tc>
                <a:tc>
                  <a:txBody>
                    <a:bodyPr/>
                    <a:lstStyle/>
                    <a:p>
                      <a:r>
                        <a:rPr lang="en-US"/>
                        <a:t>    </a:t>
                      </a:r>
                      <a:r>
                        <a:rPr lang="en-US">
                          <a:latin typeface="Times New Roman" panose="02020603050405020304" pitchFamily="18" charset="0"/>
                          <a:cs typeface="Times New Roman" panose="02020603050405020304" pitchFamily="18" charset="0"/>
                        </a:rPr>
                        <a:t>MAJOR FINDINGS</a:t>
                      </a:r>
                    </a:p>
                  </a:txBody>
                  <a:tcPr/>
                </a:tc>
                <a:extLst>
                  <a:ext uri="{0D108BD9-81ED-4DB2-BD59-A6C34878D82A}">
                    <a16:rowId xmlns:a16="http://schemas.microsoft.com/office/drawing/2014/main" val="2428730831"/>
                  </a:ext>
                </a:extLst>
              </a:tr>
              <a:tr h="1032821">
                <a:tc>
                  <a:txBody>
                    <a:bodyPr/>
                    <a:lstStyle/>
                    <a:p>
                      <a:r>
                        <a:rPr lang="en-US">
                          <a:latin typeface="Times New Roman" panose="02020603050405020304" pitchFamily="18" charset="0"/>
                          <a:cs typeface="Times New Roman" panose="02020603050405020304" pitchFamily="18" charset="0"/>
                        </a:rPr>
                        <a:t>David P.Sahara,</a:t>
                      </a:r>
                    </a:p>
                    <a:p>
                      <a:r>
                        <a:rPr lang="en-US">
                          <a:latin typeface="Times New Roman" panose="02020603050405020304" pitchFamily="18" charset="0"/>
                          <a:cs typeface="Times New Roman" panose="02020603050405020304" pitchFamily="18" charset="0"/>
                        </a:rPr>
                        <a:t>L.S.Heliani,</a:t>
                      </a:r>
                    </a:p>
                    <a:p>
                      <a:r>
                        <a:rPr lang="en-US">
                          <a:latin typeface="Times New Roman" panose="02020603050405020304" pitchFamily="18" charset="0"/>
                          <a:cs typeface="Times New Roman" panose="02020603050405020304" pitchFamily="18" charset="0"/>
                        </a:rPr>
                        <a:t>S.Rasyid(2021) Earthquake Early Warning System </a:t>
                      </a:r>
                    </a:p>
                  </a:txBody>
                  <a:tcPr/>
                </a:tc>
                <a:tc>
                  <a:txBody>
                    <a:bodyPr/>
                    <a:lstStyle/>
                    <a:p>
                      <a:r>
                        <a:rPr lang="en-US">
                          <a:latin typeface="Times New Roman" panose="02020603050405020304" pitchFamily="18" charset="0"/>
                          <a:cs typeface="Times New Roman" panose="02020603050405020304" pitchFamily="18" charset="0"/>
                        </a:rPr>
                        <a:t>N-chech algorithm</a:t>
                      </a:r>
                    </a:p>
                  </a:txBody>
                  <a:tcPr/>
                </a:tc>
                <a:tc>
                  <a:txBody>
                    <a:bodyPr/>
                    <a:lstStyle/>
                    <a:p>
                      <a:r>
                        <a:rPr lang="en-US">
                          <a:latin typeface="Times New Roman" panose="02020603050405020304" pitchFamily="18" charset="0"/>
                          <a:cs typeface="Times New Roman" panose="02020603050405020304" pitchFamily="18" charset="0"/>
                        </a:rPr>
                        <a:t>Determine the earthquake source parameters in real time</a:t>
                      </a:r>
                      <a:r>
                        <a:rPr lang="en-US"/>
                        <a:t>.</a:t>
                      </a:r>
                    </a:p>
                  </a:txBody>
                  <a:tcPr/>
                </a:tc>
                <a:extLst>
                  <a:ext uri="{0D108BD9-81ED-4DB2-BD59-A6C34878D82A}">
                    <a16:rowId xmlns:a16="http://schemas.microsoft.com/office/drawing/2014/main" val="738997169"/>
                  </a:ext>
                </a:extLst>
              </a:tr>
              <a:tr h="861473">
                <a:tc>
                  <a:txBody>
                    <a:bodyPr/>
                    <a:lstStyle/>
                    <a:p>
                      <a:r>
                        <a:rPr lang="en-US">
                          <a:latin typeface="Times New Roman" panose="02020603050405020304" pitchFamily="18" charset="0"/>
                          <a:cs typeface="Times New Roman" panose="02020603050405020304" pitchFamily="18" charset="0"/>
                        </a:rPr>
                        <a:t>S.Widiyantoro(2020) Implications for megathrust Earthquake </a:t>
                      </a:r>
                    </a:p>
                  </a:txBody>
                  <a:tcPr/>
                </a:tc>
                <a:tc>
                  <a:txBody>
                    <a:bodyPr/>
                    <a:lstStyle/>
                    <a:p>
                      <a:r>
                        <a:rPr lang="en-US">
                          <a:latin typeface="Times New Roman" panose="02020603050405020304" pitchFamily="18" charset="0"/>
                          <a:cs typeface="Times New Roman" panose="02020603050405020304" pitchFamily="18" charset="0"/>
                        </a:rPr>
                        <a:t>CNN-Convolution Neural Network</a:t>
                      </a:r>
                    </a:p>
                  </a:txBody>
                  <a:tcPr/>
                </a:tc>
                <a:tc>
                  <a:txBody>
                    <a:bodyPr/>
                    <a:lstStyle/>
                    <a:p>
                      <a:r>
                        <a:rPr lang="en-US">
                          <a:latin typeface="Times New Roman" panose="02020603050405020304" pitchFamily="18" charset="0"/>
                          <a:cs typeface="Times New Roman" panose="02020603050405020304" pitchFamily="18" charset="0"/>
                        </a:rPr>
                        <a:t>It capable to detect interfered events, 3d image location.</a:t>
                      </a:r>
                    </a:p>
                  </a:txBody>
                  <a:tcPr/>
                </a:tc>
                <a:extLst>
                  <a:ext uri="{0D108BD9-81ED-4DB2-BD59-A6C34878D82A}">
                    <a16:rowId xmlns:a16="http://schemas.microsoft.com/office/drawing/2014/main" val="349969075"/>
                  </a:ext>
                </a:extLst>
              </a:tr>
              <a:tr h="1032821">
                <a:tc>
                  <a:txBody>
                    <a:bodyPr/>
                    <a:lstStyle/>
                    <a:p>
                      <a:r>
                        <a:rPr lang="en-US">
                          <a:latin typeface="Times New Roman" panose="02020603050405020304" pitchFamily="18" charset="0"/>
                          <a:cs typeface="Times New Roman" panose="02020603050405020304" pitchFamily="18" charset="0"/>
                        </a:rPr>
                        <a:t>X.Zhang,J.Zhang,C.Yuan,S.Lin,</a:t>
                      </a:r>
                    </a:p>
                    <a:p>
                      <a:r>
                        <a:rPr lang="en-US">
                          <a:latin typeface="Times New Roman" panose="02020603050405020304" pitchFamily="18" charset="0"/>
                          <a:cs typeface="Times New Roman" panose="02020603050405020304" pitchFamily="18" charset="0"/>
                        </a:rPr>
                        <a:t>Z.Chen and W.LI(2020) Locating Induced Earthquake with a network of seismic station </a:t>
                      </a:r>
                    </a:p>
                  </a:txBody>
                  <a:tcPr/>
                </a:tc>
                <a:tc>
                  <a:txBody>
                    <a:bodyPr/>
                    <a:lstStyle/>
                    <a:p>
                      <a:r>
                        <a:rPr lang="en-US">
                          <a:latin typeface="Times New Roman" panose="02020603050405020304" pitchFamily="18" charset="0"/>
                          <a:cs typeface="Times New Roman" panose="02020603050405020304" pitchFamily="18" charset="0"/>
                        </a:rPr>
                        <a:t>CNN-Convolution Neural Network</a:t>
                      </a:r>
                    </a:p>
                  </a:txBody>
                  <a:tcPr/>
                </a:tc>
                <a:tc>
                  <a:txBody>
                    <a:bodyPr/>
                    <a:lstStyle/>
                    <a:p>
                      <a:r>
                        <a:rPr lang="en-US">
                          <a:latin typeface="Times New Roman" panose="02020603050405020304" pitchFamily="18" charset="0"/>
                          <a:cs typeface="Times New Roman" panose="02020603050405020304" pitchFamily="18" charset="0"/>
                        </a:rPr>
                        <a:t>Prediction of intensity measurements of ground shaking.</a:t>
                      </a:r>
                    </a:p>
                  </a:txBody>
                  <a:tcPr/>
                </a:tc>
                <a:extLst>
                  <a:ext uri="{0D108BD9-81ED-4DB2-BD59-A6C34878D82A}">
                    <a16:rowId xmlns:a16="http://schemas.microsoft.com/office/drawing/2014/main" val="2560922525"/>
                  </a:ext>
                </a:extLst>
              </a:tr>
              <a:tr h="1032821">
                <a:tc>
                  <a:txBody>
                    <a:bodyPr/>
                    <a:lstStyle/>
                    <a:p>
                      <a:r>
                        <a:rPr lang="en-US">
                          <a:latin typeface="Times New Roman" panose="02020603050405020304" pitchFamily="18" charset="0"/>
                          <a:cs typeface="Times New Roman" panose="02020603050405020304" pitchFamily="18" charset="0"/>
                        </a:rPr>
                        <a:t>D.Jozinovic,A.Lomax, I.Stajduhar</a:t>
                      </a:r>
                    </a:p>
                    <a:p>
                      <a:r>
                        <a:rPr lang="en-US">
                          <a:latin typeface="Times New Roman" panose="02020603050405020304" pitchFamily="18" charset="0"/>
                          <a:cs typeface="Times New Roman" panose="02020603050405020304" pitchFamily="18" charset="0"/>
                        </a:rPr>
                        <a:t>And A.Michelini(2020) rapid prodection of Earthquake ground shaking </a:t>
                      </a:r>
                    </a:p>
                  </a:txBody>
                  <a:tcPr/>
                </a:tc>
                <a:tc>
                  <a:txBody>
                    <a:bodyPr/>
                    <a:lstStyle/>
                    <a:p>
                      <a:r>
                        <a:rPr lang="en-US">
                          <a:latin typeface="Times New Roman" panose="02020603050405020304" pitchFamily="18" charset="0"/>
                          <a:cs typeface="Times New Roman" panose="02020603050405020304" pitchFamily="18" charset="0"/>
                        </a:rPr>
                        <a:t>CNN-Convolution Neural Network</a:t>
                      </a:r>
                    </a:p>
                  </a:txBody>
                  <a:tcPr/>
                </a:tc>
                <a:tc>
                  <a:txBody>
                    <a:bodyPr/>
                    <a:lstStyle/>
                    <a:p>
                      <a:r>
                        <a:rPr lang="en-US">
                          <a:latin typeface="Times New Roman" panose="02020603050405020304" pitchFamily="18" charset="0"/>
                          <a:cs typeface="Times New Roman" panose="02020603050405020304" pitchFamily="18" charset="0"/>
                        </a:rPr>
                        <a:t>It performs well when noise only data were included.</a:t>
                      </a:r>
                    </a:p>
                  </a:txBody>
                  <a:tcPr/>
                </a:tc>
                <a:extLst>
                  <a:ext uri="{0D108BD9-81ED-4DB2-BD59-A6C34878D82A}">
                    <a16:rowId xmlns:a16="http://schemas.microsoft.com/office/drawing/2014/main" val="3544845123"/>
                  </a:ext>
                </a:extLst>
              </a:tr>
              <a:tr h="1509507">
                <a:tc>
                  <a:txBody>
                    <a:bodyPr/>
                    <a:lstStyle/>
                    <a:p>
                      <a:r>
                        <a:rPr lang="en-US">
                          <a:latin typeface="Times New Roman" panose="02020603050405020304" pitchFamily="18" charset="0"/>
                          <a:cs typeface="Times New Roman" panose="02020603050405020304" pitchFamily="18" charset="0"/>
                        </a:rPr>
                        <a:t>O.M.Saad and Y.Chen(2020) Earthquake detection and p-wave arrival time </a:t>
                      </a:r>
                    </a:p>
                  </a:txBody>
                  <a:tcPr/>
                </a:tc>
                <a:tc>
                  <a:txBody>
                    <a:bodyPr/>
                    <a:lstStyle/>
                    <a:p>
                      <a:r>
                        <a:rPr lang="en-US">
                          <a:latin typeface="Times New Roman" panose="02020603050405020304" pitchFamily="18" charset="0"/>
                          <a:cs typeface="Times New Roman" panose="02020603050405020304" pitchFamily="18" charset="0"/>
                        </a:rPr>
                        <a:t>Capsule NeuralNetwork(CapsNet)</a:t>
                      </a:r>
                    </a:p>
                  </a:txBody>
                  <a:tcPr/>
                </a:tc>
                <a:tc>
                  <a:txBody>
                    <a:bodyPr/>
                    <a:lstStyle/>
                    <a:p>
                      <a:r>
                        <a:rPr lang="en-US">
                          <a:latin typeface="Times New Roman" panose="02020603050405020304" pitchFamily="18" charset="0"/>
                          <a:cs typeface="Times New Roman" panose="02020603050405020304" pitchFamily="18" charset="0"/>
                        </a:rPr>
                        <a:t>It detect false alarm and many micro earthquake with small magnitude. CapsNet detects earthquake and release false alarm with a detection accuracy of 85.65.</a:t>
                      </a:r>
                    </a:p>
                  </a:txBody>
                  <a:tcPr/>
                </a:tc>
                <a:extLst>
                  <a:ext uri="{0D108BD9-81ED-4DB2-BD59-A6C34878D82A}">
                    <a16:rowId xmlns:a16="http://schemas.microsoft.com/office/drawing/2014/main" val="3382964690"/>
                  </a:ext>
                </a:extLst>
              </a:tr>
            </a:tbl>
          </a:graphicData>
        </a:graphic>
      </p:graphicFrame>
      <p:sp>
        <p:nvSpPr>
          <p:cNvPr id="8" name="TextBox 7">
            <a:extLst>
              <a:ext uri="{FF2B5EF4-FFF2-40B4-BE49-F238E27FC236}">
                <a16:creationId xmlns:a16="http://schemas.microsoft.com/office/drawing/2014/main" id="{B4EE0BEA-1662-5946-9DC7-51F49706C213}"/>
              </a:ext>
            </a:extLst>
          </p:cNvPr>
          <p:cNvSpPr txBox="1"/>
          <p:nvPr/>
        </p:nvSpPr>
        <p:spPr>
          <a:xfrm>
            <a:off x="2339836" y="230460"/>
            <a:ext cx="4578442" cy="461665"/>
          </a:xfrm>
          <a:prstGeom prst="rect">
            <a:avLst/>
          </a:prstGeom>
          <a:noFill/>
        </p:spPr>
        <p:txBody>
          <a:bodyPr wrap="square">
            <a:spAutoFit/>
          </a:bodyPr>
          <a:lstStyle/>
          <a:p>
            <a:pPr marL="0" algn="l" rtl="0" eaLnBrk="1" fontAlgn="t" latinLnBrk="0" hangingPunct="1">
              <a:spcBef>
                <a:spcPts val="0"/>
              </a:spcBef>
              <a:spcAft>
                <a:spcPts val="0"/>
              </a:spcAft>
            </a:pPr>
            <a:r>
              <a:rPr lang="en-US" sz="1800" b="1" i="0" u="none" strike="noStrike" kern="1200">
                <a:solidFill>
                  <a:srgbClr val="FFFFFF"/>
                </a:solidFill>
                <a:effectLst/>
                <a:latin typeface="Lucida Sans Unicode" panose="020B0602030504020204" pitchFamily="34" charset="0"/>
              </a:rPr>
              <a:t> </a:t>
            </a:r>
            <a:r>
              <a:rPr lang="en-US" sz="2400" b="1" i="0" u="none" strike="noStrike" kern="1200">
                <a:solidFill>
                  <a:srgbClr val="000000"/>
                </a:solidFill>
                <a:effectLst/>
                <a:latin typeface="Algerian" pitchFamily="82" charset="0"/>
              </a:rPr>
              <a:t>LITERATURE</a:t>
            </a:r>
            <a:r>
              <a:rPr lang="en-US" sz="1800" b="0" i="0" u="none" strike="noStrike" kern="1200">
                <a:solidFill>
                  <a:srgbClr val="000000"/>
                </a:solidFill>
                <a:effectLst/>
                <a:latin typeface="Lucida Sans Unicode" panose="020B0602030504020204" pitchFamily="34" charset="0"/>
              </a:rPr>
              <a:t> </a:t>
            </a:r>
            <a:r>
              <a:rPr lang="en-US" sz="2400" b="1" i="0" u="none" strike="noStrike" kern="1200">
                <a:solidFill>
                  <a:srgbClr val="000000"/>
                </a:solidFill>
                <a:effectLst/>
                <a:latin typeface="Algerian" pitchFamily="82" charset="0"/>
              </a:rPr>
              <a:t>SURVEY</a:t>
            </a:r>
            <a:endParaRPr lang="en-US" sz="2400" b="1" i="0" u="none" strike="noStrike">
              <a:effectLst/>
              <a:latin typeface="Algerian" pitchFamily="82" charset="0"/>
            </a:endParaRPr>
          </a:p>
        </p:txBody>
      </p:sp>
    </p:spTree>
    <p:extLst>
      <p:ext uri="{BB962C8B-B14F-4D97-AF65-F5344CB8AC3E}">
        <p14:creationId xmlns:p14="http://schemas.microsoft.com/office/powerpoint/2010/main" val="314455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80DEE1-8E1A-AF4C-A238-B59988300556}"/>
              </a:ext>
            </a:extLst>
          </p:cNvPr>
          <p:cNvSpPr txBox="1"/>
          <p:nvPr/>
        </p:nvSpPr>
        <p:spPr>
          <a:xfrm>
            <a:off x="2282779" y="450334"/>
            <a:ext cx="4578442" cy="461665"/>
          </a:xfrm>
          <a:prstGeom prst="rect">
            <a:avLst/>
          </a:prstGeom>
          <a:noFill/>
        </p:spPr>
        <p:txBody>
          <a:bodyPr wrap="square">
            <a:spAutoFit/>
          </a:bodyPr>
          <a:lstStyle/>
          <a:p>
            <a:r>
              <a:rPr lang="en-US" sz="2400" b="1">
                <a:latin typeface="Algerian" pitchFamily="82" charset="0"/>
              </a:rPr>
              <a:t>Problem</a:t>
            </a:r>
            <a:r>
              <a:rPr lang="en-US"/>
              <a:t> </a:t>
            </a:r>
            <a:r>
              <a:rPr lang="en-US" sz="2400" b="1">
                <a:latin typeface="Algerian" pitchFamily="82" charset="0"/>
              </a:rPr>
              <a:t>Statement</a:t>
            </a:r>
          </a:p>
        </p:txBody>
      </p:sp>
      <p:sp>
        <p:nvSpPr>
          <p:cNvPr id="7" name="TextBox 6">
            <a:extLst>
              <a:ext uri="{FF2B5EF4-FFF2-40B4-BE49-F238E27FC236}">
                <a16:creationId xmlns:a16="http://schemas.microsoft.com/office/drawing/2014/main" id="{59DB7D35-5420-954B-8546-6F46A4FDE378}"/>
              </a:ext>
            </a:extLst>
          </p:cNvPr>
          <p:cNvSpPr txBox="1"/>
          <p:nvPr/>
        </p:nvSpPr>
        <p:spPr>
          <a:xfrm>
            <a:off x="432537" y="1536277"/>
            <a:ext cx="8503478" cy="1569660"/>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ea typeface="Aldhabi" panose="02000000000000000000" pitchFamily="2" charset="0"/>
                <a:cs typeface="Times New Roman" panose="02020603050405020304" pitchFamily="18" charset="0"/>
              </a:rPr>
              <a:t>The goal is to develop a machine learning model for earthquake Prediction, to potentially replace the updatable Supervised machine learning Classification By predicting the result in The form of best accuracy by comparing the supervised algorithm.</a:t>
            </a:r>
          </a:p>
        </p:txBody>
      </p:sp>
    </p:spTree>
    <p:extLst>
      <p:ext uri="{BB962C8B-B14F-4D97-AF65-F5344CB8AC3E}">
        <p14:creationId xmlns:p14="http://schemas.microsoft.com/office/powerpoint/2010/main" val="12472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4A2568-DEAC-AB45-A063-937EE4F31F6F}"/>
              </a:ext>
            </a:extLst>
          </p:cNvPr>
          <p:cNvSpPr txBox="1"/>
          <p:nvPr/>
        </p:nvSpPr>
        <p:spPr>
          <a:xfrm>
            <a:off x="1856685" y="551566"/>
            <a:ext cx="4578442" cy="461665"/>
          </a:xfrm>
          <a:prstGeom prst="rect">
            <a:avLst/>
          </a:prstGeom>
          <a:noFill/>
        </p:spPr>
        <p:txBody>
          <a:bodyPr wrap="square">
            <a:spAutoFit/>
          </a:bodyPr>
          <a:lstStyle/>
          <a:p>
            <a:r>
              <a:rPr lang="en-US" sz="2400" b="1">
                <a:latin typeface="Algerian" pitchFamily="82" charset="0"/>
              </a:rPr>
              <a:t>Development</a:t>
            </a:r>
            <a:r>
              <a:rPr lang="en-US"/>
              <a:t> </a:t>
            </a:r>
            <a:r>
              <a:rPr lang="en-US" sz="2400" b="1">
                <a:latin typeface="Algerian" pitchFamily="82" charset="0"/>
              </a:rPr>
              <a:t>Environment</a:t>
            </a:r>
          </a:p>
        </p:txBody>
      </p:sp>
      <p:sp>
        <p:nvSpPr>
          <p:cNvPr id="7" name="TextBox 6">
            <a:extLst>
              <a:ext uri="{FF2B5EF4-FFF2-40B4-BE49-F238E27FC236}">
                <a16:creationId xmlns:a16="http://schemas.microsoft.com/office/drawing/2014/main" id="{01B42BCA-CF2C-9B4B-9D91-19F2DC47372E}"/>
              </a:ext>
            </a:extLst>
          </p:cNvPr>
          <p:cNvSpPr txBox="1"/>
          <p:nvPr/>
        </p:nvSpPr>
        <p:spPr>
          <a:xfrm>
            <a:off x="991611" y="1619102"/>
            <a:ext cx="7659113" cy="5078313"/>
          </a:xfrm>
          <a:prstGeom prst="rect">
            <a:avLst/>
          </a:prstGeom>
          <a:noFill/>
        </p:spPr>
        <p:txBody>
          <a:bodyPr wrap="square">
            <a:spAutoFit/>
          </a:bodyPr>
          <a:lstStyle/>
          <a:p>
            <a:r>
              <a:rPr lang="en-US" b="1" dirty="0">
                <a:latin typeface="Times New Roman" pitchFamily="18" charset="0"/>
                <a:cs typeface="Times New Roman" pitchFamily="18" charset="0"/>
              </a:rPr>
              <a:t>TECHNICAL:</a:t>
            </a:r>
          </a:p>
          <a:p>
            <a:endParaRPr lang="en-US" b="1" dirty="0"/>
          </a:p>
          <a:p>
            <a:r>
              <a:rPr lang="en-US" dirty="0"/>
              <a:t>            </a:t>
            </a:r>
            <a:r>
              <a:rPr lang="en-US" dirty="0">
                <a:latin typeface="Times New Roman" panose="02020603050405020304" pitchFamily="18" charset="0"/>
                <a:cs typeface="Times New Roman" panose="02020603050405020304" pitchFamily="18" charset="0"/>
              </a:rPr>
              <a:t>1.Software Requirements: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Operating System: Windows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Tool:Anaconda</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2.Hardware Requirements: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Processor: Intel Core 15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Hard disk: Minimum 80 GB</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Ram: 4GB</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8651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9D713-36AD-6F46-8722-F581F754AD6D}"/>
              </a:ext>
            </a:extLst>
          </p:cNvPr>
          <p:cNvSpPr txBox="1"/>
          <p:nvPr/>
        </p:nvSpPr>
        <p:spPr>
          <a:xfrm>
            <a:off x="1409699" y="90596"/>
            <a:ext cx="6324601" cy="523220"/>
          </a:xfrm>
          <a:prstGeom prst="rect">
            <a:avLst/>
          </a:prstGeom>
          <a:noFill/>
        </p:spPr>
        <p:txBody>
          <a:bodyPr wrap="square">
            <a:spAutoFit/>
          </a:bodyPr>
          <a:lstStyle/>
          <a:p>
            <a:pPr algn="ctr"/>
            <a:r>
              <a:rPr lang="en-US" sz="2800" b="1" dirty="0">
                <a:latin typeface="Algerian" pitchFamily="82" charset="0"/>
                <a:cs typeface="Times New Roman" panose="02020603050405020304" pitchFamily="18" charset="0"/>
              </a:rPr>
              <a:t>System Architecture</a:t>
            </a:r>
            <a:endParaRPr lang="en-US" sz="2800" dirty="0">
              <a:latin typeface="Algerian" pitchFamily="82" charset="0"/>
              <a:cs typeface="Times New Roman" panose="02020603050405020304" pitchFamily="18" charset="0"/>
            </a:endParaRPr>
          </a:p>
        </p:txBody>
      </p:sp>
      <p:pic>
        <p:nvPicPr>
          <p:cNvPr id="4" name="Picture 4">
            <a:extLst>
              <a:ext uri="{FF2B5EF4-FFF2-40B4-BE49-F238E27FC236}">
                <a16:creationId xmlns:a16="http://schemas.microsoft.com/office/drawing/2014/main" id="{BCD77A11-58D4-4341-AEBB-397A81656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211826"/>
            <a:ext cx="6147619" cy="4888491"/>
          </a:xfrm>
          <a:prstGeom prst="rect">
            <a:avLst/>
          </a:prstGeom>
        </p:spPr>
      </p:pic>
      <p:sp>
        <p:nvSpPr>
          <p:cNvPr id="2" name="Rectangle 1">
            <a:extLst>
              <a:ext uri="{FF2B5EF4-FFF2-40B4-BE49-F238E27FC236}">
                <a16:creationId xmlns:a16="http://schemas.microsoft.com/office/drawing/2014/main" id="{DB334C20-DA77-4008-8AFA-FF016F3B5736}"/>
              </a:ext>
            </a:extLst>
          </p:cNvPr>
          <p:cNvSpPr/>
          <p:nvPr/>
        </p:nvSpPr>
        <p:spPr>
          <a:xfrm>
            <a:off x="533400" y="757683"/>
            <a:ext cx="1828800" cy="35052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Input:</a:t>
            </a:r>
          </a:p>
          <a:p>
            <a:pPr algn="ctr"/>
            <a:r>
              <a:rPr lang="en-US" sz="1800" dirty="0">
                <a:latin typeface="Times New Roman" panose="02020603050405020304" pitchFamily="18" charset="0"/>
                <a:cs typeface="Times New Roman" panose="02020603050405020304" pitchFamily="18" charset="0"/>
              </a:rPr>
              <a:t>1.Latitude</a:t>
            </a:r>
          </a:p>
          <a:p>
            <a:pPr algn="ctr"/>
            <a:r>
              <a:rPr lang="en-US" sz="1800" dirty="0">
                <a:latin typeface="Times New Roman" panose="02020603050405020304" pitchFamily="18" charset="0"/>
                <a:cs typeface="Times New Roman" panose="02020603050405020304" pitchFamily="18" charset="0"/>
              </a:rPr>
              <a:t>2.Longitude</a:t>
            </a:r>
          </a:p>
          <a:p>
            <a:pPr algn="ctr"/>
            <a:r>
              <a:rPr lang="en-US" sz="1800" dirty="0">
                <a:latin typeface="Times New Roman" panose="02020603050405020304" pitchFamily="18" charset="0"/>
                <a:cs typeface="Times New Roman" panose="02020603050405020304" pitchFamily="18" charset="0"/>
              </a:rPr>
              <a:t>3.Magnitude</a:t>
            </a:r>
          </a:p>
          <a:p>
            <a:pPr algn="ctr"/>
            <a:r>
              <a:rPr lang="en-US" sz="1800" dirty="0">
                <a:latin typeface="Times New Roman" panose="02020603050405020304" pitchFamily="18" charset="0"/>
                <a:cs typeface="Times New Roman" panose="02020603050405020304" pitchFamily="18" charset="0"/>
              </a:rPr>
              <a:t>4.Time</a:t>
            </a:r>
          </a:p>
          <a:p>
            <a:pPr algn="ctr"/>
            <a:r>
              <a:rPr lang="en-IN" dirty="0">
                <a:latin typeface="Times New Roman" panose="02020603050405020304" pitchFamily="18" charset="0"/>
                <a:cs typeface="Times New Roman" panose="02020603050405020304" pitchFamily="18" charset="0"/>
              </a:rPr>
              <a:t>5.Depth</a:t>
            </a:r>
          </a:p>
          <a:p>
            <a:pPr algn="ctr"/>
            <a:r>
              <a:rPr lang="en-IN" dirty="0">
                <a:latin typeface="Times New Roman" panose="02020603050405020304" pitchFamily="18" charset="0"/>
                <a:cs typeface="Times New Roman" panose="02020603050405020304" pitchFamily="18" charset="0"/>
              </a:rPr>
              <a:t>6.Location Source</a:t>
            </a:r>
          </a:p>
          <a:p>
            <a:pPr algn="ctr"/>
            <a:r>
              <a:rPr lang="en-IN" dirty="0">
                <a:latin typeface="Times New Roman" panose="02020603050405020304" pitchFamily="18" charset="0"/>
                <a:cs typeface="Times New Roman" panose="02020603050405020304" pitchFamily="18" charset="0"/>
              </a:rPr>
              <a:t>7.HorizontalError</a:t>
            </a:r>
          </a:p>
          <a:p>
            <a:pPr algn="ctr"/>
            <a:r>
              <a:rPr lang="en-IN" dirty="0">
                <a:latin typeface="Times New Roman" panose="02020603050405020304" pitchFamily="18" charset="0"/>
                <a:cs typeface="Times New Roman" panose="02020603050405020304" pitchFamily="18" charset="0"/>
              </a:rPr>
              <a:t>8.DepthError</a:t>
            </a:r>
          </a:p>
          <a:p>
            <a:pPr algn="ctr"/>
            <a:r>
              <a:rPr lang="en-IN" dirty="0">
                <a:latin typeface="Times New Roman" panose="02020603050405020304" pitchFamily="18" charset="0"/>
                <a:cs typeface="Times New Roman" panose="02020603050405020304" pitchFamily="18" charset="0"/>
              </a:rPr>
              <a:t>9.MagError</a:t>
            </a:r>
          </a:p>
          <a:p>
            <a:pPr algn="ctr"/>
            <a:r>
              <a:rPr lang="en-IN" dirty="0">
                <a:latin typeface="Times New Roman" panose="02020603050405020304" pitchFamily="18" charset="0"/>
                <a:cs typeface="Times New Roman" panose="02020603050405020304" pitchFamily="18" charset="0"/>
              </a:rPr>
              <a:t>10.Magsource</a:t>
            </a:r>
          </a:p>
        </p:txBody>
      </p:sp>
      <p:sp>
        <p:nvSpPr>
          <p:cNvPr id="6" name="Rectangle 5">
            <a:extLst>
              <a:ext uri="{FF2B5EF4-FFF2-40B4-BE49-F238E27FC236}">
                <a16:creationId xmlns:a16="http://schemas.microsoft.com/office/drawing/2014/main" id="{941FE930-6E37-4B15-B199-76448D80BD68}"/>
              </a:ext>
            </a:extLst>
          </p:cNvPr>
          <p:cNvSpPr/>
          <p:nvPr/>
        </p:nvSpPr>
        <p:spPr>
          <a:xfrm>
            <a:off x="571500" y="4648200"/>
            <a:ext cx="1752600" cy="145211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9CCA558-4E1B-4F7F-B25C-7DB762667A86}"/>
              </a:ext>
            </a:extLst>
          </p:cNvPr>
          <p:cNvSpPr/>
          <p:nvPr/>
        </p:nvSpPr>
        <p:spPr>
          <a:xfrm>
            <a:off x="533400" y="4462016"/>
            <a:ext cx="1828800" cy="1824483"/>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Output:</a:t>
            </a:r>
          </a:p>
          <a:p>
            <a:pPr algn="ctr"/>
            <a:r>
              <a:rPr lang="en-IN" dirty="0">
                <a:latin typeface="Times New Roman" panose="02020603050405020304" pitchFamily="18" charset="0"/>
                <a:cs typeface="Times New Roman" panose="02020603050405020304" pitchFamily="18" charset="0"/>
              </a:rPr>
              <a:t>0</a:t>
            </a:r>
          </a:p>
          <a:p>
            <a:pPr algn="ctr"/>
            <a:r>
              <a:rPr lang="en-IN" dirty="0">
                <a:latin typeface="Times New Roman" panose="02020603050405020304" pitchFamily="18" charset="0"/>
                <a:cs typeface="Times New Roman" panose="02020603050405020304" pitchFamily="18" charset="0"/>
              </a:rPr>
              <a:t>(No Earthquake)</a:t>
            </a:r>
          </a:p>
          <a:p>
            <a:pPr algn="ctr"/>
            <a:r>
              <a:rPr lang="en-IN" dirty="0">
                <a:latin typeface="Times New Roman" panose="02020603050405020304" pitchFamily="18" charset="0"/>
                <a:cs typeface="Times New Roman" panose="02020603050405020304" pitchFamily="18" charset="0"/>
              </a:rPr>
              <a:t>1</a:t>
            </a:r>
          </a:p>
          <a:p>
            <a:pPr algn="ctr"/>
            <a:r>
              <a:rPr lang="en-IN" dirty="0">
                <a:latin typeface="Times New Roman" panose="02020603050405020304" pitchFamily="18" charset="0"/>
                <a:cs typeface="Times New Roman" panose="02020603050405020304" pitchFamily="18" charset="0"/>
              </a:rPr>
              <a:t>(if Earthquake occurs)</a:t>
            </a:r>
          </a:p>
        </p:txBody>
      </p:sp>
    </p:spTree>
    <p:extLst>
      <p:ext uri="{BB962C8B-B14F-4D97-AF65-F5344CB8AC3E}">
        <p14:creationId xmlns:p14="http://schemas.microsoft.com/office/powerpoint/2010/main" val="413503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A9E0E00-BC0E-3F4E-A55F-8D1F9A89C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90" y="1132324"/>
            <a:ext cx="8319420" cy="4593351"/>
          </a:xfrm>
          <a:prstGeom prst="rect">
            <a:avLst/>
          </a:prstGeom>
        </p:spPr>
      </p:pic>
      <p:sp>
        <p:nvSpPr>
          <p:cNvPr id="4" name="TextBox 3">
            <a:extLst>
              <a:ext uri="{FF2B5EF4-FFF2-40B4-BE49-F238E27FC236}">
                <a16:creationId xmlns:a16="http://schemas.microsoft.com/office/drawing/2014/main" id="{ABB5CD72-B434-444C-9816-A1D01049224F}"/>
              </a:ext>
            </a:extLst>
          </p:cNvPr>
          <p:cNvSpPr txBox="1"/>
          <p:nvPr/>
        </p:nvSpPr>
        <p:spPr>
          <a:xfrm>
            <a:off x="1796175" y="303087"/>
            <a:ext cx="5551649" cy="400110"/>
          </a:xfrm>
          <a:prstGeom prst="rect">
            <a:avLst/>
          </a:prstGeom>
          <a:noFill/>
        </p:spPr>
        <p:txBody>
          <a:bodyPr wrap="square">
            <a:spAutoFit/>
          </a:bodyPr>
          <a:lstStyle/>
          <a:p>
            <a:r>
              <a:rPr lang="en-US" sz="2000" b="1">
                <a:latin typeface="Algerian" pitchFamily="82" charset="0"/>
              </a:rPr>
              <a:t>Entity Relationship Diagram (ERD)</a:t>
            </a:r>
          </a:p>
        </p:txBody>
      </p:sp>
    </p:spTree>
    <p:extLst>
      <p:ext uri="{BB962C8B-B14F-4D97-AF65-F5344CB8AC3E}">
        <p14:creationId xmlns:p14="http://schemas.microsoft.com/office/powerpoint/2010/main" val="372639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0744B-C3A7-7748-9772-BBCC0DF6CADA}"/>
              </a:ext>
            </a:extLst>
          </p:cNvPr>
          <p:cNvSpPr txBox="1"/>
          <p:nvPr/>
        </p:nvSpPr>
        <p:spPr>
          <a:xfrm>
            <a:off x="2859801" y="312291"/>
            <a:ext cx="4578442" cy="461665"/>
          </a:xfrm>
          <a:prstGeom prst="rect">
            <a:avLst/>
          </a:prstGeom>
          <a:noFill/>
        </p:spPr>
        <p:txBody>
          <a:bodyPr wrap="square">
            <a:spAutoFit/>
          </a:bodyPr>
          <a:lstStyle/>
          <a:p>
            <a:r>
              <a:rPr lang="en-US" sz="2400" b="1">
                <a:latin typeface="Algerian" pitchFamily="82" charset="0"/>
              </a:rPr>
              <a:t>USECASE DIAGRAM:</a:t>
            </a:r>
          </a:p>
        </p:txBody>
      </p:sp>
      <p:pic>
        <p:nvPicPr>
          <p:cNvPr id="5" name="Picture 5">
            <a:extLst>
              <a:ext uri="{FF2B5EF4-FFF2-40B4-BE49-F238E27FC236}">
                <a16:creationId xmlns:a16="http://schemas.microsoft.com/office/drawing/2014/main" id="{6C35F415-D6AF-1845-A755-E08C6D1ED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011" y="1136558"/>
            <a:ext cx="6451232" cy="4584884"/>
          </a:xfrm>
          <a:prstGeom prst="rect">
            <a:avLst/>
          </a:prstGeom>
        </p:spPr>
      </p:pic>
    </p:spTree>
    <p:extLst>
      <p:ext uri="{BB962C8B-B14F-4D97-AF65-F5344CB8AC3E}">
        <p14:creationId xmlns:p14="http://schemas.microsoft.com/office/powerpoint/2010/main" val="49112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715490-EC36-874A-8894-5C2E36FAE1D6}"/>
              </a:ext>
            </a:extLst>
          </p:cNvPr>
          <p:cNvSpPr txBox="1"/>
          <p:nvPr/>
        </p:nvSpPr>
        <p:spPr>
          <a:xfrm>
            <a:off x="2933424" y="293885"/>
            <a:ext cx="4578442" cy="461665"/>
          </a:xfrm>
          <a:prstGeom prst="rect">
            <a:avLst/>
          </a:prstGeom>
          <a:noFill/>
        </p:spPr>
        <p:txBody>
          <a:bodyPr wrap="square">
            <a:spAutoFit/>
          </a:bodyPr>
          <a:lstStyle/>
          <a:p>
            <a:r>
              <a:rPr lang="en-US" sz="2400" b="1">
                <a:latin typeface="Algerian" pitchFamily="82" charset="0"/>
              </a:rPr>
              <a:t>CLASS DIAGRAM:</a:t>
            </a:r>
          </a:p>
        </p:txBody>
      </p:sp>
      <p:pic>
        <p:nvPicPr>
          <p:cNvPr id="5" name="Picture 5">
            <a:extLst>
              <a:ext uri="{FF2B5EF4-FFF2-40B4-BE49-F238E27FC236}">
                <a16:creationId xmlns:a16="http://schemas.microsoft.com/office/drawing/2014/main" id="{338DB4E5-18A6-8942-B566-ABACB68B2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68" y="1444856"/>
            <a:ext cx="8208986" cy="4362174"/>
          </a:xfrm>
          <a:prstGeom prst="rect">
            <a:avLst/>
          </a:prstGeom>
        </p:spPr>
      </p:pic>
    </p:spTree>
    <p:extLst>
      <p:ext uri="{BB962C8B-B14F-4D97-AF65-F5344CB8AC3E}">
        <p14:creationId xmlns:p14="http://schemas.microsoft.com/office/powerpoint/2010/main" val="1585523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1015</TotalTime>
  <Words>2033</Words>
  <Application>Microsoft Office PowerPoint</Application>
  <PresentationFormat>On-screen Show (4:3)</PresentationFormat>
  <Paragraphs>166</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Significant of Earthquakes happens using Data Science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916385415939</cp:lastModifiedBy>
  <cp:revision>145</cp:revision>
  <dcterms:created xsi:type="dcterms:W3CDTF">2006-08-16T00:00:00Z</dcterms:created>
  <dcterms:modified xsi:type="dcterms:W3CDTF">2022-05-25T06:29:39Z</dcterms:modified>
</cp:coreProperties>
</file>