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1"/>
  </p:notesMasterIdLst>
  <p:sldIdLst>
    <p:sldId id="256" r:id="rId2"/>
    <p:sldId id="257" r:id="rId3"/>
    <p:sldId id="284" r:id="rId4"/>
    <p:sldId id="269" r:id="rId5"/>
    <p:sldId id="271" r:id="rId6"/>
    <p:sldId id="275" r:id="rId7"/>
    <p:sldId id="273" r:id="rId8"/>
    <p:sldId id="276" r:id="rId9"/>
    <p:sldId id="267" r:id="rId10"/>
    <p:sldId id="285" r:id="rId11"/>
    <p:sldId id="258" r:id="rId12"/>
    <p:sldId id="259" r:id="rId13"/>
    <p:sldId id="280" r:id="rId14"/>
    <p:sldId id="260" r:id="rId15"/>
    <p:sldId id="261" r:id="rId16"/>
    <p:sldId id="286" r:id="rId17"/>
    <p:sldId id="282" r:id="rId18"/>
    <p:sldId id="283"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ndharaperalam@gmail.com" initials="v" lastIdx="1" clrIdx="0">
    <p:extLst>
      <p:ext uri="{19B8F6BF-5375-455C-9EA6-DF929625EA0E}">
        <p15:presenceInfo xmlns:p15="http://schemas.microsoft.com/office/powerpoint/2012/main" userId="04affed321ce7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varScale="1">
        <p:scale>
          <a:sx n="82" d="100"/>
          <a:sy n="82" d="100"/>
        </p:scale>
        <p:origin x="14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BAC6-31EA-4B2E-8F58-76C0B071B605}" type="datetimeFigureOut">
              <a:rPr lang="en-IN" smtClean="0"/>
              <a:t>07-04-2022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EEC62-523F-4804-BD2F-F3F68C11AB6D}" type="slidenum">
              <a:rPr lang="en-IN" smtClean="0"/>
              <a:t>‹#›</a:t>
            </a:fld>
            <a:endParaRPr lang="en-IN"/>
          </a:p>
        </p:txBody>
      </p:sp>
    </p:spTree>
    <p:extLst>
      <p:ext uri="{BB962C8B-B14F-4D97-AF65-F5344CB8AC3E}">
        <p14:creationId xmlns:p14="http://schemas.microsoft.com/office/powerpoint/2010/main" val="77257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7EEC62-523F-4804-BD2F-F3F68C11AB6D}" type="slidenum">
              <a:rPr lang="en-IN" smtClean="0"/>
              <a:t>11</a:t>
            </a:fld>
            <a:endParaRPr lang="en-IN"/>
          </a:p>
        </p:txBody>
      </p:sp>
    </p:spTree>
    <p:extLst>
      <p:ext uri="{BB962C8B-B14F-4D97-AF65-F5344CB8AC3E}">
        <p14:creationId xmlns:p14="http://schemas.microsoft.com/office/powerpoint/2010/main" val="19378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7EEC62-523F-4804-BD2F-F3F68C11AB6D}" type="slidenum">
              <a:rPr lang="en-IN" smtClean="0"/>
              <a:t>19</a:t>
            </a:fld>
            <a:endParaRPr lang="en-IN"/>
          </a:p>
        </p:txBody>
      </p:sp>
    </p:spTree>
    <p:extLst>
      <p:ext uri="{BB962C8B-B14F-4D97-AF65-F5344CB8AC3E}">
        <p14:creationId xmlns:p14="http://schemas.microsoft.com/office/powerpoint/2010/main" val="3253185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2819400"/>
          </a:xfrm>
        </p:spPr>
        <p:txBody>
          <a:bodyPr>
            <a:normAutofit/>
          </a:bodyPr>
          <a:lstStyle/>
          <a:p>
            <a:pPr algn="ctr"/>
            <a:r>
              <a:rPr lang="en-IN" sz="3200" dirty="0">
                <a:effectLst/>
                <a:latin typeface="Times New Roman" panose="02020603050405020304" pitchFamily="18" charset="0"/>
                <a:cs typeface="Times New Roman" panose="02020603050405020304" pitchFamily="18" charset="0"/>
              </a:rPr>
              <a:t>Significant of Earthquakes happens using Data Science technique</a:t>
            </a:r>
          </a:p>
        </p:txBody>
      </p:sp>
      <p:sp>
        <p:nvSpPr>
          <p:cNvPr id="3" name="Subtitle 2"/>
          <p:cNvSpPr>
            <a:spLocks noGrp="1"/>
          </p:cNvSpPr>
          <p:nvPr>
            <p:ph type="subTitle" idx="1"/>
          </p:nvPr>
        </p:nvSpPr>
        <p:spPr>
          <a:xfrm>
            <a:off x="381000" y="3611607"/>
            <a:ext cx="8382000" cy="1199704"/>
          </a:xfrm>
        </p:spPr>
        <p:txBody>
          <a:bodyPr>
            <a:normAutofit fontScale="92500" lnSpcReduction="20000"/>
          </a:bodyPr>
          <a:lstStyle/>
          <a:p>
            <a:pPr algn="l">
              <a:lnSpc>
                <a:spcPct val="150000"/>
              </a:lnSpc>
            </a:pPr>
            <a:r>
              <a:rPr lang="en-US" sz="1800" dirty="0">
                <a:latin typeface="Times New Roman" panose="02020603050405020304" pitchFamily="18" charset="0"/>
                <a:cs typeface="Times New Roman" panose="02020603050405020304" pitchFamily="18" charset="0"/>
              </a:rPr>
              <a:t>BHARATHI S - 211418104040                                                                 GUIDED BY</a:t>
            </a:r>
          </a:p>
          <a:p>
            <a:pPr algn="l">
              <a:lnSpc>
                <a:spcPct val="150000"/>
              </a:lnSpc>
            </a:pPr>
            <a:r>
              <a:rPr lang="en-US" sz="1800" dirty="0">
                <a:latin typeface="Times New Roman" panose="02020603050405020304" pitchFamily="18" charset="0"/>
                <a:cs typeface="Times New Roman" panose="02020603050405020304" pitchFamily="18" charset="0"/>
              </a:rPr>
              <a:t>VASUNDHARA G- 211418104305                                                         </a:t>
            </a:r>
            <a:r>
              <a:rPr lang="en-US" sz="1800" dirty="0" err="1">
                <a:latin typeface="Times New Roman" panose="02020603050405020304" pitchFamily="18" charset="0"/>
                <a:cs typeface="Times New Roman" panose="02020603050405020304" pitchFamily="18" charset="0"/>
              </a:rPr>
              <a:t>Mrs.JENNIFER</a:t>
            </a:r>
            <a:r>
              <a:rPr lang="en-US" sz="1800" dirty="0">
                <a:latin typeface="Times New Roman" panose="02020603050405020304" pitchFamily="18" charset="0"/>
                <a:cs typeface="Times New Roman" panose="02020603050405020304" pitchFamily="18" charset="0"/>
              </a:rPr>
              <a:t>                                             GNANADEEPAM  B-211418104065</a:t>
            </a:r>
            <a:r>
              <a:rPr lang="en-US" sz="1800" dirty="0"/>
              <a:t>                                         </a:t>
            </a:r>
            <a:r>
              <a:rPr lang="en-US" sz="1800"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FB06F-D50B-4545-8591-08AD3D3A11D5}"/>
              </a:ext>
            </a:extLst>
          </p:cNvPr>
          <p:cNvSpPr>
            <a:spLocks noGrp="1"/>
          </p:cNvSpPr>
          <p:nvPr>
            <p:ph idx="1"/>
          </p:nvPr>
        </p:nvSpPr>
        <p:spPr>
          <a:xfrm>
            <a:off x="457200" y="1981200"/>
            <a:ext cx="82296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The goal is to develop a machine learning model for Earth Quake </a:t>
            </a:r>
            <a:r>
              <a:rPr lang="en-US" sz="2400" dirty="0" err="1">
                <a:latin typeface="Times New Roman" panose="02020603050405020304" pitchFamily="18" charset="0"/>
                <a:cs typeface="Times New Roman" panose="02020603050405020304" pitchFamily="18" charset="0"/>
              </a:rPr>
              <a:t>prediction,to</a:t>
            </a:r>
            <a:r>
              <a:rPr lang="en-US" sz="2400" dirty="0">
                <a:latin typeface="Times New Roman" panose="02020603050405020304" pitchFamily="18" charset="0"/>
                <a:cs typeface="Times New Roman" panose="02020603050405020304" pitchFamily="18" charset="0"/>
              </a:rPr>
              <a:t> potentially replace the updatable supervised machine learning classification models by predicting results in the form of best accuracy by comparing supervised algorithm.</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1C2CE4A-CB09-4C22-8015-1E50BB1E45A3}"/>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Problem Definition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84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839200" cy="7696200"/>
          </a:xfrm>
        </p:spPr>
        <p:txBody>
          <a:bodyPr>
            <a:noAutofit/>
          </a:bodyPr>
          <a:lstStyle/>
          <a:p>
            <a:pPr marL="109728" indent="0" algn="ctr">
              <a:buNone/>
            </a:pPr>
            <a:r>
              <a:rPr lang="en-US" sz="4000" b="1" dirty="0">
                <a:latin typeface="Times New Roman" panose="02020603050405020304" pitchFamily="18" charset="0"/>
                <a:cs typeface="Times New Roman" panose="02020603050405020304" pitchFamily="18" charset="0"/>
              </a:rPr>
              <a:t>EXISTING SYSTEM</a:t>
            </a:r>
          </a:p>
          <a:p>
            <a:pPr marL="109728" indent="0" algn="ctr">
              <a:buNone/>
            </a:pPr>
            <a:endParaRPr lang="en-IN" sz="40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They proposed two methods and named them as picking target window prediction PTWP and multi target regression (MTR) tasks to determine earthquake source parameters.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N check algorithm improves window prediction selection to reduce false alarms in multi station waveforms that have noise, and MTR with hard-shared orthogonal are proven to improve earthquake parameter determination performance.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Our system can provide reliable earthquake parameters. The three stations with three-component seismogram traces are represented in red, green, and blue components to form pixels in a row in one frame in a 10 s window. The sampling rate at each station varied between 20 and 25 Hz and was then normalized to 20 Hz. They used a band pass filter to minimize noise and normalize each stream by dividing its absolute peak amplitude.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data set has high noise for 506 seismic events and has a peak SNR of less than 50 </a:t>
            </a:r>
            <a:r>
              <a:rPr lang="en-IN" sz="1800" dirty="0" err="1">
                <a:latin typeface="Times New Roman" panose="02020603050405020304" pitchFamily="18" charset="0"/>
                <a:cs typeface="Times New Roman" panose="02020603050405020304" pitchFamily="18" charset="0"/>
              </a:rPr>
              <a:t>dB.</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marL="114300" indent="0" algn="just">
              <a:buNone/>
            </a:pPr>
            <a:endParaRPr lang="en-IN" sz="1600" dirty="0"/>
          </a:p>
        </p:txBody>
      </p:sp>
    </p:spTree>
    <p:extLst>
      <p:ext uri="{BB962C8B-B14F-4D97-AF65-F5344CB8AC3E}">
        <p14:creationId xmlns:p14="http://schemas.microsoft.com/office/powerpoint/2010/main" val="118467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pPr marL="109728" indent="0" algn="ctr">
              <a:buNone/>
            </a:pPr>
            <a:r>
              <a:rPr lang="en-US" sz="4000" b="1" dirty="0">
                <a:latin typeface="Times New Roman" panose="02020603050405020304" pitchFamily="18" charset="0"/>
                <a:cs typeface="Times New Roman" panose="02020603050405020304" pitchFamily="18" charset="0"/>
              </a:rPr>
              <a:t>Drawbacks</a:t>
            </a:r>
          </a:p>
          <a:p>
            <a:pPr marL="109728" indent="0" algn="ctr">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response time that is the prediction need to be improved</a:t>
            </a:r>
          </a:p>
          <a:p>
            <a:pPr marL="109728" indent="0">
              <a:buNone/>
            </a:pP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Classification and confusion matrix are not calculated.</a:t>
            </a:r>
          </a:p>
        </p:txBody>
      </p:sp>
    </p:spTree>
    <p:extLst>
      <p:ext uri="{BB962C8B-B14F-4D97-AF65-F5344CB8AC3E}">
        <p14:creationId xmlns:p14="http://schemas.microsoft.com/office/powerpoint/2010/main" val="1184671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021261-1D08-FB44-9889-09C5B4952467}"/>
              </a:ext>
            </a:extLst>
          </p:cNvPr>
          <p:cNvSpPr txBox="1"/>
          <p:nvPr/>
        </p:nvSpPr>
        <p:spPr>
          <a:xfrm>
            <a:off x="-76200" y="304800"/>
            <a:ext cx="9143999" cy="5693866"/>
          </a:xfrm>
          <a:prstGeom prst="rect">
            <a:avLst/>
          </a:prstGeom>
          <a:noFill/>
        </p:spPr>
        <p:txBody>
          <a:bodyPr wrap="square">
            <a:spAutoFit/>
          </a:bodyPr>
          <a:lstStyle/>
          <a:p>
            <a:pPr algn="ctr"/>
            <a:r>
              <a:rPr lang="en-US" sz="4000" b="1" dirty="0">
                <a:latin typeface="Times New Roman" panose="02020603050405020304" pitchFamily="18" charset="0"/>
                <a:ea typeface="Algerian" panose="02000000000000000000" pitchFamily="2" charset="0"/>
                <a:cs typeface="Times New Roman" panose="02020603050405020304" pitchFamily="18" charset="0"/>
              </a:rPr>
              <a:t>          Preparing the Dataset :</a:t>
            </a:r>
          </a:p>
          <a:p>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set contains details of all earthquakes that have happened in the last 30 days and is updated every 15 mins in the USGS website. The data dictionary.</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Below are the fields included in the CSV format:</a:t>
            </a:r>
          </a:p>
          <a:p>
            <a:pPr lvl="1"/>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Latitude                                                            </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Longitude</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Depth</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Magnitude</a:t>
            </a: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magType</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Nst</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Gap</a:t>
            </a:r>
          </a:p>
          <a:p>
            <a:pPr marL="1200150" lvl="2"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Dmin</a:t>
            </a: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Rms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Net</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a:t>
            </a:r>
          </a:p>
        </p:txBody>
      </p:sp>
      <p:sp>
        <p:nvSpPr>
          <p:cNvPr id="2" name="Title 1">
            <a:extLst>
              <a:ext uri="{FF2B5EF4-FFF2-40B4-BE49-F238E27FC236}">
                <a16:creationId xmlns:a16="http://schemas.microsoft.com/office/drawing/2014/main" id="{FFA41AF9-2983-474C-9DA4-8779E1C90CA3}"/>
              </a:ext>
            </a:extLst>
          </p:cNvPr>
          <p:cNvSpPr>
            <a:spLocks noGrp="1"/>
          </p:cNvSpPr>
          <p:nvPr>
            <p:ph type="title"/>
          </p:nvPr>
        </p:nvSpPr>
        <p:spPr/>
        <p:txBody>
          <a:bodyPr/>
          <a:lstStyle/>
          <a:p>
            <a:r>
              <a:rPr lang="en-US" dirty="0"/>
              <a:t> </a:t>
            </a:r>
            <a:endParaRPr lang="en-IN" dirty="0"/>
          </a:p>
        </p:txBody>
      </p:sp>
      <p:sp>
        <p:nvSpPr>
          <p:cNvPr id="7" name="Content Placeholder 6">
            <a:extLst>
              <a:ext uri="{FF2B5EF4-FFF2-40B4-BE49-F238E27FC236}">
                <a16:creationId xmlns:a16="http://schemas.microsoft.com/office/drawing/2014/main" id="{60D76E86-88A2-44D9-93F4-679BA49C18DC}"/>
              </a:ext>
            </a:extLst>
          </p:cNvPr>
          <p:cNvSpPr>
            <a:spLocks noGrp="1"/>
          </p:cNvSpPr>
          <p:nvPr>
            <p:ph sz="quarter" idx="4"/>
          </p:nvPr>
        </p:nvSpPr>
        <p:spPr>
          <a:xfrm>
            <a:off x="4645025" y="2514600"/>
            <a:ext cx="4041775" cy="3352800"/>
          </a:xfrm>
        </p:spPr>
        <p:txBody>
          <a:bodyPr>
            <a:normAutofit/>
          </a:bodyPr>
          <a:lstStyle/>
          <a:p>
            <a:pPr marL="285750" indent="-285750">
              <a:buClrTx/>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Place</a:t>
            </a:r>
          </a:p>
          <a:p>
            <a:pPr marL="285750" indent="-285750">
              <a:buClrTx/>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Updated</a:t>
            </a:r>
          </a:p>
          <a:p>
            <a:pPr marL="285750" indent="-285750">
              <a:buClrTx/>
              <a:buSzPct val="1000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LocationSource</a:t>
            </a:r>
            <a:endParaRPr lang="en-US" sz="1800" dirty="0">
              <a:latin typeface="Times New Roman" panose="02020603050405020304" pitchFamily="18" charset="0"/>
              <a:cs typeface="Times New Roman" panose="02020603050405020304" pitchFamily="18" charset="0"/>
            </a:endParaRPr>
          </a:p>
          <a:p>
            <a:pPr marL="285750" indent="-285750">
              <a:buClrTx/>
              <a:buSzPct val="1000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MagSource</a:t>
            </a:r>
            <a:endParaRPr lang="en-US" sz="1800" dirty="0">
              <a:latin typeface="Times New Roman" panose="02020603050405020304" pitchFamily="18" charset="0"/>
              <a:cs typeface="Times New Roman" panose="02020603050405020304" pitchFamily="18" charset="0"/>
            </a:endParaRPr>
          </a:p>
          <a:p>
            <a:pPr marL="285750" indent="-285750">
              <a:buClrTx/>
              <a:buSzPct val="1000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HorizontalError</a:t>
            </a:r>
            <a:endParaRPr lang="en-US" sz="1800" dirty="0">
              <a:latin typeface="Times New Roman" panose="02020603050405020304" pitchFamily="18" charset="0"/>
              <a:cs typeface="Times New Roman" panose="02020603050405020304" pitchFamily="18" charset="0"/>
            </a:endParaRPr>
          </a:p>
          <a:p>
            <a:pPr marL="285750" indent="-285750">
              <a:buClrTx/>
              <a:buSzPct val="1000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DepthError</a:t>
            </a:r>
            <a:endParaRPr lang="en-US" sz="1800" dirty="0">
              <a:latin typeface="Times New Roman" panose="02020603050405020304" pitchFamily="18" charset="0"/>
              <a:cs typeface="Times New Roman" panose="02020603050405020304" pitchFamily="18" charset="0"/>
            </a:endParaRPr>
          </a:p>
          <a:p>
            <a:pPr marL="285750" indent="-285750">
              <a:buClrTx/>
              <a:buSzPct val="1000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MagError</a:t>
            </a:r>
            <a:endParaRPr lang="en-US" sz="1800" dirty="0">
              <a:latin typeface="Times New Roman" panose="02020603050405020304" pitchFamily="18" charset="0"/>
              <a:cs typeface="Times New Roman" panose="02020603050405020304" pitchFamily="18" charset="0"/>
            </a:endParaRPr>
          </a:p>
          <a:p>
            <a:pPr marL="285750" indent="-285750">
              <a:buClrTx/>
              <a:buSzPct val="10000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MagNsT</a:t>
            </a:r>
            <a:endParaRPr lang="en-US" sz="1800" dirty="0">
              <a:latin typeface="Times New Roman" panose="02020603050405020304" pitchFamily="18" charset="0"/>
              <a:cs typeface="Times New Roman" panose="02020603050405020304" pitchFamily="18" charset="0"/>
            </a:endParaRPr>
          </a:p>
          <a:p>
            <a:pPr marL="285750" indent="-285750">
              <a:buClrTx/>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Status</a:t>
            </a:r>
          </a:p>
          <a:p>
            <a:endParaRPr lang="en-IN" dirty="0"/>
          </a:p>
        </p:txBody>
      </p:sp>
    </p:spTree>
    <p:extLst>
      <p:ext uri="{BB962C8B-B14F-4D97-AF65-F5344CB8AC3E}">
        <p14:creationId xmlns:p14="http://schemas.microsoft.com/office/powerpoint/2010/main" val="23647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153400" cy="6096000"/>
          </a:xfrm>
        </p:spPr>
        <p:txBody>
          <a:bodyPr>
            <a:normAutofit/>
          </a:bodyPr>
          <a:lstStyle/>
          <a:p>
            <a:pPr marL="109728" indent="0" algn="ctr">
              <a:buNone/>
            </a:pPr>
            <a:r>
              <a:rPr lang="en-US" sz="4000" b="1"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a:p>
            <a:pPr marL="109728" indent="0" algn="just">
              <a:buNone/>
            </a:pP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Earthquakes are a natural disaster that can cause a lot of damage to both lives and properties.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machine learning is applied to every field where the dataset can be used to learn patterns and then from that pattern the prediction can be done.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Our objective is to build a machine learning model that uses the past earthquake related dataset the data is pre-processed by using variable identification that is finding the dependent and independent variables after that the data is used to train the model by using machine learning libraries.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Different algorithms are used to compare the model and the performance metrics are calculated and evaluated.</a:t>
            </a:r>
          </a:p>
          <a:p>
            <a:pPr marL="114300" lvl="0" indent="0" algn="just">
              <a:buNone/>
            </a:pPr>
            <a:endParaRPr lang="en-US" sz="1800" dirty="0"/>
          </a:p>
        </p:txBody>
      </p:sp>
    </p:spTree>
    <p:extLst>
      <p:ext uri="{BB962C8B-B14F-4D97-AF65-F5344CB8AC3E}">
        <p14:creationId xmlns:p14="http://schemas.microsoft.com/office/powerpoint/2010/main" val="118467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lstStyle/>
          <a:p>
            <a:pPr marL="109728" indent="0" algn="ctr">
              <a:buNone/>
            </a:pPr>
            <a:r>
              <a:rPr lang="en-IN" sz="4000" b="1" dirty="0">
                <a:latin typeface="Times New Roman" panose="02020603050405020304" pitchFamily="18" charset="0"/>
                <a:cs typeface="Times New Roman" panose="02020603050405020304" pitchFamily="18" charset="0"/>
              </a:rPr>
              <a:t>Advantages</a:t>
            </a:r>
          </a:p>
          <a:p>
            <a:pPr marL="109728" indent="0" algn="just">
              <a:buNone/>
            </a:pPr>
            <a:endParaRPr lang="en-IN"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It handle complex problems, provide computational efficiency, propagate and treat uncertainties.</a:t>
            </a:r>
          </a:p>
          <a:p>
            <a:pPr lvl="0" algn="just"/>
            <a:endParaRPr lang="en-IN"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Damage can be controlled by early prediction of earthquakes.</a:t>
            </a:r>
          </a:p>
          <a:p>
            <a:pPr algn="just"/>
            <a:endParaRPr lang="en-IN" sz="1600" dirty="0"/>
          </a:p>
        </p:txBody>
      </p:sp>
    </p:spTree>
    <p:extLst>
      <p:ext uri="{BB962C8B-B14F-4D97-AF65-F5344CB8AC3E}">
        <p14:creationId xmlns:p14="http://schemas.microsoft.com/office/powerpoint/2010/main" val="118467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D772EF-8637-4A2D-B16F-82FBFD0F1396}"/>
              </a:ext>
            </a:extLst>
          </p:cNvPr>
          <p:cNvSpPr>
            <a:spLocks noGrp="1"/>
          </p:cNvSpPr>
          <p:nvPr>
            <p:ph idx="1"/>
          </p:nvPr>
        </p:nvSpPr>
        <p:spPr>
          <a:xfrm>
            <a:off x="723900" y="1905000"/>
            <a:ext cx="7696200" cy="4525963"/>
          </a:xfrm>
        </p:spPr>
        <p:txBody>
          <a:bodyPr>
            <a:normAutofit/>
          </a:bodyPr>
          <a:lstStyle/>
          <a:p>
            <a:r>
              <a:rPr lang="en-US" sz="2400" dirty="0">
                <a:latin typeface="Times New Roman" panose="02020603050405020304" pitchFamily="18" charset="0"/>
                <a:cs typeface="Times New Roman" panose="02020603050405020304" pitchFamily="18" charset="0"/>
              </a:rPr>
              <a:t>Data Pre-Processing</a:t>
            </a:r>
          </a:p>
          <a:p>
            <a:r>
              <a:rPr lang="en-US" sz="2400" dirty="0">
                <a:latin typeface="Times New Roman" panose="02020603050405020304" pitchFamily="18" charset="0"/>
                <a:cs typeface="Times New Roman" panose="02020603050405020304" pitchFamily="18" charset="0"/>
              </a:rPr>
              <a:t>Data Analysis of Visualization</a:t>
            </a:r>
          </a:p>
          <a:p>
            <a:r>
              <a:rPr lang="en-US" sz="2400" dirty="0">
                <a:latin typeface="Times New Roman" panose="02020603050405020304" pitchFamily="18" charset="0"/>
                <a:cs typeface="Times New Roman" panose="02020603050405020304" pitchFamily="18" charset="0"/>
              </a:rPr>
              <a:t>Comparing Algorithm with prediction in the form of best Accuracy result</a:t>
            </a:r>
          </a:p>
          <a:p>
            <a:r>
              <a:rPr lang="en-US" sz="2400" dirty="0">
                <a:latin typeface="Times New Roman" panose="02020603050405020304" pitchFamily="18" charset="0"/>
                <a:cs typeface="Times New Roman" panose="02020603050405020304" pitchFamily="18" charset="0"/>
              </a:rPr>
              <a:t>Deployment Using Flask</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A93ADF9-080B-41F2-BDD1-8BA6CBFD0AD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List of Modules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58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755B59E-3D13-CF44-B42E-1BA6F50DFED2}"/>
              </a:ext>
            </a:extLst>
          </p:cNvPr>
          <p:cNvSpPr>
            <a:spLocks noGrp="1"/>
          </p:cNvSpPr>
          <p:nvPr>
            <p:ph idx="1"/>
          </p:nvPr>
        </p:nvSpPr>
        <p:spPr>
          <a:xfrm>
            <a:off x="610804" y="914400"/>
            <a:ext cx="8229600" cy="5943599"/>
          </a:xfrm>
        </p:spPr>
        <p:txBody>
          <a:bodyPr>
            <a:noAutofit/>
          </a:bodyPr>
          <a:lstStyle/>
          <a:p>
            <a:pPr algn="just" rtl="0">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Technical</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09728" indent="0" algn="just" rtl="0">
              <a:spcBef>
                <a:spcPts val="0"/>
              </a:spcBef>
              <a:spcAft>
                <a:spcPts val="800"/>
              </a:spcAft>
              <a:buNone/>
            </a:pPr>
            <a:r>
              <a:rPr lang="en-US" sz="1800" dirty="0">
                <a:solidFill>
                  <a:srgbClr val="000000"/>
                </a:solidFill>
                <a:latin typeface="Times New Roman" panose="02020603050405020304" pitchFamily="18" charset="0"/>
                <a:cs typeface="Times New Roman" panose="02020603050405020304" pitchFamily="18" charset="0"/>
              </a:rPr>
              <a:t>          1.</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Software Requirements:</a:t>
            </a:r>
            <a:endParaRPr lang="en-US" sz="1800" dirty="0">
              <a:effectLst/>
              <a:latin typeface="Times New Roman" panose="02020603050405020304" pitchFamily="18" charset="0"/>
              <a:cs typeface="Times New Roman" panose="02020603050405020304" pitchFamily="18" charset="0"/>
            </a:endParaRPr>
          </a:p>
          <a:p>
            <a:pPr marL="201168" indent="0" algn="just" rtl="0">
              <a:spcBef>
                <a:spcPts val="0"/>
              </a:spcBef>
              <a:spcAft>
                <a:spcPts val="80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Operating System         : Windows</a:t>
            </a:r>
            <a:endParaRPr lang="en-US" sz="1800" dirty="0">
              <a:effectLst/>
              <a:latin typeface="Times New Roman" panose="02020603050405020304" pitchFamily="18" charset="0"/>
              <a:cs typeface="Times New Roman" panose="02020603050405020304" pitchFamily="18" charset="0"/>
            </a:endParaRPr>
          </a:p>
          <a:p>
            <a:pPr marL="201168" indent="0" algn="just" rtl="0">
              <a:spcBef>
                <a:spcPts val="0"/>
              </a:spcBef>
              <a:spcAft>
                <a:spcPts val="80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Tool               : Anaconda with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Jupyter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Notebook</a:t>
            </a:r>
            <a:endParaRPr lang="en-US" sz="1800" dirty="0">
              <a:effectLst/>
              <a:latin typeface="Times New Roman" panose="02020603050405020304" pitchFamily="18" charset="0"/>
              <a:cs typeface="Times New Roman" panose="02020603050405020304" pitchFamily="18" charset="0"/>
            </a:endParaRPr>
          </a:p>
          <a:p>
            <a:pPr marL="109728" indent="0" algn="just" rtl="0">
              <a:spcBef>
                <a:spcPts val="0"/>
              </a:spcBef>
              <a:spcAft>
                <a:spcPts val="80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2. Hardware requirements:</a:t>
            </a:r>
            <a:endParaRPr lang="en-US" sz="1800" dirty="0">
              <a:effectLst/>
              <a:latin typeface="Times New Roman" panose="02020603050405020304" pitchFamily="18" charset="0"/>
              <a:cs typeface="Times New Roman" panose="02020603050405020304" pitchFamily="18" charset="0"/>
            </a:endParaRPr>
          </a:p>
          <a:p>
            <a:pPr marL="201168" indent="0" algn="just" rtl="0">
              <a:spcBef>
                <a:spcPts val="0"/>
              </a:spcBef>
              <a:spcAft>
                <a:spcPts val="80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Processor              : Intel Core i5</a:t>
            </a:r>
            <a:endParaRPr lang="en-US" sz="1800" dirty="0">
              <a:effectLst/>
              <a:latin typeface="Times New Roman" panose="02020603050405020304" pitchFamily="18" charset="0"/>
              <a:cs typeface="Times New Roman" panose="02020603050405020304" pitchFamily="18" charset="0"/>
            </a:endParaRPr>
          </a:p>
          <a:p>
            <a:pPr marL="201168" indent="0" algn="just" rtl="0">
              <a:spcBef>
                <a:spcPts val="0"/>
              </a:spcBef>
              <a:spcAft>
                <a:spcPts val="80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Hard disk              : minimum 80 GB</a:t>
            </a:r>
            <a:endParaRPr lang="en-US" sz="1800" dirty="0">
              <a:effectLst/>
              <a:latin typeface="Times New Roman" panose="02020603050405020304" pitchFamily="18" charset="0"/>
              <a:cs typeface="Times New Roman" panose="02020603050405020304" pitchFamily="18" charset="0"/>
            </a:endParaRPr>
          </a:p>
          <a:p>
            <a:pPr indent="0" algn="just" rtl="0">
              <a:spcBef>
                <a:spcPts val="0"/>
              </a:spcBef>
              <a:spcAft>
                <a:spcPts val="100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RAM                    : 4 GB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3" panose="05040102010807070707" pitchFamily="18" charset="2"/>
              <a:buChar char=""/>
              <a:tabLst>
                <a:tab pos="45720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Social:</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09728"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1.Predicting the occurrence of Earthquake early can save the lives of many people and their valuable properties.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9728"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It also enables Government undertake precautionary measures so that the effects and consequences are minimized.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457200" algn="just" rtl="0">
              <a:spcBef>
                <a:spcPts val="0"/>
              </a:spcBef>
              <a:spcAft>
                <a:spcPts val="1000"/>
              </a:spcAft>
            </a:pPr>
            <a:endParaRPr lang="en-US" sz="18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4B548ABD-BD42-6C46-9F53-9F32425001D8}"/>
              </a:ext>
            </a:extLst>
          </p:cNvPr>
          <p:cNvSpPr>
            <a:spLocks noGrp="1"/>
          </p:cNvSpPr>
          <p:nvPr>
            <p:ph type="title"/>
          </p:nvPr>
        </p:nvSpPr>
        <p:spPr>
          <a:xfrm>
            <a:off x="457200" y="274638"/>
            <a:ext cx="8229600" cy="563562"/>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Feasibility study</a:t>
            </a:r>
          </a:p>
        </p:txBody>
      </p:sp>
    </p:spTree>
    <p:extLst>
      <p:ext uri="{BB962C8B-B14F-4D97-AF65-F5344CB8AC3E}">
        <p14:creationId xmlns:p14="http://schemas.microsoft.com/office/powerpoint/2010/main" val="194502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9F82C-D7BF-6647-852D-98BF3CA694DF}"/>
              </a:ext>
            </a:extLst>
          </p:cNvPr>
          <p:cNvSpPr>
            <a:spLocks noGrp="1"/>
          </p:cNvSpPr>
          <p:nvPr>
            <p:ph idx="1"/>
          </p:nvPr>
        </p:nvSpPr>
        <p:spPr>
          <a:xfrm>
            <a:off x="457200" y="189748"/>
            <a:ext cx="8229600" cy="5817544"/>
          </a:xfrm>
        </p:spPr>
        <p:txBody>
          <a:bodyPr>
            <a:normAutofit/>
          </a:bodyPr>
          <a:lstStyle/>
          <a:p>
            <a:pPr algn="just"/>
            <a:r>
              <a:rPr lang="en-US" sz="2400" b="1" dirty="0">
                <a:latin typeface="Times New Roman" panose="02020603050405020304" pitchFamily="18" charset="0"/>
                <a:cs typeface="Times New Roman" panose="02020603050405020304" pitchFamily="18" charset="0"/>
              </a:rPr>
              <a:t>Economic:</a:t>
            </a:r>
          </a:p>
          <a:p>
            <a:pPr marL="109728" indent="0" algn="jus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Accuracy,Precision</a:t>
            </a:r>
            <a:r>
              <a:rPr lang="en-US" sz="1800" dirty="0">
                <a:latin typeface="Times New Roman" panose="02020603050405020304" pitchFamily="18" charset="0"/>
                <a:cs typeface="Times New Roman" panose="02020603050405020304" pitchFamily="18" charset="0"/>
              </a:rPr>
              <a:t> and Recall are calculated using the following predefined formulas:</a:t>
            </a:r>
          </a:p>
          <a:p>
            <a:pPr marL="109728" indent="0" algn="just">
              <a:buNone/>
            </a:pPr>
            <a:endParaRPr lang="en-US" sz="1800" dirty="0">
              <a:latin typeface="Times New Roman" panose="02020603050405020304" pitchFamily="18" charset="0"/>
              <a:cs typeface="Times New Roman" panose="02020603050405020304" pitchFamily="18" charset="0"/>
            </a:endParaRPr>
          </a:p>
          <a:p>
            <a:pPr marL="109728" indent="0" algn="just">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1D1CC0-12F9-CC42-9934-C5C9D56CEC03}"/>
              </a:ext>
            </a:extLst>
          </p:cNvPr>
          <p:cNvSpPr txBox="1"/>
          <p:nvPr/>
        </p:nvSpPr>
        <p:spPr>
          <a:xfrm>
            <a:off x="1066800" y="1219200"/>
            <a:ext cx="5257800" cy="369332"/>
          </a:xfrm>
          <a:prstGeom prst="rect">
            <a:avLst/>
          </a:prstGeom>
          <a:noFill/>
        </p:spPr>
        <p:txBody>
          <a:bodyPr wrap="square">
            <a:spAutoFit/>
          </a:bodyPr>
          <a:lstStyle/>
          <a:p>
            <a:pPr marL="285750" indent="-285750" algn="just" rtl="0">
              <a:spcBef>
                <a:spcPts val="0"/>
              </a:spcBef>
              <a:spcAft>
                <a:spcPts val="800"/>
              </a:spcAft>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rPr>
              <a:t>Accuracy = (TP + TN) / (TP + TN + FP + FN)</a:t>
            </a:r>
            <a:endParaRPr lang="en-US" dirty="0">
              <a:effectLst/>
            </a:endParaRPr>
          </a:p>
        </p:txBody>
      </p:sp>
      <p:sp>
        <p:nvSpPr>
          <p:cNvPr id="6" name="TextBox 5">
            <a:extLst>
              <a:ext uri="{FF2B5EF4-FFF2-40B4-BE49-F238E27FC236}">
                <a16:creationId xmlns:a16="http://schemas.microsoft.com/office/drawing/2014/main" id="{F0F0BA56-A04F-7B4A-9CD6-CA1E4A1A4FEE}"/>
              </a:ext>
            </a:extLst>
          </p:cNvPr>
          <p:cNvSpPr txBox="1"/>
          <p:nvPr/>
        </p:nvSpPr>
        <p:spPr>
          <a:xfrm>
            <a:off x="1066800" y="1588532"/>
            <a:ext cx="4576518" cy="369332"/>
          </a:xfrm>
          <a:prstGeom prst="rect">
            <a:avLst/>
          </a:prstGeom>
          <a:noFill/>
        </p:spPr>
        <p:txBody>
          <a:bodyPr wrap="square">
            <a:spAutoFit/>
          </a:bodyPr>
          <a:lstStyle/>
          <a:p>
            <a:pPr marL="285750" indent="-285750" algn="just">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rPr>
              <a:t>Precision = TP / (TP + FP)</a:t>
            </a:r>
            <a:endParaRPr lang="en-US" dirty="0"/>
          </a:p>
        </p:txBody>
      </p:sp>
      <p:sp>
        <p:nvSpPr>
          <p:cNvPr id="8" name="TextBox 7">
            <a:extLst>
              <a:ext uri="{FF2B5EF4-FFF2-40B4-BE49-F238E27FC236}">
                <a16:creationId xmlns:a16="http://schemas.microsoft.com/office/drawing/2014/main" id="{1E38723C-5B5B-4642-B00B-CFB020423D41}"/>
              </a:ext>
            </a:extLst>
          </p:cNvPr>
          <p:cNvSpPr txBox="1"/>
          <p:nvPr/>
        </p:nvSpPr>
        <p:spPr>
          <a:xfrm>
            <a:off x="1066800" y="1957864"/>
            <a:ext cx="7391400" cy="3785652"/>
          </a:xfrm>
          <a:prstGeom prst="rect">
            <a:avLst/>
          </a:prstGeom>
          <a:noFill/>
        </p:spPr>
        <p:txBody>
          <a:bodyPr wrap="square">
            <a:spAutoFit/>
          </a:bodyPr>
          <a:lstStyle/>
          <a:p>
            <a:pPr marL="285750" indent="-285750" algn="just" rtl="0">
              <a:spcBef>
                <a:spcPts val="0"/>
              </a:spcBef>
              <a:spcAft>
                <a:spcPts val="800"/>
              </a:spcAft>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rPr>
              <a:t>Recall = TP / (TP + FN)</a:t>
            </a:r>
          </a:p>
          <a:p>
            <a:pPr algn="just" rtl="0">
              <a:spcBef>
                <a:spcPts val="0"/>
              </a:spcBef>
              <a:spcAft>
                <a:spcPts val="800"/>
              </a:spcAft>
            </a:pPr>
            <a:r>
              <a:rPr lang="en-US" dirty="0">
                <a:solidFill>
                  <a:srgbClr val="000000"/>
                </a:solidFill>
                <a:latin typeface="Times New Roman" panose="02020603050405020304" pitchFamily="18" charset="0"/>
              </a:rPr>
              <a:t>Where,</a:t>
            </a:r>
          </a:p>
          <a:p>
            <a:pPr algn="just" rtl="0">
              <a:spcBef>
                <a:spcPts val="0"/>
              </a:spcBef>
              <a:spcAft>
                <a:spcPts val="800"/>
              </a:spcAft>
            </a:pPr>
            <a:r>
              <a:rPr lang="en-US" dirty="0">
                <a:solidFill>
                  <a:srgbClr val="000000"/>
                </a:solidFill>
                <a:effectLst/>
                <a:latin typeface="Times New Roman" panose="02020603050405020304" pitchFamily="18" charset="0"/>
              </a:rPr>
              <a:t>TP -&gt; True Positives</a:t>
            </a:r>
          </a:p>
          <a:p>
            <a:pPr algn="just" rtl="0">
              <a:spcBef>
                <a:spcPts val="0"/>
              </a:spcBef>
              <a:spcAft>
                <a:spcPts val="800"/>
              </a:spcAft>
            </a:pPr>
            <a:r>
              <a:rPr lang="en-US" dirty="0">
                <a:solidFill>
                  <a:srgbClr val="000000"/>
                </a:solidFill>
                <a:latin typeface="Times New Roman" panose="02020603050405020304" pitchFamily="18" charset="0"/>
              </a:rPr>
              <a:t>TN -&gt;True Negatives</a:t>
            </a:r>
          </a:p>
          <a:p>
            <a:pPr algn="just" rtl="0">
              <a:spcBef>
                <a:spcPts val="0"/>
              </a:spcBef>
              <a:spcAft>
                <a:spcPts val="800"/>
              </a:spcAft>
            </a:pPr>
            <a:r>
              <a:rPr lang="en-US" dirty="0">
                <a:solidFill>
                  <a:srgbClr val="000000"/>
                </a:solidFill>
                <a:effectLst/>
                <a:latin typeface="Times New Roman" panose="02020603050405020304" pitchFamily="18" charset="0"/>
              </a:rPr>
              <a:t>FP -&gt;False Positives</a:t>
            </a:r>
          </a:p>
          <a:p>
            <a:pPr algn="just" rtl="0">
              <a:spcBef>
                <a:spcPts val="0"/>
              </a:spcBef>
              <a:spcAft>
                <a:spcPts val="800"/>
              </a:spcAft>
            </a:pPr>
            <a:r>
              <a:rPr lang="en-US" dirty="0">
                <a:solidFill>
                  <a:srgbClr val="000000"/>
                </a:solidFill>
                <a:latin typeface="Times New Roman" panose="02020603050405020304" pitchFamily="18" charset="0"/>
              </a:rPr>
              <a:t>FN -&gt;False Negatives</a:t>
            </a:r>
          </a:p>
          <a:p>
            <a:pPr marL="285750" indent="-285750" algn="just" rtl="0">
              <a:spcBef>
                <a:spcPts val="0"/>
              </a:spcBef>
              <a:spcAft>
                <a:spcPts val="800"/>
              </a:spcAft>
              <a:buFont typeface="Wingdings" panose="05000000000000000000" pitchFamily="2" charset="2"/>
              <a:buChar char="q"/>
            </a:pPr>
            <a:r>
              <a:rPr lang="en-US" dirty="0">
                <a:solidFill>
                  <a:srgbClr val="000000"/>
                </a:solidFill>
                <a:latin typeface="Times New Roman" panose="02020603050405020304" pitchFamily="18" charset="0"/>
              </a:rPr>
              <a:t>Score=2*(Recall*Precision)/(</a:t>
            </a:r>
            <a:r>
              <a:rPr lang="en-US" dirty="0" err="1">
                <a:solidFill>
                  <a:srgbClr val="000000"/>
                </a:solidFill>
                <a:latin typeface="Times New Roman" panose="02020603050405020304" pitchFamily="18" charset="0"/>
              </a:rPr>
              <a:t>Recall+Precision</a:t>
            </a:r>
            <a:r>
              <a:rPr lang="en-US" dirty="0">
                <a:solidFill>
                  <a:srgbClr val="000000"/>
                </a:solidFill>
                <a:latin typeface="Times New Roman" panose="02020603050405020304" pitchFamily="18" charset="0"/>
              </a:rPr>
              <a:t>)</a:t>
            </a:r>
          </a:p>
          <a:p>
            <a:pPr algn="just" rtl="0">
              <a:spcBef>
                <a:spcPts val="0"/>
              </a:spcBef>
              <a:spcAft>
                <a:spcPts val="800"/>
              </a:spcAft>
            </a:pPr>
            <a:endParaRPr lang="en-US" dirty="0">
              <a:solidFill>
                <a:srgbClr val="000000"/>
              </a:solidFill>
              <a:latin typeface="Times New Roman" panose="02020603050405020304" pitchFamily="18" charset="0"/>
            </a:endParaRPr>
          </a:p>
          <a:p>
            <a:pPr algn="just" rtl="0">
              <a:spcBef>
                <a:spcPts val="0"/>
              </a:spcBef>
              <a:spcAft>
                <a:spcPts val="800"/>
              </a:spcAft>
            </a:pPr>
            <a:r>
              <a:rPr lang="en-US" dirty="0">
                <a:solidFill>
                  <a:srgbClr val="000000"/>
                </a:solidFill>
                <a:latin typeface="Times New Roman" panose="02020603050405020304" pitchFamily="18" charset="0"/>
              </a:rPr>
              <a:t>Accuracy works best if false positives and false negatives have similar cost.</a:t>
            </a:r>
          </a:p>
          <a:p>
            <a:pPr algn="just" rtl="0">
              <a:spcBef>
                <a:spcPts val="0"/>
              </a:spcBef>
              <a:spcAft>
                <a:spcPts val="800"/>
              </a:spcAft>
            </a:pPr>
            <a:endParaRPr lang="en-US" dirty="0">
              <a:effectLst/>
            </a:endParaRPr>
          </a:p>
        </p:txBody>
      </p:sp>
    </p:spTree>
    <p:extLst>
      <p:ext uri="{BB962C8B-B14F-4D97-AF65-F5344CB8AC3E}">
        <p14:creationId xmlns:p14="http://schemas.microsoft.com/office/powerpoint/2010/main" val="186561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C9D713-36AD-6F46-8722-F581F754AD6D}"/>
              </a:ext>
            </a:extLst>
          </p:cNvPr>
          <p:cNvSpPr txBox="1"/>
          <p:nvPr/>
        </p:nvSpPr>
        <p:spPr>
          <a:xfrm>
            <a:off x="1409699" y="90596"/>
            <a:ext cx="6324601"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System Architecture</a:t>
            </a:r>
            <a:endParaRPr lang="en-US" sz="40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BCD77A11-58D4-4341-AEBB-397A8165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211826"/>
            <a:ext cx="6147619" cy="4888491"/>
          </a:xfrm>
          <a:prstGeom prst="rect">
            <a:avLst/>
          </a:prstGeom>
        </p:spPr>
      </p:pic>
      <p:sp>
        <p:nvSpPr>
          <p:cNvPr id="2" name="Rectangle 1">
            <a:extLst>
              <a:ext uri="{FF2B5EF4-FFF2-40B4-BE49-F238E27FC236}">
                <a16:creationId xmlns:a16="http://schemas.microsoft.com/office/drawing/2014/main" id="{DB334C20-DA77-4008-8AFA-FF016F3B5736}"/>
              </a:ext>
            </a:extLst>
          </p:cNvPr>
          <p:cNvSpPr/>
          <p:nvPr/>
        </p:nvSpPr>
        <p:spPr>
          <a:xfrm>
            <a:off x="533400" y="757683"/>
            <a:ext cx="1828800" cy="35052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Input:</a:t>
            </a:r>
          </a:p>
          <a:p>
            <a:pPr algn="ctr"/>
            <a:r>
              <a:rPr lang="en-US" sz="1800" dirty="0">
                <a:latin typeface="Times New Roman" panose="02020603050405020304" pitchFamily="18" charset="0"/>
                <a:cs typeface="Times New Roman" panose="02020603050405020304" pitchFamily="18" charset="0"/>
              </a:rPr>
              <a:t>1.Latitude</a:t>
            </a:r>
          </a:p>
          <a:p>
            <a:pPr algn="ctr"/>
            <a:r>
              <a:rPr lang="en-US" sz="1800" dirty="0">
                <a:latin typeface="Times New Roman" panose="02020603050405020304" pitchFamily="18" charset="0"/>
                <a:cs typeface="Times New Roman" panose="02020603050405020304" pitchFamily="18" charset="0"/>
              </a:rPr>
              <a:t>2.Longitude</a:t>
            </a:r>
          </a:p>
          <a:p>
            <a:pPr algn="ctr"/>
            <a:r>
              <a:rPr lang="en-US" sz="1800" dirty="0">
                <a:latin typeface="Times New Roman" panose="02020603050405020304" pitchFamily="18" charset="0"/>
                <a:cs typeface="Times New Roman" panose="02020603050405020304" pitchFamily="18" charset="0"/>
              </a:rPr>
              <a:t>3.Magnitude</a:t>
            </a:r>
          </a:p>
          <a:p>
            <a:pPr algn="ctr"/>
            <a:r>
              <a:rPr lang="en-US" sz="1800" dirty="0">
                <a:latin typeface="Times New Roman" panose="02020603050405020304" pitchFamily="18" charset="0"/>
                <a:cs typeface="Times New Roman" panose="02020603050405020304" pitchFamily="18" charset="0"/>
              </a:rPr>
              <a:t>4.Time</a:t>
            </a:r>
          </a:p>
          <a:p>
            <a:pPr algn="ctr"/>
            <a:r>
              <a:rPr lang="en-IN" dirty="0">
                <a:latin typeface="Times New Roman" panose="02020603050405020304" pitchFamily="18" charset="0"/>
                <a:cs typeface="Times New Roman" panose="02020603050405020304" pitchFamily="18" charset="0"/>
              </a:rPr>
              <a:t>5.Depth</a:t>
            </a:r>
          </a:p>
          <a:p>
            <a:pPr algn="ctr"/>
            <a:r>
              <a:rPr lang="en-IN" dirty="0">
                <a:latin typeface="Times New Roman" panose="02020603050405020304" pitchFamily="18" charset="0"/>
                <a:cs typeface="Times New Roman" panose="02020603050405020304" pitchFamily="18" charset="0"/>
              </a:rPr>
              <a:t>6.Location Source</a:t>
            </a:r>
          </a:p>
          <a:p>
            <a:pPr algn="ctr"/>
            <a:r>
              <a:rPr lang="en-IN" dirty="0">
                <a:latin typeface="Times New Roman" panose="02020603050405020304" pitchFamily="18" charset="0"/>
                <a:cs typeface="Times New Roman" panose="02020603050405020304" pitchFamily="18" charset="0"/>
              </a:rPr>
              <a:t>7.HorizontalError</a:t>
            </a:r>
          </a:p>
          <a:p>
            <a:pPr algn="ctr"/>
            <a:r>
              <a:rPr lang="en-IN" dirty="0">
                <a:latin typeface="Times New Roman" panose="02020603050405020304" pitchFamily="18" charset="0"/>
                <a:cs typeface="Times New Roman" panose="02020603050405020304" pitchFamily="18" charset="0"/>
              </a:rPr>
              <a:t>8.DepthError</a:t>
            </a:r>
          </a:p>
          <a:p>
            <a:pPr algn="ctr"/>
            <a:r>
              <a:rPr lang="en-IN" dirty="0">
                <a:latin typeface="Times New Roman" panose="02020603050405020304" pitchFamily="18" charset="0"/>
                <a:cs typeface="Times New Roman" panose="02020603050405020304" pitchFamily="18" charset="0"/>
              </a:rPr>
              <a:t>9.MagError</a:t>
            </a:r>
          </a:p>
          <a:p>
            <a:pPr algn="ctr"/>
            <a:r>
              <a:rPr lang="en-IN" dirty="0">
                <a:latin typeface="Times New Roman" panose="02020603050405020304" pitchFamily="18" charset="0"/>
                <a:cs typeface="Times New Roman" panose="02020603050405020304" pitchFamily="18" charset="0"/>
              </a:rPr>
              <a:t>10.Magsource</a:t>
            </a:r>
          </a:p>
        </p:txBody>
      </p:sp>
      <p:sp>
        <p:nvSpPr>
          <p:cNvPr id="6" name="Rectangle 5">
            <a:extLst>
              <a:ext uri="{FF2B5EF4-FFF2-40B4-BE49-F238E27FC236}">
                <a16:creationId xmlns:a16="http://schemas.microsoft.com/office/drawing/2014/main" id="{941FE930-6E37-4B15-B199-76448D80BD68}"/>
              </a:ext>
            </a:extLst>
          </p:cNvPr>
          <p:cNvSpPr/>
          <p:nvPr/>
        </p:nvSpPr>
        <p:spPr>
          <a:xfrm>
            <a:off x="571500" y="4648200"/>
            <a:ext cx="1752600" cy="145211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CCA558-4E1B-4F7F-B25C-7DB762667A86}"/>
              </a:ext>
            </a:extLst>
          </p:cNvPr>
          <p:cNvSpPr/>
          <p:nvPr/>
        </p:nvSpPr>
        <p:spPr>
          <a:xfrm>
            <a:off x="533400" y="4462016"/>
            <a:ext cx="1828800" cy="182448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Output:</a:t>
            </a:r>
          </a:p>
          <a:p>
            <a:pPr algn="ctr"/>
            <a:r>
              <a:rPr lang="en-IN" dirty="0">
                <a:latin typeface="Times New Roman" panose="02020603050405020304" pitchFamily="18" charset="0"/>
                <a:cs typeface="Times New Roman" panose="02020603050405020304" pitchFamily="18" charset="0"/>
              </a:rPr>
              <a:t>0</a:t>
            </a:r>
          </a:p>
          <a:p>
            <a:pPr algn="ctr"/>
            <a:r>
              <a:rPr lang="en-IN" dirty="0">
                <a:latin typeface="Times New Roman" panose="02020603050405020304" pitchFamily="18" charset="0"/>
                <a:cs typeface="Times New Roman" panose="02020603050405020304" pitchFamily="18" charset="0"/>
              </a:rPr>
              <a:t>(No Earthquake)</a:t>
            </a:r>
          </a:p>
          <a:p>
            <a:pPr algn="ctr"/>
            <a:r>
              <a:rPr lang="en-IN" dirty="0">
                <a:latin typeface="Times New Roman" panose="02020603050405020304" pitchFamily="18" charset="0"/>
                <a:cs typeface="Times New Roman" panose="02020603050405020304" pitchFamily="18" charset="0"/>
              </a:rPr>
              <a:t>1</a:t>
            </a:r>
          </a:p>
          <a:p>
            <a:pPr algn="ctr"/>
            <a:r>
              <a:rPr lang="en-IN" dirty="0">
                <a:latin typeface="Times New Roman" panose="02020603050405020304" pitchFamily="18" charset="0"/>
                <a:cs typeface="Times New Roman" panose="02020603050405020304" pitchFamily="18" charset="0"/>
              </a:rPr>
              <a:t>(if Earthquake occurs)</a:t>
            </a:r>
          </a:p>
        </p:txBody>
      </p:sp>
    </p:spTree>
    <p:extLst>
      <p:ext uri="{BB962C8B-B14F-4D97-AF65-F5344CB8AC3E}">
        <p14:creationId xmlns:p14="http://schemas.microsoft.com/office/powerpoint/2010/main" val="413503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75846"/>
            <a:ext cx="8686800" cy="6400800"/>
          </a:xfrm>
        </p:spPr>
        <p:txBody>
          <a:bodyPr>
            <a:normAutofit/>
          </a:bodyPr>
          <a:lstStyle/>
          <a:p>
            <a:pPr marL="114300" indent="0" algn="ctr">
              <a:buNone/>
            </a:pPr>
            <a:r>
              <a:rPr lang="en-US" sz="4000" b="1" dirty="0">
                <a:latin typeface="Times New Roman" pitchFamily="18" charset="0"/>
                <a:cs typeface="Times New Roman" pitchFamily="18" charset="0"/>
              </a:rPr>
              <a:t>Abstract</a:t>
            </a:r>
            <a:endParaRPr lang="en-US" sz="4000" dirty="0">
              <a:latin typeface="Times New Roman" pitchFamily="18" charset="0"/>
              <a:cs typeface="Times New Roman" pitchFamily="18" charset="0"/>
            </a:endParaRPr>
          </a:p>
          <a:p>
            <a:pPr algn="just"/>
            <a:r>
              <a:rPr lang="en-IN" sz="1800" dirty="0">
                <a:latin typeface="Times New Roman" panose="02020603050405020304" pitchFamily="18" charset="0"/>
                <a:cs typeface="Times New Roman" panose="02020603050405020304" pitchFamily="18" charset="0"/>
              </a:rPr>
              <a:t>An earthquake is the shaking of the surface of the Earth resulting from a sudden release of energy in the Earth's lithosphere that creates seismic waves.</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At the Earth's surface, earthquakes manifest themselves by shaking and displacing or disrupting the ground. So predicting the factors of an earthquake is a challenging job as an earthquake does not show specific patterns resulting in inaccurate predictions.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Techniques based on machine learning are well known for their capability to find hidden patterns in data. The machine learning model is built based on the past data related to earthquakes where the model can learn the pattern from the data and takes the consideration of the factors. The factors which are taken into consideration are the pre-processed data that is the dependency of the factors are checked in accordance with earthquake.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Comparison of machine learning algorithms are done for better prediction and performance metrics are also calculated an evaluated.</a:t>
            </a:r>
          </a:p>
          <a:p>
            <a:pPr marL="109728" indent="0" algn="just">
              <a:buNone/>
            </a:pPr>
            <a:endParaRPr lang="en-US" sz="1800" b="1" dirty="0">
              <a:latin typeface="Times New Roman" panose="02020603050405020304"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9677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44F825-2C52-A44D-B35F-93F958C5F0E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Review of literature survey </a:t>
            </a:r>
          </a:p>
        </p:txBody>
      </p:sp>
      <p:sp>
        <p:nvSpPr>
          <p:cNvPr id="7" name="Content Placeholder 6">
            <a:extLst>
              <a:ext uri="{FF2B5EF4-FFF2-40B4-BE49-F238E27FC236}">
                <a16:creationId xmlns:a16="http://schemas.microsoft.com/office/drawing/2014/main" id="{7564DAD1-5094-B444-A43D-A888B09226BF}"/>
              </a:ext>
            </a:extLst>
          </p:cNvPr>
          <p:cNvSpPr>
            <a:spLocks noGrp="1"/>
          </p:cNvSpPr>
          <p:nvPr>
            <p:ph idx="1"/>
          </p:nvPr>
        </p:nvSpPr>
        <p:spPr>
          <a:xfrm>
            <a:off x="240346" y="1295400"/>
            <a:ext cx="8229600" cy="5459920"/>
          </a:xfrm>
        </p:spPr>
        <p:txBody>
          <a:bodyPr>
            <a:normAutofit/>
          </a:bodyPr>
          <a:lstStyle/>
          <a:p>
            <a:pPr marL="0" indent="0" algn="just">
              <a:buNone/>
            </a:pPr>
            <a:r>
              <a:rPr lang="en-US" sz="1800" b="1"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Topic  :</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Earthquake Early warning system Using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Ncheck</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and hard orthogonal Multi Target regression in Deep learning (Base paper)</a:t>
            </a:r>
          </a:p>
          <a:p>
            <a:pPr marL="285750" indent="-285750" algn="just">
              <a:buFont typeface="Arial" panose="020B0604020202020204" pitchFamily="34" charset="0"/>
              <a:buChar char="•"/>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0" indent="0" algn="just">
              <a:buNone/>
            </a:pPr>
            <a:r>
              <a:rPr lang="en-US" sz="1800" b="1"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Author : </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Adi Wibowo , Member, IEEE, C.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Pratama</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David P. Sahara, L. S.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Heliani</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S.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Rasyid,Zharfan</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Akbar,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Faiz</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Muttaqy</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and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Ajat</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Sudrajat</a:t>
            </a: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0" indent="0" algn="just">
              <a:buNone/>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0" indent="0" algn="just">
              <a:buNone/>
            </a:pPr>
            <a:r>
              <a:rPr lang="en-US" sz="1800" b="1"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Journal name: </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IEEE Geoscience and remote sensing letters.</a:t>
            </a:r>
          </a:p>
          <a:p>
            <a:pPr marL="285750" indent="-285750" algn="just">
              <a:buFont typeface="Arial" panose="020B0604020202020204" pitchFamily="34" charset="0"/>
              <a:buChar char="•"/>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0" indent="0" algn="just">
              <a:buNone/>
            </a:pPr>
            <a:r>
              <a:rPr lang="en-US" sz="1800" b="1"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Year     : </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2021</a:t>
            </a:r>
          </a:p>
          <a:p>
            <a:pPr marL="285750" indent="-285750" algn="just">
              <a:buFont typeface="Arial" panose="020B0604020202020204" pitchFamily="34" charset="0"/>
              <a:buChar char="•"/>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285750" indent="-285750" algn="just">
              <a:buClrTx/>
              <a:buFont typeface="Arial" panose="020B0604020202020204" pitchFamily="34" charset="0"/>
              <a:buChar char="•"/>
            </a:pP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PTWP and MTR tasks for the EEWS to determine earthquake source parameters in real time. </a:t>
            </a:r>
          </a:p>
          <a:p>
            <a:pPr marL="285750" indent="-285750" algn="just">
              <a:buClrTx/>
              <a:buFont typeface="Arial" panose="020B0604020202020204" pitchFamily="34" charset="0"/>
              <a:buChar char="•"/>
            </a:pP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The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Ncheck</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algorithm improves window prediction selection to reduce false alarms in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multistation</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waveforms that have </a:t>
            </a:r>
            <a:r>
              <a:rPr lang="en-US" sz="18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noise,and</a:t>
            </a:r>
            <a:r>
              <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MTR with hard-shared orthogonal are proven to improve earthquake parameter determination performance. </a:t>
            </a:r>
          </a:p>
          <a:p>
            <a:pPr marL="285750" indent="-285750" algn="just">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response time that is the prediction need to be </a:t>
            </a:r>
            <a:r>
              <a:rPr lang="en-IN" sz="1800" dirty="0" err="1">
                <a:latin typeface="Times New Roman" panose="02020603050405020304" pitchFamily="18" charset="0"/>
                <a:cs typeface="Times New Roman" panose="02020603050405020304" pitchFamily="18" charset="0"/>
              </a:rPr>
              <a:t>improved.Classification</a:t>
            </a:r>
            <a:r>
              <a:rPr lang="en-IN" sz="1800" dirty="0">
                <a:latin typeface="Times New Roman" panose="02020603050405020304" pitchFamily="18" charset="0"/>
                <a:cs typeface="Times New Roman" panose="02020603050405020304" pitchFamily="18" charset="0"/>
              </a:rPr>
              <a:t> and confusion matrix are not calculated.</a:t>
            </a:r>
          </a:p>
          <a:p>
            <a:pPr marL="0" indent="0" algn="just">
              <a:buClrTx/>
              <a:buNone/>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285750" indent="-285750" algn="just"/>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A3D8104-EC81-654F-9284-149B86DE1717}"/>
              </a:ext>
            </a:extLst>
          </p:cNvPr>
          <p:cNvSpPr txBox="1"/>
          <p:nvPr/>
        </p:nvSpPr>
        <p:spPr>
          <a:xfrm>
            <a:off x="2279223" y="3257887"/>
            <a:ext cx="4576518" cy="369332"/>
          </a:xfrm>
          <a:prstGeom prst="rect">
            <a:avLst/>
          </a:prstGeom>
          <a:noFill/>
        </p:spPr>
        <p:txBody>
          <a:bodyPr wrap="square">
            <a:spAutoFit/>
          </a:bodyPr>
          <a:lstStyle/>
          <a:p>
            <a:pPr marL="365760" indent="-256032" algn="l" rtl="0" eaLnBrk="1" latinLnBrk="0" hangingPunct="1">
              <a:spcBef>
                <a:spcPts val="400"/>
              </a:spcBef>
              <a:spcAft>
                <a:spcPts val="0"/>
              </a:spcAft>
            </a:pPr>
            <a:endParaRPr lang="en-US" dirty="0">
              <a:effectLst/>
            </a:endParaRPr>
          </a:p>
        </p:txBody>
      </p:sp>
    </p:spTree>
    <p:extLst>
      <p:ext uri="{BB962C8B-B14F-4D97-AF65-F5344CB8AC3E}">
        <p14:creationId xmlns:p14="http://schemas.microsoft.com/office/powerpoint/2010/main" val="278491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B751B-3544-F646-8DBA-3F70B3875165}"/>
              </a:ext>
            </a:extLst>
          </p:cNvPr>
          <p:cNvSpPr txBox="1"/>
          <p:nvPr/>
        </p:nvSpPr>
        <p:spPr>
          <a:xfrm>
            <a:off x="0" y="0"/>
            <a:ext cx="9144000" cy="563231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Earthquake predictions and scientific forecast: dangers and  opportunities for a technical and anthropological perspective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 Edgar Tapia-Hernández, Elizabeth A. Reddy and Laura J. </a:t>
            </a:r>
            <a:r>
              <a:rPr lang="en-US" dirty="0" err="1">
                <a:latin typeface="Times New Roman" panose="02020603050405020304" pitchFamily="18" charset="0"/>
                <a:cs typeface="Times New Roman" panose="02020603050405020304" pitchFamily="18" charset="0"/>
              </a:rPr>
              <a:t>Oros-Avilés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Journal Name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Earth science research Journal</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:2019</a:t>
            </a:r>
          </a:p>
          <a:p>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Supporting earthquake risk management with clear seismic communication may necessitate encounters with various popular misapprehensions regarding earthquake prediction. </a:t>
            </a:r>
          </a:p>
          <a:p>
            <a:pPr lvl="3"/>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Drawing on technical data as well as insights from anthropology and economics, this paper addresses common and scientifically-unsupported ideas about earthquake prediction, as well as the state of science-based studies regarding statistical forecasting and physical precursors.</a:t>
            </a:r>
          </a:p>
          <a:p>
            <a:pPr lvl="3"/>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Low computation speed</a:t>
            </a:r>
          </a:p>
          <a:p>
            <a:pPr lvl="3"/>
            <a:endParaRPr lang="en-US" dirty="0"/>
          </a:p>
        </p:txBody>
      </p:sp>
    </p:spTree>
    <p:extLst>
      <p:ext uri="{BB962C8B-B14F-4D97-AF65-F5344CB8AC3E}">
        <p14:creationId xmlns:p14="http://schemas.microsoft.com/office/powerpoint/2010/main" val="48292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6DDBC-6579-AE4F-AC4F-6421AE892A4B}"/>
              </a:ext>
            </a:extLst>
          </p:cNvPr>
          <p:cNvSpPr txBox="1"/>
          <p:nvPr/>
        </p:nvSpPr>
        <p:spPr>
          <a:xfrm>
            <a:off x="76200" y="533400"/>
            <a:ext cx="8915400" cy="701730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      Title</a:t>
            </a:r>
            <a:r>
              <a:rPr lang="en-US" dirty="0">
                <a:latin typeface="Times New Roman" panose="02020603050405020304" pitchFamily="18" charset="0"/>
                <a:cs typeface="Times New Roman" panose="02020603050405020304" pitchFamily="18" charset="0"/>
              </a:rPr>
              <a:t>	 : </a:t>
            </a:r>
            <a:r>
              <a:rPr lang="en-US" i="0" dirty="0">
                <a:solidFill>
                  <a:srgbClr val="333333"/>
                </a:solidFill>
                <a:effectLst/>
                <a:latin typeface="Times New Roman" panose="02020603050405020304" pitchFamily="18" charset="0"/>
                <a:cs typeface="Times New Roman" panose="02020603050405020304" pitchFamily="18" charset="0"/>
              </a:rPr>
              <a:t>Automatic Arrival Time Detection for Earthquakes Based on Stacked Denoising Autoencoder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 O.M. Saad, K. Inoue, A. </a:t>
            </a:r>
            <a:r>
              <a:rPr lang="en-US" dirty="0" err="1">
                <a:latin typeface="Times New Roman" panose="02020603050405020304" pitchFamily="18" charset="0"/>
                <a:cs typeface="Times New Roman" panose="02020603050405020304" pitchFamily="18" charset="0"/>
              </a:rPr>
              <a:t>Shalaby</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Samy</a:t>
            </a:r>
            <a:r>
              <a:rPr lang="en-US" dirty="0">
                <a:latin typeface="Times New Roman" panose="02020603050405020304" pitchFamily="18" charset="0"/>
                <a:cs typeface="Times New Roman" panose="02020603050405020304" pitchFamily="18" charset="0"/>
              </a:rPr>
              <a:t>, and M. S. Sayed,</a:t>
            </a:r>
          </a:p>
          <a:p>
            <a:pPr algn="just"/>
            <a:r>
              <a:rPr lang="en-US" b="1"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Journal Name</a:t>
            </a:r>
            <a:r>
              <a:rPr lang="en-US" dirty="0">
                <a:latin typeface="Times New Roman" panose="02020603050405020304" pitchFamily="18" charset="0"/>
                <a:cs typeface="Times New Roman" panose="02020603050405020304" pitchFamily="18" charset="0"/>
              </a:rPr>
              <a:t>: IEEE Geoscience and Remote Sensing letters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Year</a:t>
            </a:r>
            <a:r>
              <a:rPr lang="en-US" dirty="0">
                <a:latin typeface="Times New Roman" panose="02020603050405020304" pitchFamily="18" charset="0"/>
                <a:cs typeface="Times New Roman" panose="02020603050405020304" pitchFamily="18" charset="0"/>
              </a:rPr>
              <a:t>	  : 2018</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accurate detection of P-wave arrival time is imperative for determining the hypocenter location of an earthquake. However, precise detection of onset time becomes more difficult when the signal-to-noise ratio (SNR) of the seismic data is low, such as during microearthquakes</a:t>
            </a:r>
            <a:r>
              <a:rPr lang="en-US" b="0" i="0" dirty="0">
                <a:solidFill>
                  <a:srgbClr val="333333"/>
                </a:solidFill>
                <a:effectLst/>
                <a:latin typeface="Arial" panose="020B0604020202020204" pitchFamily="34" charset="0"/>
              </a:rPr>
              <a:t>.</a:t>
            </a:r>
          </a:p>
          <a:p>
            <a:pPr marL="285750" indent="-285750" algn="just">
              <a:buFont typeface="Arial" panose="020B0604020202020204" pitchFamily="34" charset="0"/>
              <a:buChar char="•"/>
            </a:pPr>
            <a:endParaRPr lang="en-US" b="0" i="0" dirty="0">
              <a:solidFill>
                <a:srgbClr val="333333"/>
              </a:solidFill>
              <a:effectLst/>
              <a:latin typeface="Arial" panose="020B0604020202020204" pitchFamily="34" charset="0"/>
            </a:endParaRP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The A</a:t>
            </a:r>
            <a:r>
              <a:rPr lang="en-US" b="0" i="0" dirty="0">
                <a:solidFill>
                  <a:srgbClr val="333333"/>
                </a:solidFill>
                <a:effectLst/>
                <a:latin typeface="Times New Roman" panose="02020603050405020304" pitchFamily="18" charset="0"/>
                <a:cs typeface="Times New Roman" panose="02020603050405020304" pitchFamily="18" charset="0"/>
              </a:rPr>
              <a:t>lgorithm can pick arrival times accurately for weak SNR seismic data with SNR higher than -14 </a:t>
            </a:r>
            <a:r>
              <a:rPr lang="en-US" b="0" i="0" dirty="0" err="1">
                <a:solidFill>
                  <a:srgbClr val="333333"/>
                </a:solidFill>
                <a:effectLst/>
                <a:latin typeface="Times New Roman" panose="02020603050405020304" pitchFamily="18" charset="0"/>
                <a:cs typeface="Times New Roman" panose="02020603050405020304" pitchFamily="18" charset="0"/>
              </a:rPr>
              <a:t>dB.</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Reliable issuing of alarms of imminent large earthquakes appears to be effectively impossible.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509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6EF67-D7D9-A44A-96AF-4F0100F7EB39}"/>
              </a:ext>
            </a:extLst>
          </p:cNvPr>
          <p:cNvSpPr txBox="1"/>
          <p:nvPr/>
        </p:nvSpPr>
        <p:spPr>
          <a:xfrm>
            <a:off x="0" y="79483"/>
            <a:ext cx="8821899" cy="23083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 Understanding </a:t>
            </a:r>
            <a:r>
              <a:rPr lang="en-US" dirty="0" err="1">
                <a:latin typeface="Times New Roman" panose="02020603050405020304" pitchFamily="18" charset="0"/>
                <a:cs typeface="Times New Roman" panose="02020603050405020304" pitchFamily="18" charset="0"/>
              </a:rPr>
              <a:t>post_earthquake</a:t>
            </a:r>
            <a:r>
              <a:rPr lang="en-US" dirty="0">
                <a:latin typeface="Times New Roman" panose="02020603050405020304" pitchFamily="18" charset="0"/>
                <a:cs typeface="Times New Roman" panose="02020603050405020304" pitchFamily="18" charset="0"/>
              </a:rPr>
              <a:t> decision on multi </a:t>
            </a:r>
            <a:r>
              <a:rPr lang="en-US" dirty="0" err="1">
                <a:latin typeface="Times New Roman" panose="02020603050405020304" pitchFamily="18" charset="0"/>
                <a:cs typeface="Times New Roman" panose="02020603050405020304" pitchFamily="18" charset="0"/>
              </a:rPr>
              <a:t>storey</a:t>
            </a:r>
            <a:r>
              <a:rPr lang="en-US" dirty="0">
                <a:latin typeface="Times New Roman" panose="02020603050405020304" pitchFamily="18" charset="0"/>
                <a:cs typeface="Times New Roman" panose="02020603050405020304" pitchFamily="18" charset="0"/>
              </a:rPr>
              <a:t> concrete building in Christ Church.</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F.Marquis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J.J.Kim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K.J.ElWood,S.E.Chang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Journal Name </a:t>
            </a:r>
            <a:r>
              <a:rPr lang="en-US" dirty="0">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Bulletin of Earthquake Engineering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 2017</a:t>
            </a:r>
          </a:p>
        </p:txBody>
      </p:sp>
      <p:sp>
        <p:nvSpPr>
          <p:cNvPr id="5" name="TextBox 4">
            <a:extLst>
              <a:ext uri="{FF2B5EF4-FFF2-40B4-BE49-F238E27FC236}">
                <a16:creationId xmlns:a16="http://schemas.microsoft.com/office/drawing/2014/main" id="{5A813C58-DD4C-E14D-8369-BC0FDA3E143C}"/>
              </a:ext>
            </a:extLst>
          </p:cNvPr>
          <p:cNvSpPr txBox="1"/>
          <p:nvPr/>
        </p:nvSpPr>
        <p:spPr>
          <a:xfrm>
            <a:off x="152769" y="2286000"/>
            <a:ext cx="8669130" cy="3416320"/>
          </a:xfrm>
          <a:prstGeom prst="rect">
            <a:avLst/>
          </a:prstGeom>
          <a:noFill/>
        </p:spPr>
        <p:txBody>
          <a:bodyPr wrap="square">
            <a:spAutoFit/>
          </a:bodyPr>
          <a:lstStyle/>
          <a:p>
            <a:pPr lvl="1" algn="just"/>
            <a:endParaRPr lang="en-US" b="0" i="0" dirty="0">
              <a:solidFill>
                <a:srgbClr val="333333"/>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The earthquake sequence has revealed unique issues and complexities for the owners of commercial and multi-</a:t>
            </a:r>
            <a:r>
              <a:rPr lang="en-US" b="0" i="0" dirty="0" err="1">
                <a:solidFill>
                  <a:srgbClr val="333333"/>
                </a:solidFill>
                <a:effectLst/>
                <a:latin typeface="Times New Roman" panose="02020603050405020304" pitchFamily="18" charset="0"/>
                <a:cs typeface="Times New Roman" panose="02020603050405020304" pitchFamily="18" charset="0"/>
              </a:rPr>
              <a:t>storey</a:t>
            </a:r>
            <a:r>
              <a:rPr lang="en-US" b="0" i="0" dirty="0">
                <a:solidFill>
                  <a:srgbClr val="333333"/>
                </a:solidFill>
                <a:effectLst/>
                <a:latin typeface="Times New Roman" panose="02020603050405020304" pitchFamily="18" charset="0"/>
                <a:cs typeface="Times New Roman" panose="02020603050405020304" pitchFamily="18" charset="0"/>
              </a:rPr>
              <a:t> residential buildings in relation to unexpected technical, legal, and financial challenges when making decisions regarding the future of their buildings impacted by the earthquakes.</a:t>
            </a:r>
          </a:p>
          <a:p>
            <a:pPr marL="742950" lvl="1"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The paper presents a framework to understand the factors influencing post-earthquake decisions (repair or demolish) on multi-</a:t>
            </a:r>
            <a:r>
              <a:rPr lang="en-US" b="0" i="0" dirty="0" err="1">
                <a:solidFill>
                  <a:srgbClr val="333333"/>
                </a:solidFill>
                <a:effectLst/>
                <a:latin typeface="Times New Roman" panose="02020603050405020304" pitchFamily="18" charset="0"/>
                <a:cs typeface="Times New Roman" panose="02020603050405020304" pitchFamily="18" charset="0"/>
              </a:rPr>
              <a:t>storey</a:t>
            </a:r>
            <a:r>
              <a:rPr lang="en-US" b="0" i="0" dirty="0">
                <a:solidFill>
                  <a:srgbClr val="333333"/>
                </a:solidFill>
                <a:effectLst/>
                <a:latin typeface="Times New Roman" panose="02020603050405020304" pitchFamily="18" charset="0"/>
                <a:cs typeface="Times New Roman" panose="02020603050405020304" pitchFamily="18" charset="0"/>
              </a:rPr>
              <a:t> concrete buildings in Christchurch.</a:t>
            </a:r>
          </a:p>
          <a:p>
            <a:pPr marL="742950" lvl="1"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 The study, conducted in 2014, includes in-depth investigations on 15 case-study buildings using 27 semi-structured interviews with various property owners, property managers, insurers, engineers, and government authorities in New Zealand</a:t>
            </a:r>
            <a:r>
              <a:rPr lang="en-US" dirty="0">
                <a:solidFill>
                  <a:srgbClr val="333333"/>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does not handle a complex problem.</a:t>
            </a:r>
          </a:p>
        </p:txBody>
      </p:sp>
    </p:spTree>
    <p:extLst>
      <p:ext uri="{BB962C8B-B14F-4D97-AF65-F5344CB8AC3E}">
        <p14:creationId xmlns:p14="http://schemas.microsoft.com/office/powerpoint/2010/main" val="17803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22A956-BC71-3E48-A67A-9764D76704BD}"/>
              </a:ext>
            </a:extLst>
          </p:cNvPr>
          <p:cNvSpPr txBox="1"/>
          <p:nvPr/>
        </p:nvSpPr>
        <p:spPr>
          <a:xfrm>
            <a:off x="164740" y="1752600"/>
            <a:ext cx="8940320" cy="258532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Generalized loss functions for two important NSCs commonly used namely suspended ceilings and drywall partitions are developed in this study. </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methodology to develop the loss functions, in the form of engineering demand parameter vs. expected loss due to the considered components, is based on the existing framework for the </a:t>
            </a:r>
            <a:r>
              <a:rPr lang="en-US" b="0" i="0" dirty="0" err="1">
                <a:effectLst/>
                <a:latin typeface="Times New Roman" panose="02020603050405020304" pitchFamily="18" charset="0"/>
                <a:cs typeface="Times New Roman" panose="02020603050405020304" pitchFamily="18" charset="0"/>
              </a:rPr>
              <a:t>storey</a:t>
            </a:r>
            <a:r>
              <a:rPr lang="en-US" b="0" i="0" dirty="0">
                <a:effectLst/>
                <a:latin typeface="Times New Roman" panose="02020603050405020304" pitchFamily="18" charset="0"/>
                <a:cs typeface="Times New Roman" panose="02020603050405020304" pitchFamily="18" charset="0"/>
              </a:rPr>
              <a:t> level loss estimation.</a:t>
            </a:r>
          </a:p>
          <a:p>
            <a:pPr algn="just"/>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AD79263-D2E4-124F-86F7-13F7FBD936D5}"/>
              </a:ext>
            </a:extLst>
          </p:cNvPr>
          <p:cNvSpPr txBox="1"/>
          <p:nvPr/>
        </p:nvSpPr>
        <p:spPr>
          <a:xfrm>
            <a:off x="4665" y="116294"/>
            <a:ext cx="9115984" cy="258532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 Simplified Seismic loss function for suspended ceilings and drywall partitions.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R.P.Dhakal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A.Pourali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S.K.Sha</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Journal Name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Open Journal System</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Year       </a:t>
            </a:r>
            <a:r>
              <a:rPr lang="en-US" dirty="0">
                <a:latin typeface="Times New Roman" panose="02020603050405020304" pitchFamily="18" charset="0"/>
                <a:cs typeface="Times New Roman" panose="02020603050405020304" pitchFamily="18" charset="0"/>
              </a:rPr>
              <a:t>: 2016</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1BA9EF-4B40-384C-9D7E-D397BF11B621}"/>
              </a:ext>
            </a:extLst>
          </p:cNvPr>
          <p:cNvSpPr txBox="1"/>
          <p:nvPr/>
        </p:nvSpPr>
        <p:spPr>
          <a:xfrm>
            <a:off x="226169" y="4187486"/>
            <a:ext cx="8613031" cy="923330"/>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results confirm the accuracy of the proposed generic seismic loss functions.</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accuracy with high-dimensional data.</a:t>
            </a:r>
          </a:p>
        </p:txBody>
      </p:sp>
    </p:spTree>
    <p:extLst>
      <p:ext uri="{BB962C8B-B14F-4D97-AF65-F5344CB8AC3E}">
        <p14:creationId xmlns:p14="http://schemas.microsoft.com/office/powerpoint/2010/main" val="58684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19090-D39E-5744-9DCE-227B598B1C9A}"/>
              </a:ext>
            </a:extLst>
          </p:cNvPr>
          <p:cNvSpPr txBox="1"/>
          <p:nvPr/>
        </p:nvSpPr>
        <p:spPr>
          <a:xfrm>
            <a:off x="182217" y="152400"/>
            <a:ext cx="8779565" cy="230832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 Towards the “Ultimate Earthquake-proof” Building: Development of an Integrated low-Damage System.</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S.Pampanian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Journal Name </a:t>
            </a:r>
            <a:r>
              <a:rPr lang="en-US" dirty="0">
                <a:latin typeface="Times New Roman" panose="02020603050405020304" pitchFamily="18" charset="0"/>
                <a:cs typeface="Times New Roman" panose="02020603050405020304" pitchFamily="18" charset="0"/>
              </a:rPr>
              <a:t>: GGEE-Geotechnical Geological and Earthquake Engineering</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Year      : </a:t>
            </a:r>
            <a:r>
              <a:rPr lang="en-US" dirty="0">
                <a:latin typeface="Times New Roman" panose="02020603050405020304" pitchFamily="18" charset="0"/>
                <a:cs typeface="Times New Roman" panose="02020603050405020304" pitchFamily="18" charset="0"/>
              </a:rPr>
              <a:t>2015</a:t>
            </a:r>
          </a:p>
        </p:txBody>
      </p:sp>
      <p:sp>
        <p:nvSpPr>
          <p:cNvPr id="5" name="TextBox 4">
            <a:extLst>
              <a:ext uri="{FF2B5EF4-FFF2-40B4-BE49-F238E27FC236}">
                <a16:creationId xmlns:a16="http://schemas.microsoft.com/office/drawing/2014/main" id="{0E64F5D7-6206-8248-8663-28941482B6E7}"/>
              </a:ext>
            </a:extLst>
          </p:cNvPr>
          <p:cNvSpPr txBox="1"/>
          <p:nvPr/>
        </p:nvSpPr>
        <p:spPr>
          <a:xfrm>
            <a:off x="182216" y="2286000"/>
            <a:ext cx="8779565" cy="3970318"/>
          </a:xfrm>
          <a:prstGeom prst="rect">
            <a:avLst/>
          </a:prstGeom>
          <a:noFill/>
        </p:spPr>
        <p:txBody>
          <a:bodyPr wrap="square">
            <a:spAutoFit/>
          </a:bodyPr>
          <a:lstStyle/>
          <a:p>
            <a:pPr algn="just"/>
            <a:endParaRPr lang="en-US" b="0" i="0" dirty="0">
              <a:effectLst/>
              <a:latin typeface="Georgia" panose="02040502050405020303"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The 2010–2011 Canterbury earthquake sequence has highlighted the severe mismatch between societal expectations over the reality of seismic performance of modern buildings.</a:t>
            </a:r>
          </a:p>
          <a:p>
            <a:pPr algn="just"/>
            <a:endParaRPr lang="en-US"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 A paradigm shift in performance-based design criteria and objectives towards damage-control or low-damage design philosophy and technologies is urgently required.</a:t>
            </a:r>
          </a:p>
          <a:p>
            <a:pPr algn="just"/>
            <a:endParaRPr lang="en-US"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 The wider acceptance and implementation of cost-efficient damage-control (or low-damage) technologies.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Learners have to wait for a response.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47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A5511-26E2-7341-BD4F-F8C6A1080510}"/>
              </a:ext>
            </a:extLst>
          </p:cNvPr>
          <p:cNvSpPr txBox="1"/>
          <p:nvPr/>
        </p:nvSpPr>
        <p:spPr>
          <a:xfrm>
            <a:off x="309217" y="-381000"/>
            <a:ext cx="8834783" cy="4031873"/>
          </a:xfrm>
          <a:prstGeom prst="rect">
            <a:avLst/>
          </a:prstGeom>
          <a:noFill/>
        </p:spPr>
        <p:txBody>
          <a:bodyPr wrap="square">
            <a:spAutoFit/>
          </a:bodyPr>
          <a:lstStyle/>
          <a:p>
            <a:pPr algn="ctr"/>
            <a:endParaRPr lang="en-US" sz="4000" b="1" dirty="0">
              <a:latin typeface="Times New Roman" panose="02020603050405020304" pitchFamily="18" charset="0"/>
              <a:cs typeface="Times New Roman" panose="02020603050405020304" pitchFamily="18" charset="0"/>
            </a:endParaRPr>
          </a:p>
          <a:p>
            <a:endParaRPr lang="en-US" dirty="0"/>
          </a:p>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 A Review of Application of Data Mining in Earthquake Prediction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 G.V. </a:t>
            </a:r>
            <a:r>
              <a:rPr lang="en-US" dirty="0" err="1">
                <a:latin typeface="Times New Roman" panose="02020603050405020304" pitchFamily="18" charset="0"/>
                <a:cs typeface="Times New Roman" panose="02020603050405020304" pitchFamily="18" charset="0"/>
              </a:rPr>
              <a:t>Otari</a:t>
            </a:r>
            <a:r>
              <a:rPr lang="en-US" dirty="0">
                <a:latin typeface="Times New Roman" panose="02020603050405020304" pitchFamily="18" charset="0"/>
                <a:cs typeface="Times New Roman" panose="02020603050405020304" pitchFamily="18" charset="0"/>
              </a:rPr>
              <a:t>, Dr. R.V. Kulkarni</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Journal Name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International Journal of Computer Science and Information Technologies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 2012 </a:t>
            </a:r>
          </a:p>
          <a:p>
            <a:endParaRPr lang="en-US" dirty="0"/>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mining techniques can also be used for prediction of these natural hazards</a:t>
            </a:r>
            <a:r>
              <a:rPr lang="en-US" dirty="0"/>
              <a:t>.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dirty="0"/>
              <a:t> </a:t>
            </a:r>
          </a:p>
        </p:txBody>
      </p:sp>
      <p:sp>
        <p:nvSpPr>
          <p:cNvPr id="4" name="TextBox 3">
            <a:extLst>
              <a:ext uri="{FF2B5EF4-FFF2-40B4-BE49-F238E27FC236}">
                <a16:creationId xmlns:a16="http://schemas.microsoft.com/office/drawing/2014/main" id="{EC88EE2F-2745-914E-9948-6174409A2723}"/>
              </a:ext>
            </a:extLst>
          </p:cNvPr>
          <p:cNvSpPr txBox="1"/>
          <p:nvPr/>
        </p:nvSpPr>
        <p:spPr>
          <a:xfrm>
            <a:off x="760158" y="2667000"/>
            <a:ext cx="7932900" cy="3693319"/>
          </a:xfrm>
          <a:prstGeom prst="rect">
            <a:avLst/>
          </a:prstGeom>
          <a:noFill/>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16 journal articles on the subject published between 1989 and 2011 was analyzed.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data mining techniques used for earthquake prediction are logistic models, neural networks, the Bayesian belief network, and decision trees, all of which provide primary solutions to the problems inherent in the prediction of earthquakes, tsunamis, landslides and other micro seismic activities.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also aims to encourage additional research on topics, and concludes with several suggestions for further research of checking missing values of data frame.</a:t>
            </a:r>
            <a:endParaRPr lang="en-US" dirty="0"/>
          </a:p>
        </p:txBody>
      </p:sp>
    </p:spTree>
    <p:extLst>
      <p:ext uri="{BB962C8B-B14F-4D97-AF65-F5344CB8AC3E}">
        <p14:creationId xmlns:p14="http://schemas.microsoft.com/office/powerpoint/2010/main" val="1373024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1005</TotalTime>
  <Words>1800</Words>
  <Application>Microsoft Office PowerPoint</Application>
  <PresentationFormat>On-screen Show (4:3)</PresentationFormat>
  <Paragraphs>226</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Georgia</vt:lpstr>
      <vt:lpstr>Lucida Sans Unicode</vt:lpstr>
      <vt:lpstr>Times New Roman</vt:lpstr>
      <vt:lpstr>Verdana</vt:lpstr>
      <vt:lpstr>Wingdings</vt:lpstr>
      <vt:lpstr>Wingdings 2</vt:lpstr>
      <vt:lpstr>Wingdings 3</vt:lpstr>
      <vt:lpstr>Concourse</vt:lpstr>
      <vt:lpstr>Significant of Earthquakes happens using Data Science technique</vt:lpstr>
      <vt:lpstr>PowerPoint Presentation</vt:lpstr>
      <vt:lpstr>Review of literature survey </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PowerPoint Presentation</vt:lpstr>
      <vt:lpstr> </vt:lpstr>
      <vt:lpstr>PowerPoint Presentation</vt:lpstr>
      <vt:lpstr>PowerPoint Presentation</vt:lpstr>
      <vt:lpstr>List of Modules</vt:lpstr>
      <vt:lpstr>Feasibility study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210 SOWMIYA</cp:lastModifiedBy>
  <cp:revision>130</cp:revision>
  <dcterms:created xsi:type="dcterms:W3CDTF">2006-08-16T00:00:00Z</dcterms:created>
  <dcterms:modified xsi:type="dcterms:W3CDTF">2022-04-07T15:34:36Z</dcterms:modified>
</cp:coreProperties>
</file>