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93" r:id="rId4"/>
    <p:sldId id="309" r:id="rId5"/>
    <p:sldId id="307" r:id="rId6"/>
    <p:sldId id="294" r:id="rId7"/>
    <p:sldId id="297" r:id="rId8"/>
    <p:sldId id="308" r:id="rId9"/>
    <p:sldId id="296" r:id="rId10"/>
    <p:sldId id="305" r:id="rId11"/>
    <p:sldId id="298" r:id="rId12"/>
    <p:sldId id="260" r:id="rId13"/>
    <p:sldId id="258" r:id="rId14"/>
    <p:sldId id="267" r:id="rId15"/>
    <p:sldId id="300" r:id="rId16"/>
    <p:sldId id="302" r:id="rId17"/>
    <p:sldId id="303" r:id="rId18"/>
    <p:sldId id="272" r:id="rId19"/>
    <p:sldId id="291" r:id="rId20"/>
    <p:sldId id="306"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64" autoAdjust="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4/22/2022</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8BD707-D9CF-40AE-B4C6-C98DA3205C09}" type="datetimeFigureOut">
              <a:rPr lang="en-US" smtClean="0"/>
              <a:pPr/>
              <a:t>4/22/2022</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072" y="981528"/>
            <a:ext cx="7543800" cy="2362200"/>
          </a:xfrm>
        </p:spPr>
        <p:txBody>
          <a:bodyPr>
            <a:normAutofit/>
          </a:bodyPr>
          <a:lstStyle/>
          <a:p>
            <a:pPr algn="ctr"/>
            <a:r>
              <a:rPr lang="en-US" sz="2800" b="1" dirty="0">
                <a:latin typeface="Times New Roman" panose="02020603050405020304" pitchFamily="18" charset="0"/>
                <a:cs typeface="Times New Roman" panose="02020603050405020304" pitchFamily="18" charset="0"/>
              </a:rPr>
              <a:t>DETECTION AND  CLASSIFICATION OF PERIAPICAL DENTAL X-RAY IMAGES BY APPLYING IMAGE PROCESSING TECHNIQUE</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315E7C-CB40-FD4E-88ED-226CCBC98191}"/>
              </a:ext>
            </a:extLst>
          </p:cNvPr>
          <p:cNvSpPr txBox="1"/>
          <p:nvPr/>
        </p:nvSpPr>
        <p:spPr>
          <a:xfrm>
            <a:off x="4687208" y="4013031"/>
            <a:ext cx="5767614" cy="2585323"/>
          </a:xfrm>
          <a:prstGeom prst="rect">
            <a:avLst/>
          </a:prstGeom>
          <a:noFill/>
        </p:spPr>
        <p:txBody>
          <a:bodyPr wrap="square" rtlCol="0">
            <a:spAutoFit/>
          </a:bodyPr>
          <a:lstStyle/>
          <a:p>
            <a:pPr algn="l"/>
            <a:endParaRPr lang="en-US" b="1">
              <a:solidFill>
                <a:schemeClr val="tx2"/>
              </a:solidFill>
            </a:endParaRPr>
          </a:p>
          <a:p>
            <a:pPr algn="l"/>
            <a:endParaRPr lang="en-US" b="1">
              <a:solidFill>
                <a:schemeClr val="tx2"/>
              </a:solidFill>
            </a:endParaRPr>
          </a:p>
          <a:p>
            <a:pPr algn="l"/>
            <a:endParaRPr lang="en-US">
              <a:solidFill>
                <a:schemeClr val="tx2">
                  <a:lumMod val="60000"/>
                  <a:lumOff val="40000"/>
                </a:schemeClr>
              </a:solidFill>
            </a:endParaRPr>
          </a:p>
          <a:p>
            <a:pPr algn="l"/>
            <a:r>
              <a:rPr lang="en-US" b="1" u="sng">
                <a:solidFill>
                  <a:srgbClr val="FF0000"/>
                </a:solidFill>
              </a:rPr>
              <a:t>PROJECT MEMBERS:</a:t>
            </a:r>
          </a:p>
          <a:p>
            <a:pPr algn="l"/>
            <a:r>
              <a:rPr lang="en-US">
                <a:solidFill>
                  <a:schemeClr val="tx2">
                    <a:lumMod val="60000"/>
                    <a:lumOff val="40000"/>
                  </a:schemeClr>
                </a:solidFill>
              </a:rPr>
              <a:t>ABINAYA B  - 211418104006</a:t>
            </a:r>
          </a:p>
          <a:p>
            <a:pPr algn="l"/>
            <a:r>
              <a:rPr lang="en-US">
                <a:solidFill>
                  <a:schemeClr val="tx2">
                    <a:lumMod val="60000"/>
                    <a:lumOff val="40000"/>
                  </a:schemeClr>
                </a:solidFill>
              </a:rPr>
              <a:t>GAYATHRI R -211418104061</a:t>
            </a:r>
          </a:p>
          <a:p>
            <a:pPr algn="l"/>
            <a:r>
              <a:rPr lang="en-US">
                <a:solidFill>
                  <a:schemeClr val="tx2">
                    <a:lumMod val="60000"/>
                    <a:lumOff val="40000"/>
                  </a:schemeClr>
                </a:solidFill>
              </a:rPr>
              <a:t>INDHUMATHI M -211418104089 </a:t>
            </a:r>
          </a:p>
          <a:p>
            <a:pPr algn="l"/>
            <a:endParaRPr lang="en-US" b="1" u="sng">
              <a:solidFill>
                <a:srgbClr val="FF0000"/>
              </a:solidFill>
            </a:endParaRPr>
          </a:p>
          <a:p>
            <a:pPr algn="l"/>
            <a:endParaRPr lang="en-US" b="1" u="sng">
              <a:solidFill>
                <a:srgbClr val="FF0000"/>
              </a:solidFill>
            </a:endParaRPr>
          </a:p>
        </p:txBody>
      </p:sp>
      <p:sp>
        <p:nvSpPr>
          <p:cNvPr id="6" name="TextBox 5">
            <a:extLst>
              <a:ext uri="{FF2B5EF4-FFF2-40B4-BE49-F238E27FC236}">
                <a16:creationId xmlns:a16="http://schemas.microsoft.com/office/drawing/2014/main" id="{55DCF58B-2465-D346-9AB7-34F8EB513BFB}"/>
              </a:ext>
            </a:extLst>
          </p:cNvPr>
          <p:cNvSpPr txBox="1"/>
          <p:nvPr/>
        </p:nvSpPr>
        <p:spPr>
          <a:xfrm>
            <a:off x="4687208" y="3932295"/>
            <a:ext cx="4366078" cy="646331"/>
          </a:xfrm>
          <a:prstGeom prst="rect">
            <a:avLst/>
          </a:prstGeom>
          <a:noFill/>
        </p:spPr>
        <p:txBody>
          <a:bodyPr wrap="square" rtlCol="0">
            <a:spAutoFit/>
          </a:bodyPr>
          <a:lstStyle/>
          <a:p>
            <a:pPr algn="l"/>
            <a:r>
              <a:rPr lang="en-US" b="1" u="sng">
                <a:solidFill>
                  <a:srgbClr val="FF0000"/>
                </a:solidFill>
              </a:rPr>
              <a:t>PROJECT GUIDE</a:t>
            </a:r>
            <a:r>
              <a:rPr lang="en-US" b="1">
                <a:solidFill>
                  <a:srgbClr val="FF0000"/>
                </a:solidFill>
              </a:rPr>
              <a:t>:</a:t>
            </a:r>
          </a:p>
          <a:p>
            <a:pPr algn="l"/>
            <a:r>
              <a:rPr lang="en-US" b="1">
                <a:solidFill>
                  <a:srgbClr val="FF0000"/>
                </a:solidFill>
              </a:rPr>
              <a:t>       </a:t>
            </a:r>
            <a:r>
              <a:rPr lang="en-US">
                <a:solidFill>
                  <a:schemeClr val="tx2">
                    <a:lumMod val="60000"/>
                    <a:lumOff val="40000"/>
                  </a:schemeClr>
                </a:solidFill>
              </a:rPr>
              <a:t>Dr.L.JABASHEELA</a:t>
            </a:r>
          </a:p>
        </p:txBody>
      </p:sp>
      <p:sp>
        <p:nvSpPr>
          <p:cNvPr id="7" name="TextBox 6">
            <a:extLst>
              <a:ext uri="{FF2B5EF4-FFF2-40B4-BE49-F238E27FC236}">
                <a16:creationId xmlns:a16="http://schemas.microsoft.com/office/drawing/2014/main" id="{D489AE9D-387B-F24C-8D44-772CE1ED5CA3}"/>
              </a:ext>
            </a:extLst>
          </p:cNvPr>
          <p:cNvSpPr txBox="1"/>
          <p:nvPr/>
        </p:nvSpPr>
        <p:spPr>
          <a:xfrm>
            <a:off x="910771" y="1918830"/>
            <a:ext cx="4298044"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54FB4289-8620-6F45-AF9A-DBD36EB1FDCF}"/>
              </a:ext>
            </a:extLst>
          </p:cNvPr>
          <p:cNvSpPr txBox="1"/>
          <p:nvPr/>
        </p:nvSpPr>
        <p:spPr>
          <a:xfrm>
            <a:off x="974271" y="3970103"/>
            <a:ext cx="6053642" cy="646331"/>
          </a:xfrm>
          <a:prstGeom prst="rect">
            <a:avLst/>
          </a:prstGeom>
          <a:noFill/>
        </p:spPr>
        <p:txBody>
          <a:bodyPr wrap="square" rtlCol="0">
            <a:spAutoFit/>
          </a:bodyPr>
          <a:lstStyle/>
          <a:p>
            <a:pPr algn="l"/>
            <a:r>
              <a:rPr lang="en-US" b="1" u="sng" dirty="0">
                <a:solidFill>
                  <a:srgbClr val="FF0000"/>
                </a:solidFill>
              </a:rPr>
              <a:t>PROJECT DOMAIN:</a:t>
            </a:r>
          </a:p>
          <a:p>
            <a:pPr algn="l"/>
            <a:r>
              <a:rPr lang="en-US" dirty="0">
                <a:solidFill>
                  <a:schemeClr val="tx2"/>
                </a:solidFill>
              </a:rPr>
              <a:t>  DEEPLEARNING </a:t>
            </a:r>
          </a:p>
        </p:txBody>
      </p:sp>
      <p:sp>
        <p:nvSpPr>
          <p:cNvPr id="9" name="TextBox 8">
            <a:extLst>
              <a:ext uri="{FF2B5EF4-FFF2-40B4-BE49-F238E27FC236}">
                <a16:creationId xmlns:a16="http://schemas.microsoft.com/office/drawing/2014/main" id="{29165F82-36A9-534F-90DF-792650061553}"/>
              </a:ext>
            </a:extLst>
          </p:cNvPr>
          <p:cNvSpPr txBox="1"/>
          <p:nvPr/>
        </p:nvSpPr>
        <p:spPr>
          <a:xfrm rot="10800000" flipV="1">
            <a:off x="974271" y="5052302"/>
            <a:ext cx="2700048" cy="369332"/>
          </a:xfrm>
          <a:prstGeom prst="rect">
            <a:avLst/>
          </a:prstGeom>
          <a:noFill/>
        </p:spPr>
        <p:txBody>
          <a:bodyPr wrap="square" rtlCol="0">
            <a:spAutoFit/>
          </a:bodyPr>
          <a:lstStyle/>
          <a:p>
            <a:pPr algn="l"/>
            <a:r>
              <a:rPr lang="en-US" b="1" u="sng">
                <a:solidFill>
                  <a:srgbClr val="FF0000"/>
                </a:solidFill>
              </a:rPr>
              <a:t>BATCH NO</a:t>
            </a:r>
            <a:r>
              <a:rPr lang="en-US"/>
              <a:t>:    </a:t>
            </a:r>
            <a:r>
              <a:rPr lang="en-US">
                <a:solidFill>
                  <a:schemeClr val="tx2">
                    <a:lumMod val="60000"/>
                    <a:lumOff val="40000"/>
                  </a:schemeClr>
                </a:solidFill>
              </a:rPr>
              <a:t>A17</a:t>
            </a:r>
          </a:p>
        </p:txBody>
      </p:sp>
    </p:spTree>
    <p:extLst>
      <p:ext uri="{BB962C8B-B14F-4D97-AF65-F5344CB8AC3E}">
        <p14:creationId xmlns:p14="http://schemas.microsoft.com/office/powerpoint/2010/main" val="31844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001000" cy="1143000"/>
          </a:xfrm>
        </p:spPr>
        <p:txBody>
          <a:bodyPr>
            <a:normAutofit fontScale="90000"/>
          </a:bodyPr>
          <a:lstStyle/>
          <a:p>
            <a:br>
              <a:rPr lang="en-IN" dirty="0"/>
            </a:br>
            <a:endParaRPr lang="en-IN" dirty="0"/>
          </a:p>
        </p:txBody>
      </p:sp>
      <p:sp>
        <p:nvSpPr>
          <p:cNvPr id="3" name="Content Placeholder 2"/>
          <p:cNvSpPr>
            <a:spLocks noGrp="1"/>
          </p:cNvSpPr>
          <p:nvPr>
            <p:ph idx="1"/>
          </p:nvPr>
        </p:nvSpPr>
        <p:spPr>
          <a:xfrm>
            <a:off x="304800" y="457200"/>
            <a:ext cx="8534400" cy="6096000"/>
          </a:xfrm>
        </p:spPr>
        <p:txBody>
          <a:bodyPr>
            <a:normAutofit fontScale="92500" lnSpcReduction="10000"/>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Title : </a:t>
            </a:r>
            <a:r>
              <a:rPr lang="en-US" sz="2200" dirty="0" err="1">
                <a:latin typeface="Times New Roman" panose="02020603050405020304" pitchFamily="18" charset="0"/>
                <a:cs typeface="Times New Roman" panose="02020603050405020304" pitchFamily="18" charset="0"/>
              </a:rPr>
              <a:t>Periapical</a:t>
            </a:r>
            <a:r>
              <a:rPr lang="en-US" sz="2200" dirty="0">
                <a:latin typeface="Times New Roman" panose="02020603050405020304" pitchFamily="18" charset="0"/>
                <a:cs typeface="Times New Roman" panose="02020603050405020304" pitchFamily="18" charset="0"/>
              </a:rPr>
              <a:t> Health Related to the Quality of Coronal Restorations and Root Fillings in a Turkish Population.</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Author : </a:t>
            </a:r>
            <a:r>
              <a:rPr lang="en-US" sz="2200" dirty="0" err="1">
                <a:latin typeface="Times New Roman" panose="02020603050405020304" pitchFamily="18" charset="0"/>
                <a:cs typeface="Times New Roman" panose="02020603050405020304" pitchFamily="18" charset="0"/>
              </a:rPr>
              <a:t>Sibel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Koçak</a:t>
            </a:r>
            <a:r>
              <a:rPr lang="en-US" sz="2200" dirty="0">
                <a:latin typeface="Times New Roman" panose="02020603050405020304" pitchFamily="18" charset="0"/>
                <a:cs typeface="Times New Roman" panose="02020603050405020304" pitchFamily="18" charset="0"/>
              </a:rPr>
              <a:t>, Mustafa Murat</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Year : 2013</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aim of the present study was to evaluate the quality of root canal treatments and coronal restorations investigating their influence on the </a:t>
            </a:r>
            <a:r>
              <a:rPr lang="en-US" sz="2200" dirty="0" err="1">
                <a:latin typeface="Times New Roman" panose="02020603050405020304" pitchFamily="18" charset="0"/>
                <a:cs typeface="Times New Roman" panose="02020603050405020304" pitchFamily="18" charset="0"/>
              </a:rPr>
              <a:t>periapical</a:t>
            </a:r>
            <a:r>
              <a:rPr lang="en-US" sz="2200" dirty="0">
                <a:latin typeface="Times New Roman" panose="02020603050405020304" pitchFamily="18" charset="0"/>
                <a:cs typeface="Times New Roman" panose="02020603050405020304" pitchFamily="18" charset="0"/>
              </a:rPr>
              <a:t> status of </a:t>
            </a:r>
            <a:r>
              <a:rPr lang="en-US" sz="2200" dirty="0" err="1">
                <a:latin typeface="Times New Roman" panose="02020603050405020304" pitchFamily="18" charset="0"/>
                <a:cs typeface="Times New Roman" panose="02020603050405020304" pitchFamily="18" charset="0"/>
              </a:rPr>
              <a:t>endodontically</a:t>
            </a:r>
            <a:r>
              <a:rPr lang="en-US" sz="2200" dirty="0">
                <a:latin typeface="Times New Roman" panose="02020603050405020304" pitchFamily="18" charset="0"/>
                <a:cs typeface="Times New Roman" panose="02020603050405020304" pitchFamily="18" charset="0"/>
              </a:rPr>
              <a:t>-treated teeth in a Turkish population based on radiographic examination.</a:t>
            </a:r>
          </a:p>
          <a:p>
            <a:pPr marL="45720" indent="0">
              <a:buNone/>
            </a:pPr>
            <a:br>
              <a:rPr lang="en-US" sz="3200" dirty="0"/>
            </a:br>
            <a:br>
              <a:rPr lang="en-US" sz="3200" dirty="0"/>
            </a:br>
            <a:endParaRPr lang="en-US" sz="2900" dirty="0">
              <a:latin typeface="Times New Roman" panose="02020603050405020304" pitchFamily="18" charset="0"/>
              <a:cs typeface="Times New Roman" panose="02020603050405020304" pitchFamily="18" charset="0"/>
            </a:endParaRPr>
          </a:p>
          <a:p>
            <a:pPr marL="45720" indent="0" algn="just">
              <a:buNone/>
            </a:pPr>
            <a:r>
              <a:rPr lang="en-US" sz="2900" dirty="0">
                <a:latin typeface="Times New Roman" panose="02020603050405020304" pitchFamily="18" charset="0"/>
                <a:cs typeface="Times New Roman" panose="02020603050405020304" pitchFamily="18" charset="0"/>
              </a:rPr>
              <a:t> </a:t>
            </a:r>
            <a:br>
              <a:rPr lang="en-US" sz="3200" dirty="0"/>
            </a:br>
            <a:endParaRPr lang="en-US" sz="3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2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001000" cy="1143000"/>
          </a:xfrm>
        </p:spPr>
        <p:txBody>
          <a:bodyPr>
            <a:normAutofit fontScale="90000"/>
          </a:bodyPr>
          <a:lstStyle/>
          <a:p>
            <a:br>
              <a:rPr lang="en-IN" dirty="0"/>
            </a:br>
            <a:endParaRPr lang="en-IN" dirty="0"/>
          </a:p>
        </p:txBody>
      </p:sp>
      <p:sp>
        <p:nvSpPr>
          <p:cNvPr id="3" name="Content Placeholder 2"/>
          <p:cNvSpPr>
            <a:spLocks noGrp="1"/>
          </p:cNvSpPr>
          <p:nvPr>
            <p:ph idx="1"/>
          </p:nvPr>
        </p:nvSpPr>
        <p:spPr>
          <a:xfrm>
            <a:off x="304800" y="457200"/>
            <a:ext cx="8534400" cy="6096000"/>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Title : PATHOGENESIS OF APICAL PERIODONTITIS AND THE CAUSES OF ENDODONTIC FAILURES</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Author : P.N.R. Nair</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Year : 2004</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Apical periodontitis is a sequel to endodontic infection and manifests itself as the host defense response to microbial challenge emanating from the root canal system. It is viewed as a dynamic encounter between microbial factors and host defenses at the interface between infected radicular pulp and periodontal ligament that results in local inflammation, </a:t>
            </a:r>
            <a:r>
              <a:rPr lang="en-US" dirty="0" err="1">
                <a:latin typeface="Times New Roman" panose="02020603050405020304" pitchFamily="18" charset="0"/>
                <a:cs typeface="Times New Roman" panose="02020603050405020304" pitchFamily="18" charset="0"/>
              </a:rPr>
              <a:t>resorption</a:t>
            </a:r>
            <a:r>
              <a:rPr lang="en-US" dirty="0">
                <a:latin typeface="Times New Roman" panose="02020603050405020304" pitchFamily="18" charset="0"/>
                <a:cs typeface="Times New Roman" panose="02020603050405020304" pitchFamily="18" charset="0"/>
              </a:rPr>
              <a:t> of hard tissues, destruction of other </a:t>
            </a:r>
            <a:r>
              <a:rPr lang="en-US" dirty="0" err="1">
                <a:latin typeface="Times New Roman" panose="02020603050405020304" pitchFamily="18" charset="0"/>
                <a:cs typeface="Times New Roman" panose="02020603050405020304" pitchFamily="18" charset="0"/>
              </a:rPr>
              <a:t>periapical</a:t>
            </a:r>
            <a:r>
              <a:rPr lang="en-US" dirty="0">
                <a:latin typeface="Times New Roman" panose="02020603050405020304" pitchFamily="18" charset="0"/>
                <a:cs typeface="Times New Roman" panose="02020603050405020304" pitchFamily="18" charset="0"/>
              </a:rPr>
              <a:t> tissues, and eventual formation of various </a:t>
            </a:r>
            <a:r>
              <a:rPr lang="en-US" dirty="0" err="1">
                <a:latin typeface="Times New Roman" panose="02020603050405020304" pitchFamily="18" charset="0"/>
                <a:cs typeface="Times New Roman" panose="02020603050405020304" pitchFamily="18" charset="0"/>
              </a:rPr>
              <a:t>histopathological</a:t>
            </a:r>
            <a:r>
              <a:rPr lang="en-US" dirty="0">
                <a:latin typeface="Times New Roman" panose="02020603050405020304" pitchFamily="18" charset="0"/>
                <a:cs typeface="Times New Roman" panose="02020603050405020304" pitchFamily="18" charset="0"/>
              </a:rPr>
              <a:t> categories of apical periodontitis, commonly referred to as </a:t>
            </a:r>
            <a:r>
              <a:rPr lang="en-US" dirty="0" err="1">
                <a:latin typeface="Times New Roman" panose="02020603050405020304" pitchFamily="18" charset="0"/>
                <a:cs typeface="Times New Roman" panose="02020603050405020304" pitchFamily="18" charset="0"/>
              </a:rPr>
              <a:t>periapical</a:t>
            </a:r>
            <a:r>
              <a:rPr lang="en-US" dirty="0">
                <a:latin typeface="Times New Roman" panose="02020603050405020304" pitchFamily="18" charset="0"/>
                <a:cs typeface="Times New Roman" panose="02020603050405020304" pitchFamily="18" charset="0"/>
              </a:rPr>
              <a:t> lesions. The treatment of apical periodontitis, as a disease of root canal infection, consists of eradicating microbes or substantially reducing the microbial load from the root canal and preventing reinfection by </a:t>
            </a:r>
            <a:r>
              <a:rPr lang="en-US" dirty="0" err="1">
                <a:latin typeface="Times New Roman" panose="02020603050405020304" pitchFamily="18" charset="0"/>
                <a:cs typeface="Times New Roman" panose="02020603050405020304" pitchFamily="18" charset="0"/>
              </a:rPr>
              <a:t>orthograde</a:t>
            </a:r>
            <a:r>
              <a:rPr lang="en-US" dirty="0">
                <a:latin typeface="Times New Roman" panose="02020603050405020304" pitchFamily="18" charset="0"/>
                <a:cs typeface="Times New Roman" panose="02020603050405020304" pitchFamily="18" charset="0"/>
              </a:rPr>
              <a:t> root filling. </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288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924800" cy="1447800"/>
          </a:xfrm>
        </p:spPr>
        <p:txBody>
          <a:bodyPr>
            <a:normAutofit/>
          </a:bodyPr>
          <a:lstStyle/>
          <a:p>
            <a:r>
              <a:rPr lang="en-US" sz="2400" b="1" dirty="0">
                <a:latin typeface="Times New Roman" panose="02020603050405020304" pitchFamily="18" charset="0"/>
                <a:cs typeface="Times New Roman" panose="02020603050405020304" pitchFamily="18" charset="0"/>
              </a:rPr>
              <a:t>Existing</a:t>
            </a:r>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System</a:t>
            </a:r>
            <a:r>
              <a:rPr lang="en-US" sz="2000" b="1" dirty="0">
                <a:latin typeface="Times New Roman" panose="02020603050405020304" pitchFamily="18" charset="0"/>
                <a:cs typeface="Times New Roman" panose="02020603050405020304" pitchFamily="18" charset="0"/>
              </a:rPr>
              <a:t>:</a:t>
            </a:r>
            <a:br>
              <a:rPr lang="en-IN" dirty="0"/>
            </a:br>
            <a:endParaRPr lang="en-IN" dirty="0"/>
          </a:p>
        </p:txBody>
      </p:sp>
      <p:sp>
        <p:nvSpPr>
          <p:cNvPr id="3" name="Content Placeholder 2"/>
          <p:cNvSpPr>
            <a:spLocks noGrp="1"/>
          </p:cNvSpPr>
          <p:nvPr>
            <p:ph idx="1"/>
          </p:nvPr>
        </p:nvSpPr>
        <p:spPr>
          <a:xfrm>
            <a:off x="304800" y="914400"/>
            <a:ext cx="8458200" cy="5867399"/>
          </a:xfrm>
        </p:spPr>
        <p:txBody>
          <a:bodyPr>
            <a:normAutofit/>
          </a:bodyPr>
          <a:lstStyle/>
          <a:p>
            <a:pPr marL="45720" indent="0" algn="just">
              <a:buNone/>
            </a:pPr>
            <a:endParaRPr lang="en-US" dirty="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Dental diseases like dental anomalies, </a:t>
            </a:r>
            <a:r>
              <a:rPr lang="en-US" dirty="0" err="1">
                <a:latin typeface="Times New Roman" panose="02020603050405020304" pitchFamily="18" charset="0"/>
                <a:cs typeface="Times New Roman" panose="02020603050405020304" pitchFamily="18" charset="0"/>
              </a:rPr>
              <a:t>periapical</a:t>
            </a:r>
            <a:r>
              <a:rPr lang="en-US" dirty="0">
                <a:latin typeface="Times New Roman" panose="02020603050405020304" pitchFamily="18" charset="0"/>
                <a:cs typeface="Times New Roman" panose="02020603050405020304" pitchFamily="18" charset="0"/>
              </a:rPr>
              <a:t> and dental caries is increasing day by day in children and adults. Artificial intelligence and neural network with its application in medical imaging is influencing the healthcare industry. </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X –ray imaging is the commonly employed technique to diagnose diseases of the teeth. Segmentation and classification of differing dental anomalies using neural network is proving to be a boon to the dental field. </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Application of neural algorithms aids in obtaining images with better detection </a:t>
            </a:r>
            <a:r>
              <a:rPr lang="en-US" dirty="0" err="1">
                <a:latin typeface="Times New Roman" panose="02020603050405020304" pitchFamily="18" charset="0"/>
                <a:cs typeface="Times New Roman" panose="02020603050405020304" pitchFamily="18" charset="0"/>
              </a:rPr>
              <a:t>accuracy.Automated</a:t>
            </a:r>
            <a:r>
              <a:rPr lang="en-US" dirty="0">
                <a:latin typeface="Times New Roman" panose="02020603050405020304" pitchFamily="18" charset="0"/>
                <a:cs typeface="Times New Roman" panose="02020603050405020304" pitchFamily="18" charset="0"/>
              </a:rPr>
              <a:t> detection reduces the workload of a dentist with classification being accurate.</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this work, it is suggested that by </a:t>
            </a:r>
            <a:r>
              <a:rPr lang="en-US" dirty="0" err="1">
                <a:latin typeface="Times New Roman" panose="02020603050405020304" pitchFamily="18" charset="0"/>
                <a:cs typeface="Times New Roman" panose="02020603050405020304" pitchFamily="18" charset="0"/>
              </a:rPr>
              <a:t>utilising</a:t>
            </a:r>
            <a:r>
              <a:rPr lang="en-US" dirty="0">
                <a:latin typeface="Times New Roman" panose="02020603050405020304" pitchFamily="18" charset="0"/>
                <a:cs typeface="Times New Roman" panose="02020603050405020304" pitchFamily="18" charset="0"/>
              </a:rPr>
              <a:t> GLCM features and SVM, KNN and ANN classifiers, the teeth affected by dental caries can be set apart from the normal teeth in a more detailed manner</a:t>
            </a:r>
            <a:r>
              <a:rPr lang="en-US" dirty="0"/>
              <a:t>.</a:t>
            </a:r>
            <a:endParaRPr lang="en-IN" dirty="0"/>
          </a:p>
        </p:txBody>
      </p:sp>
    </p:spTree>
    <p:extLst>
      <p:ext uri="{BB962C8B-B14F-4D97-AF65-F5344CB8AC3E}">
        <p14:creationId xmlns:p14="http://schemas.microsoft.com/office/powerpoint/2010/main" val="298126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7924800" cy="1219199"/>
          </a:xfrm>
        </p:spPr>
        <p:txBody>
          <a:bodyPr>
            <a:normAutofit/>
          </a:bodyPr>
          <a:lstStyle/>
          <a:p>
            <a:r>
              <a:rPr lang="en-US" sz="2400" b="1" dirty="0">
                <a:latin typeface="Times New Roman" panose="02020603050405020304" pitchFamily="18" charset="0"/>
                <a:cs typeface="Times New Roman" panose="02020603050405020304" pitchFamily="18" charset="0"/>
              </a:rPr>
              <a:t>Drawback:</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066800"/>
            <a:ext cx="8686800" cy="5242560"/>
          </a:xfrm>
        </p:spPr>
        <p:txBody>
          <a:bodyPr/>
          <a:lstStyle/>
          <a:p>
            <a:pPr marL="45720" lvl="0" indent="0">
              <a:buNone/>
            </a:pPr>
            <a:endParaRPr lang="en-US" dirty="0">
              <a:solidFill>
                <a:schemeClr val="tx2"/>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has not focused on identifying other dental diseases with CNN as classifier.</a:t>
            </a:r>
          </a:p>
          <a:p>
            <a:pPr marL="45720" lvl="0" indent="0" algn="just">
              <a:buNone/>
            </a:pPr>
            <a:endParaRPr lang="en-IN"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has not focused on increasing the recognition.</a:t>
            </a:r>
            <a:endParaRPr lang="en-IN" dirty="0">
              <a:latin typeface="Times New Roman" panose="02020603050405020304" pitchFamily="18" charset="0"/>
              <a:cs typeface="Times New Roman" panose="02020603050405020304" pitchFamily="18" charset="0"/>
            </a:endParaRPr>
          </a:p>
          <a:p>
            <a:pPr marL="45720" indent="0" algn="just">
              <a:buNone/>
            </a:pPr>
            <a:endParaRPr lang="en-IN" dirty="0">
              <a:solidFill>
                <a:srgbClr val="FF0000"/>
              </a:solidFill>
            </a:endParaRPr>
          </a:p>
        </p:txBody>
      </p:sp>
    </p:spTree>
    <p:extLst>
      <p:ext uri="{BB962C8B-B14F-4D97-AF65-F5344CB8AC3E}">
        <p14:creationId xmlns:p14="http://schemas.microsoft.com/office/powerpoint/2010/main" val="2507115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266700"/>
            <a:ext cx="8610600" cy="6324599"/>
          </a:xfrm>
        </p:spPr>
        <p:txBody>
          <a:bodyPr/>
          <a:lstStyle/>
          <a:p>
            <a:pPr marL="45720" lvl="0" indent="0" algn="just">
              <a:buNone/>
            </a:pPr>
            <a:r>
              <a:rPr lang="en-US" sz="2400" b="1" dirty="0">
                <a:solidFill>
                  <a:schemeClr val="tx2"/>
                </a:solidFill>
                <a:latin typeface="Times New Roman" panose="02020603050405020304" pitchFamily="18" charset="0"/>
                <a:cs typeface="Times New Roman" panose="02020603050405020304" pitchFamily="18" charset="0"/>
              </a:rPr>
              <a:t>Proposed System:</a:t>
            </a:r>
          </a:p>
          <a:p>
            <a:pPr lvl="0" algn="just">
              <a:buFont typeface="Wingdings" panose="05000000000000000000" pitchFamily="2" charset="2"/>
              <a:buChar char="Ø"/>
            </a:pPr>
            <a:endParaRPr lang="en-IN" b="1" dirty="0">
              <a:solidFill>
                <a:schemeClr val="tx2"/>
              </a:solidFill>
            </a:endParaRPr>
          </a:p>
          <a:p>
            <a:pPr algn="just">
              <a:buFont typeface="Wingdings" panose="05000000000000000000" pitchFamily="2" charset="2"/>
              <a:buChar char="Ø"/>
            </a:pPr>
            <a:r>
              <a:rPr lang="en-US" dirty="0"/>
              <a:t> </a:t>
            </a:r>
            <a:r>
              <a:rPr lang="en-US" dirty="0">
                <a:latin typeface="Times New Roman" panose="02020603050405020304" pitchFamily="18" charset="0"/>
                <a:cs typeface="Times New Roman" panose="02020603050405020304" pitchFamily="18" charset="0"/>
              </a:rPr>
              <a:t>To classify the dental diseases. We planned to design deep learning technique so that a normal person can also be able to use it easily. </a:t>
            </a:r>
          </a:p>
          <a:p>
            <a:pPr marL="4572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proposed system to predicting dental diseases. It explains about the experimental analysis of our methodology.</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Different number of images is collected for each disease that was classified into database images and input images. </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primary attributes of the image are relied upon the shape and texture oriented features.</a:t>
            </a:r>
          </a:p>
          <a:p>
            <a:pPr marL="4572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sample screenshots displays the dental disease detection using color based segmentation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15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66" y="533401"/>
            <a:ext cx="7315200" cy="533399"/>
          </a:xfrm>
        </p:spPr>
        <p:txBody>
          <a:bodyPr>
            <a:normAutofit/>
          </a:bodyPr>
          <a:lstStyle/>
          <a:p>
            <a:r>
              <a:rPr lang="en-US" sz="2400" dirty="0">
                <a:latin typeface="Times New Roman" panose="02020603050405020304" pitchFamily="18" charset="0"/>
                <a:cs typeface="Times New Roman" panose="02020603050405020304" pitchFamily="18" charset="0"/>
              </a:rPr>
              <a:t>Feasibility Study(Technical):</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295401"/>
            <a:ext cx="7772400" cy="4952999"/>
          </a:xfrm>
        </p:spPr>
        <p:txBody>
          <a:bodyPr>
            <a:normAutofit lnSpcReduction="10000"/>
          </a:bodyPr>
          <a:lstStyle/>
          <a:p>
            <a:pPr marL="45720" indent="0">
              <a:buNone/>
            </a:pPr>
            <a:r>
              <a:rPr lang="en-US" dirty="0">
                <a:latin typeface="Times New Roman" panose="02020603050405020304" pitchFamily="18" charset="0"/>
                <a:cs typeface="Times New Roman" panose="02020603050405020304" pitchFamily="18" charset="0"/>
              </a:rPr>
              <a:t>1. Software Requirements:</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Operating System 	: Windows </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Tool   			: Anaconda with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endParaRPr lang="en-IN" dirty="0">
              <a:latin typeface="Times New Roman" panose="02020603050405020304" pitchFamily="18" charset="0"/>
              <a:cs typeface="Times New Roman" panose="02020603050405020304" pitchFamily="18" charset="0"/>
            </a:endParaRPr>
          </a:p>
          <a:p>
            <a:pPr marL="45720" indent="0">
              <a:buNone/>
            </a:pPr>
            <a:endParaRPr lang="en-US"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2. Hardware requirements:</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Processor   		: Intel core i3</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Hard disk   		: minimum 300 GB</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RAM        		: minimum 4 GB</a:t>
            </a:r>
          </a:p>
          <a:p>
            <a:pPr marL="45720" indent="0">
              <a:buNone/>
            </a:pPr>
            <a:endParaRPr lang="en-US"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3. Language used : Python</a:t>
            </a:r>
          </a:p>
          <a:p>
            <a:pPr marL="45720" indent="0" algn="just">
              <a:buNone/>
            </a:pPr>
            <a:r>
              <a:rPr lang="en-US" dirty="0">
                <a:latin typeface="Times New Roman" panose="02020603050405020304" pitchFamily="18" charset="0"/>
                <a:cs typeface="Times New Roman" panose="02020603050405020304" pitchFamily="18" charset="0"/>
              </a:rPr>
              <a:t>            While complex algorithms and versatile workflows stand behind machine learning and AI, Python's simplicity allows developers to write reliable systems. Developers get to put all their effort into solving an ML problem instead of focusing on the technical nuances of the language.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08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1"/>
            <a:ext cx="7620000" cy="761999"/>
          </a:xfrm>
        </p:spPr>
        <p:txBody>
          <a:bodyPr>
            <a:normAutofit/>
          </a:bodyPr>
          <a:lstStyle/>
          <a:p>
            <a:r>
              <a:rPr lang="en-US" sz="2400" dirty="0">
                <a:latin typeface="Times New Roman" panose="02020603050405020304" pitchFamily="18" charset="0"/>
                <a:cs typeface="Times New Roman" panose="02020603050405020304" pitchFamily="18" charset="0"/>
              </a:rPr>
              <a:t>Feasibility Study(Economical):</a:t>
            </a:r>
            <a:endParaRPr lang="en-IN" sz="2400" dirty="0"/>
          </a:p>
        </p:txBody>
      </p:sp>
      <p:sp>
        <p:nvSpPr>
          <p:cNvPr id="3" name="Content Placeholder 2"/>
          <p:cNvSpPr>
            <a:spLocks noGrp="1"/>
          </p:cNvSpPr>
          <p:nvPr>
            <p:ph idx="1"/>
          </p:nvPr>
        </p:nvSpPr>
        <p:spPr>
          <a:xfrm>
            <a:off x="457200" y="1752600"/>
            <a:ext cx="8382000" cy="4724400"/>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effort and the time taken to complete both are calculated through predefined equations.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formula used is-</a:t>
            </a:r>
          </a:p>
          <a:p>
            <a:pPr marL="45720" indent="0">
              <a:buNone/>
            </a:pPr>
            <a:r>
              <a:rPr lang="en-US" b="1" i="1" dirty="0">
                <a:latin typeface="Times New Roman" panose="02020603050405020304" pitchFamily="18" charset="0"/>
                <a:cs typeface="Times New Roman" panose="02020603050405020304" pitchFamily="18" charset="0"/>
              </a:rPr>
              <a:t>      Effort(E)= a*(KLOC)^b  PM(Person month)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Time = c(E)d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Person Required = effort/time</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Where, KLOC = size of the product i.e. no. of lines of code.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b, c, d are constants and have different values for different models.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Time is the time required to develop the product and the unit is months.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the effort is the total effort calculated that will be required to complete the work calculated in PM (Person Months).</a:t>
            </a:r>
          </a:p>
          <a:p>
            <a:endParaRPr lang="en-IN" dirty="0"/>
          </a:p>
        </p:txBody>
      </p:sp>
    </p:spTree>
    <p:extLst>
      <p:ext uri="{BB962C8B-B14F-4D97-AF65-F5344CB8AC3E}">
        <p14:creationId xmlns:p14="http://schemas.microsoft.com/office/powerpoint/2010/main" val="87555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1"/>
            <a:ext cx="7315200" cy="685799"/>
          </a:xfrm>
        </p:spPr>
        <p:txBody>
          <a:bodyPr>
            <a:normAutofit/>
          </a:bodyPr>
          <a:lstStyle/>
          <a:p>
            <a:r>
              <a:rPr lang="en-US" sz="2400" dirty="0">
                <a:latin typeface="Times New Roman" panose="02020603050405020304" pitchFamily="18" charset="0"/>
                <a:cs typeface="Times New Roman" panose="02020603050405020304" pitchFamily="18" charset="0"/>
              </a:rPr>
              <a:t>Feasibility Study(Social):</a:t>
            </a:r>
            <a:endParaRPr lang="en-IN" sz="2400" dirty="0"/>
          </a:p>
        </p:txBody>
      </p:sp>
      <p:sp>
        <p:nvSpPr>
          <p:cNvPr id="3" name="Content Placeholder 2"/>
          <p:cNvSpPr>
            <a:spLocks noGrp="1"/>
          </p:cNvSpPr>
          <p:nvPr>
            <p:ph idx="1"/>
          </p:nvPr>
        </p:nvSpPr>
        <p:spPr>
          <a:xfrm>
            <a:off x="914400" y="1295401"/>
            <a:ext cx="7315200" cy="5050808"/>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helpful for peoples to knew the disease level in prior.</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helps many people from heart related diseases.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590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0" y="31083"/>
            <a:ext cx="3129446" cy="587148"/>
          </a:xfrm>
          <a:prstGeom prst="rect">
            <a:avLst/>
          </a:prstGeom>
        </p:spPr>
        <p:txBody>
          <a:bodyPr wrap="none">
            <a:spAutoFit/>
          </a:bodyPr>
          <a:lstStyle/>
          <a:p>
            <a:pPr marL="228600" algn="just">
              <a:lnSpc>
                <a:spcPct val="150000"/>
              </a:lnSpc>
              <a:spcAft>
                <a:spcPts val="1000"/>
              </a:spcAft>
              <a:tabLst>
                <a:tab pos="2657475" algn="l"/>
              </a:tabLst>
            </a:pPr>
            <a:r>
              <a:rPr lang="en-US" sz="2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System architecture:</a:t>
            </a:r>
            <a:endParaRPr lang="en-IN"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a:stretch>
            <a:fillRect/>
          </a:stretch>
        </p:blipFill>
        <p:spPr>
          <a:xfrm>
            <a:off x="1066800" y="990600"/>
            <a:ext cx="6715125" cy="5010150"/>
          </a:xfrm>
          <a:prstGeom prst="rect">
            <a:avLst/>
          </a:prstGeom>
        </p:spPr>
      </p:pic>
    </p:spTree>
    <p:extLst>
      <p:ext uri="{BB962C8B-B14F-4D97-AF65-F5344CB8AC3E}">
        <p14:creationId xmlns:p14="http://schemas.microsoft.com/office/powerpoint/2010/main" val="3557465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13F95B-8F36-467E-9B8F-65F01279DF3A}"/>
              </a:ext>
            </a:extLst>
          </p:cNvPr>
          <p:cNvSpPr txBox="1"/>
          <p:nvPr/>
        </p:nvSpPr>
        <p:spPr>
          <a:xfrm>
            <a:off x="117929" y="803729"/>
            <a:ext cx="8839200" cy="5632311"/>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Sindu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Divakaran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Suja</a:t>
            </a:r>
            <a:r>
              <a:rPr lang="en-US" sz="2000" dirty="0">
                <a:latin typeface="Times New Roman" panose="02020603050405020304" pitchFamily="18" charset="0"/>
                <a:cs typeface="Times New Roman" panose="02020603050405020304" pitchFamily="18" charset="0"/>
              </a:rPr>
              <a:t> D,2021, “Classification of Digital Dental X-ray  Images Using Machine Learning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Amaar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Obaid</a:t>
            </a:r>
            <a:r>
              <a:rPr lang="en-US" sz="2000" dirty="0">
                <a:latin typeface="Times New Roman" panose="02020603050405020304" pitchFamily="18" charset="0"/>
                <a:cs typeface="Times New Roman" panose="02020603050405020304" pitchFamily="18" charset="0"/>
              </a:rPr>
              <a:t> Hassan, Gregory Y. H. Lip,2021,“Acute Dental </a:t>
            </a:r>
            <a:r>
              <a:rPr lang="en-US" sz="2000" dirty="0" err="1">
                <a:latin typeface="Times New Roman" panose="02020603050405020304" pitchFamily="18" charset="0"/>
                <a:cs typeface="Times New Roman" panose="02020603050405020304" pitchFamily="18" charset="0"/>
              </a:rPr>
              <a:t>Periapical</a:t>
            </a:r>
            <a:r>
              <a:rPr lang="en-US" sz="2000" dirty="0">
                <a:latin typeface="Times New Roman" panose="02020603050405020304" pitchFamily="18" charset="0"/>
                <a:cs typeface="Times New Roman" panose="02020603050405020304" pitchFamily="18" charset="0"/>
              </a:rPr>
              <a:t> Abscess    and New-Onset Atrial Fibrillation: A Nationwide, Population-Based Cohort Study”.</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3. </a:t>
            </a:r>
            <a:r>
              <a:rPr lang="en-IN" sz="2000" dirty="0" err="1">
                <a:latin typeface="Times New Roman" panose="02020603050405020304" pitchFamily="18" charset="0"/>
                <a:cs typeface="Times New Roman" panose="02020603050405020304" pitchFamily="18" charset="0"/>
              </a:rPr>
              <a:t>Anuj</a:t>
            </a:r>
            <a:r>
              <a:rPr lang="en-IN" sz="2000" dirty="0">
                <a:latin typeface="Times New Roman" panose="02020603050405020304" pitchFamily="18" charset="0"/>
                <a:cs typeface="Times New Roman" panose="02020603050405020304" pitchFamily="18" charset="0"/>
              </a:rPr>
              <a:t> Kumar,2021,”</a:t>
            </a:r>
            <a:r>
              <a:rPr lang="en-US" sz="2000" dirty="0">
                <a:latin typeface="Times New Roman" panose="02020603050405020304" pitchFamily="18" charset="0"/>
                <a:cs typeface="Times New Roman" panose="02020603050405020304" pitchFamily="18" charset="0"/>
              </a:rPr>
              <a:t> Descriptive analysis of dental X-ray images using various practical methods”.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4. </a:t>
            </a:r>
            <a:r>
              <a:rPr lang="en-US" sz="2000" dirty="0" err="1">
                <a:latin typeface="Times New Roman" panose="02020603050405020304" pitchFamily="18" charset="0"/>
                <a:cs typeface="Times New Roman" panose="02020603050405020304" pitchFamily="18" charset="0"/>
              </a:rPr>
              <a:t>Kasra</a:t>
            </a:r>
            <a:r>
              <a:rPr lang="en-US" sz="2000" dirty="0">
                <a:latin typeface="Times New Roman" panose="02020603050405020304" pitchFamily="18" charset="0"/>
                <a:cs typeface="Times New Roman" panose="02020603050405020304" pitchFamily="18" charset="0"/>
              </a:rPr>
              <a:t> KARAMIFAR, </a:t>
            </a:r>
            <a:r>
              <a:rPr lang="en-US" sz="2000" dirty="0" err="1">
                <a:latin typeface="Times New Roman" panose="02020603050405020304" pitchFamily="18" charset="0"/>
                <a:cs typeface="Times New Roman" panose="02020603050405020304" pitchFamily="18" charset="0"/>
              </a:rPr>
              <a:t>Afsoon</a:t>
            </a:r>
            <a:r>
              <a:rPr lang="en-US" sz="2000" dirty="0">
                <a:latin typeface="Times New Roman" panose="02020603050405020304" pitchFamily="18" charset="0"/>
                <a:cs typeface="Times New Roman" panose="02020603050405020304" pitchFamily="18" charset="0"/>
              </a:rPr>
              <a:t> TONDARI, Mohammad Ali SAGHIRI,2020,” Endodontic </a:t>
            </a:r>
            <a:r>
              <a:rPr lang="en-US" sz="2000" dirty="0" err="1">
                <a:latin typeface="Times New Roman" panose="02020603050405020304" pitchFamily="18" charset="0"/>
                <a:cs typeface="Times New Roman" panose="02020603050405020304" pitchFamily="18" charset="0"/>
              </a:rPr>
              <a:t>Periapical</a:t>
            </a:r>
            <a:r>
              <a:rPr lang="en-US" sz="2000" dirty="0">
                <a:latin typeface="Times New Roman" panose="02020603050405020304" pitchFamily="18" charset="0"/>
                <a:cs typeface="Times New Roman" panose="02020603050405020304" pitchFamily="18" charset="0"/>
              </a:rPr>
              <a:t> Lesion: An Overview on the Etiology, Diagnosis and Current Treatment Modalities”.</a:t>
            </a:r>
          </a:p>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5. Vicente Rueda, Ulises Velazquez,2020,” Using the </a:t>
            </a:r>
            <a:r>
              <a:rPr lang="en-US" sz="2000" dirty="0" err="1">
                <a:latin typeface="Times New Roman" panose="02020603050405020304" pitchFamily="18" charset="0"/>
                <a:cs typeface="Times New Roman" panose="02020603050405020304" pitchFamily="18" charset="0"/>
              </a:rPr>
              <a:t>Periapical</a:t>
            </a:r>
            <a:r>
              <a:rPr lang="en-US" sz="2000" dirty="0">
                <a:latin typeface="Times New Roman" panose="02020603050405020304" pitchFamily="18" charset="0"/>
                <a:cs typeface="Times New Roman" panose="02020603050405020304" pitchFamily="18" charset="0"/>
              </a:rPr>
              <a:t> Index to evaluate the healing of </a:t>
            </a:r>
            <a:r>
              <a:rPr lang="en-US" sz="2000" dirty="0" err="1">
                <a:latin typeface="Times New Roman" panose="02020603050405020304" pitchFamily="18" charset="0"/>
                <a:cs typeface="Times New Roman" panose="02020603050405020304" pitchFamily="18" charset="0"/>
              </a:rPr>
              <a:t>periapical</a:t>
            </a:r>
            <a:r>
              <a:rPr lang="en-US" sz="2000" dirty="0">
                <a:latin typeface="Times New Roman" panose="02020603050405020304" pitchFamily="18" charset="0"/>
                <a:cs typeface="Times New Roman" panose="02020603050405020304" pitchFamily="18" charset="0"/>
              </a:rPr>
              <a:t> lesions after root canal treatment”.</a:t>
            </a:r>
          </a:p>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DC219CB-D3E2-A341-946C-76D08C9B0DBE}"/>
              </a:ext>
            </a:extLst>
          </p:cNvPr>
          <p:cNvSpPr txBox="1"/>
          <p:nvPr/>
        </p:nvSpPr>
        <p:spPr>
          <a:xfrm>
            <a:off x="176894" y="283028"/>
            <a:ext cx="2689678" cy="400110"/>
          </a:xfrm>
          <a:prstGeom prst="rect">
            <a:avLst/>
          </a:prstGeom>
          <a:noFill/>
        </p:spPr>
        <p:txBody>
          <a:bodyPr wrap="square" rtlCol="0">
            <a:spAutoFit/>
          </a:bodyPr>
          <a:lstStyle/>
          <a:p>
            <a:pPr algn="l"/>
            <a:r>
              <a:rPr lang="en-US" sz="2000" b="1">
                <a:solidFill>
                  <a:schemeClr val="tx2"/>
                </a:solidFill>
                <a:latin typeface="Times New Roman" panose="02020603050405020304" pitchFamily="18" charset="0"/>
                <a:cs typeface="Times New Roman" panose="02020603050405020304" pitchFamily="18" charset="0"/>
              </a:rPr>
              <a:t>References:</a:t>
            </a:r>
            <a:endParaRPr lang="en-US" sz="20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38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001000" cy="1143000"/>
          </a:xfrm>
        </p:spPr>
        <p:txBody>
          <a:bodyPr>
            <a:normAutofit/>
          </a:bodyPr>
          <a:lstStyle/>
          <a:p>
            <a:r>
              <a:rPr lang="en-US" sz="2400" b="1" dirty="0">
                <a:latin typeface="Times New Roman" panose="02020603050405020304" pitchFamily="18" charset="0"/>
                <a:cs typeface="Times New Roman" panose="02020603050405020304" pitchFamily="18" charset="0"/>
              </a:rPr>
              <a:t>Abstract</a:t>
            </a:r>
            <a:r>
              <a:rPr lang="en-US" sz="2000" b="1" dirty="0"/>
              <a:t>:</a:t>
            </a:r>
            <a:br>
              <a:rPr lang="en-IN" dirty="0"/>
            </a:br>
            <a:endParaRPr lang="en-IN" dirty="0"/>
          </a:p>
        </p:txBody>
      </p:sp>
      <p:sp>
        <p:nvSpPr>
          <p:cNvPr id="3" name="Content Placeholder 2"/>
          <p:cNvSpPr>
            <a:spLocks noGrp="1"/>
          </p:cNvSpPr>
          <p:nvPr>
            <p:ph idx="1"/>
          </p:nvPr>
        </p:nvSpPr>
        <p:spPr>
          <a:xfrm>
            <a:off x="304800" y="762000"/>
            <a:ext cx="8534400" cy="6096000"/>
          </a:xfrm>
        </p:spPr>
        <p:txBody>
          <a:bodyPr>
            <a:normAutofit lnSpcReduction="10000"/>
          </a:bodyPr>
          <a:lstStyle/>
          <a:p>
            <a:pPr marL="45720" indent="0" algn="just">
              <a:buNone/>
            </a:pPr>
            <a:r>
              <a:rPr lang="en-US" dirty="0">
                <a:solidFill>
                  <a:schemeClr val="tx2"/>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Periapical</a:t>
            </a:r>
            <a:r>
              <a:rPr lang="en-US" dirty="0">
                <a:latin typeface="Times New Roman" panose="02020603050405020304" pitchFamily="18" charset="0"/>
                <a:cs typeface="Times New Roman" panose="02020603050405020304" pitchFamily="18" charset="0"/>
              </a:rPr>
              <a:t> X-rays show the entire tooth, from the exposed crown to the end of the root and the bones that support the tooth. These X-rays are used to find dental problems below the gum line or in the jaw, such as impacted teeth, tooth fractures, abscesses, </a:t>
            </a:r>
            <a:r>
              <a:rPr lang="en-US" dirty="0" err="1">
                <a:latin typeface="Times New Roman" panose="02020603050405020304" pitchFamily="18" charset="0"/>
                <a:cs typeface="Times New Roman" panose="02020603050405020304" pitchFamily="18" charset="0"/>
              </a:rPr>
              <a:t>tumours</a:t>
            </a:r>
            <a:r>
              <a:rPr lang="en-US" dirty="0">
                <a:latin typeface="Times New Roman" panose="02020603050405020304" pitchFamily="18" charset="0"/>
                <a:cs typeface="Times New Roman" panose="02020603050405020304" pitchFamily="18" charset="0"/>
              </a:rPr>
              <a:t> and bone changes linked to some diseases.</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described the innovative solution that provides efficient disease detection and deep learning with convolutional neural networks (CNN’s) has achieved great success in the classification of various dental diseases. </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variety of neuron-wise and layer-wise visualization methods were applied using a CNN, trained with a publicly available dental disease given image dataset. </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 it observed that neural networks can capture the colors and textures of lesions specific to respective diseases upon diagnosis, which resembles human decision-making.</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a:p>
            <a:pPr marL="45720" indent="0">
              <a:buNone/>
            </a:pPr>
            <a:r>
              <a:rPr lang="en-US" dirty="0"/>
              <a:t> </a:t>
            </a:r>
            <a:endParaRPr lang="en-IN" dirty="0"/>
          </a:p>
        </p:txBody>
      </p:sp>
    </p:spTree>
    <p:extLst>
      <p:ext uri="{BB962C8B-B14F-4D97-AF65-F5344CB8AC3E}">
        <p14:creationId xmlns:p14="http://schemas.microsoft.com/office/powerpoint/2010/main" val="2842196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13F95B-8F36-467E-9B8F-65F01279DF3A}"/>
              </a:ext>
            </a:extLst>
          </p:cNvPr>
          <p:cNvSpPr txBox="1"/>
          <p:nvPr/>
        </p:nvSpPr>
        <p:spPr>
          <a:xfrm>
            <a:off x="117929" y="803729"/>
            <a:ext cx="8839200" cy="557075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6. </a:t>
            </a:r>
            <a:r>
              <a:rPr lang="en-IN" sz="2000" dirty="0" err="1">
                <a:latin typeface="Times New Roman" panose="02020603050405020304" pitchFamily="18" charset="0"/>
                <a:cs typeface="Times New Roman" panose="02020603050405020304" pitchFamily="18" charset="0"/>
              </a:rPr>
              <a:t>Parkavi</a:t>
            </a:r>
            <a:r>
              <a:rPr lang="en-IN" sz="2000" dirty="0">
                <a:latin typeface="Times New Roman" panose="02020603050405020304" pitchFamily="18" charset="0"/>
                <a:cs typeface="Times New Roman" panose="02020603050405020304" pitchFamily="18" charset="0"/>
              </a:rPr>
              <a:t> . B,  </a:t>
            </a:r>
            <a:r>
              <a:rPr lang="en-IN" sz="2000" dirty="0" err="1">
                <a:latin typeface="Times New Roman" panose="02020603050405020304" pitchFamily="18" charset="0"/>
                <a:cs typeface="Times New Roman" panose="02020603050405020304" pitchFamily="18" charset="0"/>
              </a:rPr>
              <a:t>Roshini</a:t>
            </a:r>
            <a:r>
              <a:rPr lang="en-IN" sz="2000" dirty="0">
                <a:latin typeface="Times New Roman" panose="02020603050405020304" pitchFamily="18" charset="0"/>
                <a:cs typeface="Times New Roman" panose="02020603050405020304" pitchFamily="18" charset="0"/>
              </a:rPr>
              <a:t> . T.J,  </a:t>
            </a:r>
            <a:r>
              <a:rPr lang="en-IN" sz="2000" dirty="0" err="1">
                <a:latin typeface="Times New Roman" panose="02020603050405020304" pitchFamily="18" charset="0"/>
                <a:cs typeface="Times New Roman" panose="02020603050405020304" pitchFamily="18" charset="0"/>
              </a:rPr>
              <a:t>Roshini</a:t>
            </a:r>
            <a:r>
              <a:rPr lang="en-IN" sz="2000" dirty="0">
                <a:latin typeface="Times New Roman" panose="02020603050405020304" pitchFamily="18" charset="0"/>
                <a:cs typeface="Times New Roman" panose="02020603050405020304" pitchFamily="18" charset="0"/>
              </a:rPr>
              <a:t>. T,  M. </a:t>
            </a:r>
            <a:r>
              <a:rPr lang="en-IN" sz="2000" dirty="0" err="1">
                <a:latin typeface="Times New Roman" panose="02020603050405020304" pitchFamily="18" charset="0"/>
                <a:cs typeface="Times New Roman" panose="02020603050405020304" pitchFamily="18" charset="0"/>
              </a:rPr>
              <a:t>Maheswari</a:t>
            </a:r>
            <a:r>
              <a:rPr lang="en-US" sz="2000" dirty="0">
                <a:latin typeface="Times New Roman" panose="02020603050405020304" pitchFamily="18" charset="0"/>
                <a:cs typeface="Times New Roman" panose="02020603050405020304" pitchFamily="18" charset="0"/>
              </a:rPr>
              <a:t>,2019,“Segmentation of </a:t>
            </a:r>
            <a:r>
              <a:rPr lang="en-US" sz="2000" dirty="0" err="1">
                <a:latin typeface="Times New Roman" panose="02020603050405020304" pitchFamily="18" charset="0"/>
                <a:cs typeface="Times New Roman" panose="02020603050405020304" pitchFamily="18" charset="0"/>
              </a:rPr>
              <a:t>Periapical</a:t>
            </a:r>
            <a:r>
              <a:rPr lang="en-US" sz="2000" dirty="0">
                <a:latin typeface="Times New Roman" panose="02020603050405020304" pitchFamily="18" charset="0"/>
                <a:cs typeface="Times New Roman" panose="02020603050405020304" pitchFamily="18" charset="0"/>
              </a:rPr>
              <a:t> Dental X-Ray Images  by Applying Morphological Operation”.</a:t>
            </a: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7. </a:t>
            </a:r>
            <a:r>
              <a:rPr lang="en-US" sz="2000" dirty="0" err="1">
                <a:effectLst/>
                <a:latin typeface="Times New Roman" panose="02020603050405020304" pitchFamily="18" charset="0"/>
                <a:ea typeface="Times New Roman" panose="02020603050405020304" pitchFamily="18" charset="0"/>
              </a:rPr>
              <a:t>Jiafa</a:t>
            </a:r>
            <a:r>
              <a:rPr lang="en-US" sz="2000" dirty="0">
                <a:effectLst/>
                <a:latin typeface="Times New Roman" panose="02020603050405020304" pitchFamily="18" charset="0"/>
                <a:ea typeface="Times New Roman" panose="02020603050405020304" pitchFamily="18" charset="0"/>
              </a:rPr>
              <a:t> Mao, </a:t>
            </a:r>
            <a:r>
              <a:rPr lang="en-US" sz="2000" dirty="0" err="1">
                <a:effectLst/>
                <a:latin typeface="Times New Roman" panose="02020603050405020304" pitchFamily="18" charset="0"/>
                <a:ea typeface="Times New Roman" panose="02020603050405020304" pitchFamily="18" charset="0"/>
              </a:rPr>
              <a:t>Kaihui</a:t>
            </a:r>
            <a:r>
              <a:rPr lang="en-US" sz="2000" dirty="0">
                <a:effectLst/>
                <a:latin typeface="Times New Roman" panose="02020603050405020304" pitchFamily="18" charset="0"/>
                <a:ea typeface="Times New Roman" panose="02020603050405020304" pitchFamily="18" charset="0"/>
              </a:rPr>
              <a:t> Wang, </a:t>
            </a:r>
            <a:r>
              <a:rPr lang="en-US" sz="2000" dirty="0" err="1">
                <a:effectLst/>
                <a:latin typeface="Times New Roman" panose="02020603050405020304" pitchFamily="18" charset="0"/>
                <a:ea typeface="Times New Roman" panose="02020603050405020304" pitchFamily="18" charset="0"/>
              </a:rPr>
              <a:t>Yahong</a:t>
            </a:r>
            <a:r>
              <a:rPr lang="en-US" sz="2000" dirty="0">
                <a:effectLst/>
                <a:latin typeface="Times New Roman" panose="02020603050405020304" pitchFamily="18" charset="0"/>
                <a:ea typeface="Times New Roman" panose="02020603050405020304" pitchFamily="18" charset="0"/>
              </a:rPr>
              <a:t> Hu, </a:t>
            </a:r>
            <a:r>
              <a:rPr lang="en-US" sz="2000" dirty="0" err="1">
                <a:effectLst/>
                <a:latin typeface="Times New Roman" panose="02020603050405020304" pitchFamily="18" charset="0"/>
                <a:ea typeface="Times New Roman" panose="02020603050405020304" pitchFamily="18" charset="0"/>
              </a:rPr>
              <a:t>Weiguo</a:t>
            </a:r>
            <a:r>
              <a:rPr lang="en-US" sz="2000" dirty="0">
                <a:effectLst/>
                <a:latin typeface="Times New Roman" panose="02020603050405020304" pitchFamily="18" charset="0"/>
                <a:ea typeface="Times New Roman" panose="02020603050405020304" pitchFamily="18" charset="0"/>
              </a:rPr>
              <a:t> Sheng, </a:t>
            </a:r>
            <a:r>
              <a:rPr lang="en-US" sz="2000" dirty="0" err="1">
                <a:effectLst/>
                <a:latin typeface="Times New Roman" panose="02020603050405020304" pitchFamily="18" charset="0"/>
                <a:ea typeface="Times New Roman" panose="02020603050405020304" pitchFamily="18" charset="0"/>
              </a:rPr>
              <a:t>Qixin</a:t>
            </a:r>
            <a:r>
              <a:rPr lang="en-US" sz="2000" dirty="0">
                <a:effectLst/>
                <a:latin typeface="Times New Roman" panose="02020603050405020304" pitchFamily="18" charset="0"/>
                <a:ea typeface="Times New Roman" panose="02020603050405020304" pitchFamily="18" charset="0"/>
              </a:rPr>
              <a:t> Feng</a:t>
            </a:r>
            <a:r>
              <a:rPr lang="en-IN"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2018, “</a:t>
            </a:r>
            <a:r>
              <a:rPr lang="en-US" sz="2000" dirty="0" err="1">
                <a:effectLst/>
                <a:latin typeface="Times New Roman" panose="02020603050405020304" pitchFamily="18" charset="0"/>
                <a:ea typeface="Times New Roman" panose="02020603050405020304" pitchFamily="18" charset="0"/>
              </a:rPr>
              <a:t>GrabCut</a:t>
            </a:r>
            <a:r>
              <a:rPr lang="en-US" sz="2000" dirty="0">
                <a:effectLst/>
                <a:latin typeface="Times New Roman" panose="02020603050405020304" pitchFamily="18" charset="0"/>
                <a:ea typeface="Times New Roman" panose="02020603050405020304" pitchFamily="18" charset="0"/>
              </a:rPr>
              <a:t> algorithm for dental X-ray images based on full threshold segmentation</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8. </a:t>
            </a:r>
            <a:r>
              <a:rPr lang="en-US" sz="2000" dirty="0" err="1">
                <a:latin typeface="Times New Roman" panose="02020603050405020304" pitchFamily="18" charset="0"/>
                <a:cs typeface="Times New Roman" panose="02020603050405020304" pitchFamily="18" charset="0"/>
              </a:rPr>
              <a:t>Sibel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Koçak</a:t>
            </a:r>
            <a:r>
              <a:rPr lang="en-US" sz="2000" dirty="0">
                <a:latin typeface="Times New Roman" panose="02020603050405020304" pitchFamily="18" charset="0"/>
                <a:cs typeface="Times New Roman" panose="02020603050405020304" pitchFamily="18" charset="0"/>
              </a:rPr>
              <a:t>, Mustafa Murat</a:t>
            </a:r>
            <a:r>
              <a:rPr lang="en-IN" sz="2000" dirty="0">
                <a:latin typeface="Times New Roman" panose="02020603050405020304" pitchFamily="18" charset="0"/>
                <a:cs typeface="Times New Roman" panose="02020603050405020304" pitchFamily="18" charset="0"/>
              </a:rPr>
              <a:t>,2013,”</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Periapical</a:t>
            </a:r>
            <a:r>
              <a:rPr lang="en-US" sz="2000" dirty="0">
                <a:latin typeface="Times New Roman" panose="02020603050405020304" pitchFamily="18" charset="0"/>
                <a:cs typeface="Times New Roman" panose="02020603050405020304" pitchFamily="18" charset="0"/>
              </a:rPr>
              <a:t> Health Related to the Quality of Coronal Restorations and Root Fillings in a Turkish Population”.</a:t>
            </a:r>
          </a:p>
          <a:p>
            <a:pPr algn="just"/>
            <a:endParaRPr lang="en-US"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    9. </a:t>
            </a:r>
            <a:r>
              <a:rPr lang="en-IN" sz="2000" dirty="0" err="1">
                <a:effectLst/>
                <a:latin typeface="Times New Roman" panose="02020603050405020304" pitchFamily="18" charset="0"/>
                <a:ea typeface="Times New Roman" panose="02020603050405020304" pitchFamily="18" charset="0"/>
              </a:rPr>
              <a:t>Abdolvahab</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Ehsani</a:t>
            </a:r>
            <a:r>
              <a:rPr lang="en-IN" sz="2000" dirty="0">
                <a:effectLst/>
                <a:latin typeface="Times New Roman" panose="02020603050405020304" pitchFamily="18" charset="0"/>
                <a:ea typeface="Times New Roman" panose="02020603050405020304" pitchFamily="18" charset="0"/>
              </a:rPr>
              <a:t> Rad, </a:t>
            </a:r>
            <a:r>
              <a:rPr lang="en-IN" sz="2000" dirty="0" err="1">
                <a:effectLst/>
                <a:latin typeface="Times New Roman" panose="02020603050405020304" pitchFamily="18" charset="0"/>
                <a:ea typeface="Times New Roman" panose="02020603050405020304" pitchFamily="18" charset="0"/>
              </a:rPr>
              <a:t>Rosely</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KumoiMohd</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Shafry</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Mohd</a:t>
            </a:r>
            <a:r>
              <a:rPr lang="en-IN" sz="2000" dirty="0">
                <a:effectLst/>
                <a:latin typeface="Times New Roman" panose="02020603050405020304" pitchFamily="18" charset="0"/>
                <a:ea typeface="Times New Roman" panose="02020603050405020304" pitchFamily="18" charset="0"/>
              </a:rPr>
              <a:t> Rahim, Alireza Norouzi,2012, “Dental X-Ray Image Segmentation and Multiple Feature Extraction”.</a:t>
            </a:r>
          </a:p>
          <a:p>
            <a:pPr marL="457200"/>
            <a:r>
              <a:rPr lang="en-IN" sz="1800" dirty="0">
                <a:effectLst/>
                <a:latin typeface="Times New Roman" panose="02020603050405020304" pitchFamily="18" charset="0"/>
                <a:ea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10. P.N.R. Nair,2004,“Pathogenesis of apical </a:t>
            </a:r>
            <a:r>
              <a:rPr lang="en-US" sz="2000" dirty="0" err="1">
                <a:latin typeface="Times New Roman" panose="02020603050405020304" pitchFamily="18" charset="0"/>
                <a:cs typeface="Times New Roman" panose="02020603050405020304" pitchFamily="18" charset="0"/>
              </a:rPr>
              <a:t>periodontities</a:t>
            </a:r>
            <a:r>
              <a:rPr lang="en-US" sz="2000" dirty="0">
                <a:latin typeface="Times New Roman" panose="02020603050405020304" pitchFamily="18" charset="0"/>
                <a:cs typeface="Times New Roman" panose="02020603050405020304" pitchFamily="18" charset="0"/>
              </a:rPr>
              <a:t> and the causes of Endodontic Failures”.</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454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07A119A7-0F73-894C-B162-6E7AD892A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707" y="1430033"/>
            <a:ext cx="6558663" cy="4185861"/>
          </a:xfrm>
          <a:prstGeom prst="rect">
            <a:avLst/>
          </a:prstGeom>
        </p:spPr>
      </p:pic>
    </p:spTree>
    <p:extLst>
      <p:ext uri="{BB962C8B-B14F-4D97-AF65-F5344CB8AC3E}">
        <p14:creationId xmlns:p14="http://schemas.microsoft.com/office/powerpoint/2010/main" val="49335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001000" cy="1143000"/>
          </a:xfrm>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r>
              <a:rPr lang="en-US" sz="2000" b="1" dirty="0"/>
              <a:t>:</a:t>
            </a:r>
            <a:br>
              <a:rPr lang="en-IN" dirty="0"/>
            </a:br>
            <a:endParaRPr lang="en-IN" dirty="0"/>
          </a:p>
        </p:txBody>
      </p:sp>
      <p:sp>
        <p:nvSpPr>
          <p:cNvPr id="3" name="Content Placeholder 2"/>
          <p:cNvSpPr>
            <a:spLocks noGrp="1"/>
          </p:cNvSpPr>
          <p:nvPr>
            <p:ph idx="1"/>
          </p:nvPr>
        </p:nvSpPr>
        <p:spPr>
          <a:xfrm>
            <a:off x="304800" y="762000"/>
            <a:ext cx="8534400" cy="5791200"/>
          </a:xfrm>
        </p:spPr>
        <p:txBody>
          <a:bodyPr>
            <a:normAutofit fontScale="92500" lnSpcReduction="10000"/>
          </a:bodyPr>
          <a:lstStyle/>
          <a:p>
            <a:pPr>
              <a:buFont typeface="Wingdings" panose="05000000000000000000" pitchFamily="2" charset="2"/>
              <a:buChar char="Ø"/>
            </a:pPr>
            <a:endParaRPr lang="en-US" sz="3200" dirty="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Title :Classification of Digital Dental X-ray  Images Using Machine Learning </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Author :</a:t>
            </a:r>
            <a:r>
              <a:rPr lang="en-US" dirty="0" err="1">
                <a:latin typeface="Times New Roman" panose="02020603050405020304" pitchFamily="18" charset="0"/>
                <a:cs typeface="Times New Roman" panose="02020603050405020304" pitchFamily="18" charset="0"/>
              </a:rPr>
              <a:t>Sindu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Divakaran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Suja</a:t>
            </a:r>
            <a:r>
              <a:rPr lang="en-US" dirty="0">
                <a:latin typeface="Times New Roman" panose="02020603050405020304" pitchFamily="18" charset="0"/>
                <a:cs typeface="Times New Roman" panose="02020603050405020304" pitchFamily="18" charset="0"/>
              </a:rPr>
              <a:t> D</a:t>
            </a:r>
          </a:p>
          <a:p>
            <a:pPr marL="45720" indent="0" algn="just">
              <a:buNone/>
            </a:pPr>
            <a:r>
              <a:rPr lang="en-US"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Year : 2021</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Dental diseases like dental anomalies, </a:t>
            </a:r>
            <a:r>
              <a:rPr lang="en-US" sz="2200" dirty="0" err="1">
                <a:latin typeface="Times New Roman" panose="02020603050405020304" pitchFamily="18" charset="0"/>
                <a:cs typeface="Times New Roman" panose="02020603050405020304" pitchFamily="18" charset="0"/>
              </a:rPr>
              <a:t>periapical</a:t>
            </a:r>
            <a:r>
              <a:rPr lang="en-US" sz="2200" dirty="0">
                <a:latin typeface="Times New Roman" panose="02020603050405020304" pitchFamily="18" charset="0"/>
                <a:cs typeface="Times New Roman" panose="02020603050405020304" pitchFamily="18" charset="0"/>
              </a:rPr>
              <a:t>  and dental caries is increasing day by day in children and  adults. Artificial intelligence and neural network with its application in medical imaging is influencing the healthcare industry. Application of the fundamentals of machine learning in  dental imaging is making it easier to segment and classify  images .Based on the efficiency and    performance of  classification algorithms, few of the promising ones like SVM, ANN, KNN are applied on dental data set .</a:t>
            </a:r>
          </a:p>
          <a:p>
            <a:pPr marL="45720" indent="0">
              <a:buNone/>
            </a:pPr>
            <a:br>
              <a:rPr lang="en-US" dirty="0"/>
            </a:br>
            <a:endParaRPr lang="en-US" dirty="0">
              <a:latin typeface="Times New Roman" panose="02020603050405020304" pitchFamily="18" charset="0"/>
              <a:cs typeface="Times New Roman" panose="02020603050405020304" pitchFamily="18" charset="0"/>
            </a:endParaRPr>
          </a:p>
          <a:p>
            <a:pPr marL="45720" indent="0">
              <a:buNone/>
            </a:pPr>
            <a:br>
              <a:rPr lang="en-US" dirty="0"/>
            </a:b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4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87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001000" cy="1143000"/>
          </a:xfrm>
        </p:spPr>
        <p:txBody>
          <a:bodyPr>
            <a:normAutofit fontScale="90000"/>
          </a:bodyPr>
          <a:lstStyle/>
          <a:p>
            <a:br>
              <a:rPr lang="en-IN" dirty="0"/>
            </a:br>
            <a:endParaRPr lang="en-IN" dirty="0"/>
          </a:p>
        </p:txBody>
      </p:sp>
      <p:sp>
        <p:nvSpPr>
          <p:cNvPr id="3" name="Content Placeholder 2"/>
          <p:cNvSpPr>
            <a:spLocks noGrp="1"/>
          </p:cNvSpPr>
          <p:nvPr>
            <p:ph idx="1"/>
          </p:nvPr>
        </p:nvSpPr>
        <p:spPr>
          <a:xfrm>
            <a:off x="304800" y="381000"/>
            <a:ext cx="8534400" cy="6172200"/>
          </a:xfrm>
        </p:spPr>
        <p:txBody>
          <a:bodyPr>
            <a:normAutofit fontScale="47500" lnSpcReduction="20000"/>
          </a:bodyPr>
          <a:lstStyle/>
          <a:p>
            <a:pPr>
              <a:buFont typeface="Wingdings" panose="05000000000000000000" pitchFamily="2" charset="2"/>
              <a:buChar char="Ø"/>
            </a:pPr>
            <a:endParaRPr lang="en-US" sz="3200" dirty="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200" dirty="0">
                <a:solidFill>
                  <a:schemeClr val="tx2"/>
                </a:solidFill>
                <a:latin typeface="Times New Roman" panose="02020603050405020304" pitchFamily="18" charset="0"/>
                <a:cs typeface="Times New Roman" panose="02020603050405020304" pitchFamily="18" charset="0"/>
              </a:rPr>
              <a:t> </a:t>
            </a:r>
            <a:r>
              <a:rPr lang="en-US" sz="4200" dirty="0">
                <a:latin typeface="Times New Roman" panose="02020603050405020304" pitchFamily="18" charset="0"/>
                <a:cs typeface="Times New Roman" panose="02020603050405020304" pitchFamily="18" charset="0"/>
              </a:rPr>
              <a:t>Title : Acute Dental </a:t>
            </a:r>
            <a:r>
              <a:rPr lang="en-US" sz="4200" dirty="0" err="1">
                <a:latin typeface="Times New Roman" panose="02020603050405020304" pitchFamily="18" charset="0"/>
                <a:cs typeface="Times New Roman" panose="02020603050405020304" pitchFamily="18" charset="0"/>
              </a:rPr>
              <a:t>Periapical</a:t>
            </a:r>
            <a:r>
              <a:rPr lang="en-US" sz="4200" dirty="0">
                <a:latin typeface="Times New Roman" panose="02020603050405020304" pitchFamily="18" charset="0"/>
                <a:cs typeface="Times New Roman" panose="02020603050405020304" pitchFamily="18" charset="0"/>
              </a:rPr>
              <a:t> Abscess and New-Onset Atrial Fibrillation: A Nationwide, Population-Based Cohort Study</a:t>
            </a:r>
          </a:p>
          <a:p>
            <a:pPr algn="just">
              <a:buFont typeface="Wingdings" panose="05000000000000000000" pitchFamily="2" charset="2"/>
              <a:buChar char="Ø"/>
            </a:pPr>
            <a:endParaRPr lang="en-US" sz="4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Author : </a:t>
            </a:r>
            <a:r>
              <a:rPr lang="en-US" sz="4200" dirty="0" err="1">
                <a:latin typeface="Times New Roman" panose="02020603050405020304" pitchFamily="18" charset="0"/>
                <a:cs typeface="Times New Roman" panose="02020603050405020304" pitchFamily="18" charset="0"/>
              </a:rPr>
              <a:t>Amaar</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Obaid</a:t>
            </a:r>
            <a:r>
              <a:rPr lang="en-US" sz="4200" dirty="0">
                <a:latin typeface="Times New Roman" panose="02020603050405020304" pitchFamily="18" charset="0"/>
                <a:cs typeface="Times New Roman" panose="02020603050405020304" pitchFamily="18" charset="0"/>
              </a:rPr>
              <a:t> Hassan, Gregory Y. H. Lip</a:t>
            </a:r>
          </a:p>
          <a:p>
            <a:pPr algn="just">
              <a:buFont typeface="Wingdings" panose="05000000000000000000" pitchFamily="2" charset="2"/>
              <a:buChar char="Ø"/>
            </a:pPr>
            <a:endParaRPr lang="en-US" sz="4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Year : 2021</a:t>
            </a:r>
          </a:p>
          <a:p>
            <a:pPr algn="just">
              <a:buFont typeface="Wingdings" panose="05000000000000000000" pitchFamily="2" charset="2"/>
              <a:buChar char="Ø"/>
            </a:pPr>
            <a:endParaRPr lang="en-US" sz="4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There are limited data on the relationship of acute dental infections with </a:t>
            </a:r>
            <a:r>
              <a:rPr lang="en-US" sz="4200" dirty="0" err="1">
                <a:latin typeface="Times New Roman" panose="02020603050405020304" pitchFamily="18" charset="0"/>
                <a:cs typeface="Times New Roman" panose="02020603050405020304" pitchFamily="18" charset="0"/>
              </a:rPr>
              <a:t>hospitalisation</a:t>
            </a:r>
            <a:r>
              <a:rPr lang="en-US" sz="4200" dirty="0">
                <a:latin typeface="Times New Roman" panose="02020603050405020304" pitchFamily="18" charset="0"/>
                <a:cs typeface="Times New Roman" panose="02020603050405020304" pitchFamily="18" charset="0"/>
              </a:rPr>
              <a:t> and new-onset atrial fibrillation (AF). This study aimed to assess the relationship between acute </a:t>
            </a:r>
            <a:r>
              <a:rPr lang="en-US" sz="4200" dirty="0" err="1">
                <a:latin typeface="Times New Roman" panose="02020603050405020304" pitchFamily="18" charset="0"/>
                <a:cs typeface="Times New Roman" panose="02020603050405020304" pitchFamily="18" charset="0"/>
              </a:rPr>
              <a:t>periapical</a:t>
            </a:r>
            <a:r>
              <a:rPr lang="en-US" sz="4200" dirty="0">
                <a:latin typeface="Times New Roman" panose="02020603050405020304" pitchFamily="18" charset="0"/>
                <a:cs typeface="Times New Roman" panose="02020603050405020304" pitchFamily="18" charset="0"/>
              </a:rPr>
              <a:t> abscess and incident AF. This was a retrospective cohort study from a French national database of patients hospitalized in 2013 (3.4 million patients) with at least five years of follow up. In total, 3,056,291 adults (55.1% female) required hospital admission in French hospitals in 2013 while not having a history of AF. Of 4693 patients classified as having dental </a:t>
            </a:r>
            <a:r>
              <a:rPr lang="en-US" sz="4200" dirty="0" err="1">
                <a:latin typeface="Times New Roman" panose="02020603050405020304" pitchFamily="18" charset="0"/>
                <a:cs typeface="Times New Roman" panose="02020603050405020304" pitchFamily="18" charset="0"/>
              </a:rPr>
              <a:t>periapical</a:t>
            </a:r>
            <a:r>
              <a:rPr lang="en-US" sz="4200" dirty="0">
                <a:latin typeface="Times New Roman" panose="02020603050405020304" pitchFamily="18" charset="0"/>
                <a:cs typeface="Times New Roman" panose="02020603050405020304" pitchFamily="18" charset="0"/>
              </a:rPr>
              <a:t> abscess, 435 (9.27%) developed AF, compared to 326,241 (10.69%) without dental </a:t>
            </a:r>
            <a:r>
              <a:rPr lang="en-US" sz="4200" dirty="0" err="1">
                <a:latin typeface="Times New Roman" panose="02020603050405020304" pitchFamily="18" charset="0"/>
                <a:cs typeface="Times New Roman" panose="02020603050405020304" pitchFamily="18" charset="0"/>
              </a:rPr>
              <a:t>periapical</a:t>
            </a:r>
            <a:r>
              <a:rPr lang="en-US" sz="4200" dirty="0">
                <a:latin typeface="Times New Roman" panose="02020603050405020304" pitchFamily="18" charset="0"/>
                <a:cs typeface="Times New Roman" panose="02020603050405020304" pitchFamily="18" charset="0"/>
              </a:rPr>
              <a:t> abscess that developed AF over a mean follow-up of 4.8 ± 1.7 years. Multivariable analysis indicated that dental </a:t>
            </a:r>
            <a:r>
              <a:rPr lang="en-US" sz="4200" dirty="0" err="1">
                <a:latin typeface="Times New Roman" panose="02020603050405020304" pitchFamily="18" charset="0"/>
                <a:cs typeface="Times New Roman" panose="02020603050405020304" pitchFamily="18" charset="0"/>
              </a:rPr>
              <a:t>periapical</a:t>
            </a:r>
            <a:r>
              <a:rPr lang="en-US" sz="4200" dirty="0">
                <a:latin typeface="Times New Roman" panose="02020603050405020304" pitchFamily="18" charset="0"/>
                <a:cs typeface="Times New Roman" panose="02020603050405020304" pitchFamily="18" charset="0"/>
              </a:rPr>
              <a:t> abscess acted as an independent predictor for new onset AF (p &lt; 0.01). </a:t>
            </a:r>
            <a:endParaRPr lang="en-IN" sz="4200" dirty="0"/>
          </a:p>
        </p:txBody>
      </p:sp>
    </p:spTree>
    <p:extLst>
      <p:ext uri="{BB962C8B-B14F-4D97-AF65-F5344CB8AC3E}">
        <p14:creationId xmlns:p14="http://schemas.microsoft.com/office/powerpoint/2010/main" val="75404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001000" cy="1143000"/>
          </a:xfrm>
        </p:spPr>
        <p:txBody>
          <a:bodyPr>
            <a:normAutofit fontScale="90000"/>
          </a:bodyPr>
          <a:lstStyle/>
          <a:p>
            <a:br>
              <a:rPr lang="en-IN" dirty="0"/>
            </a:br>
            <a:endParaRPr lang="en-IN" dirty="0"/>
          </a:p>
        </p:txBody>
      </p:sp>
      <p:sp>
        <p:nvSpPr>
          <p:cNvPr id="3" name="Content Placeholder 2"/>
          <p:cNvSpPr>
            <a:spLocks noGrp="1"/>
          </p:cNvSpPr>
          <p:nvPr>
            <p:ph idx="1"/>
          </p:nvPr>
        </p:nvSpPr>
        <p:spPr>
          <a:xfrm>
            <a:off x="304800" y="304800"/>
            <a:ext cx="8534400" cy="6248400"/>
          </a:xfrm>
        </p:spPr>
        <p:txBody>
          <a:bodyPr>
            <a:normAutofit/>
          </a:bodyPr>
          <a:lstStyle/>
          <a:p>
            <a:pPr marL="45720" indent="0" algn="just">
              <a:buNone/>
            </a:pPr>
            <a:endParaRPr lang="en-US" sz="3200" dirty="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Title :Descriptive analysis of dental X-ray images using various practical methods</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Author :</a:t>
            </a:r>
            <a:r>
              <a:rPr lang="en-IN" dirty="0" err="1">
                <a:latin typeface="Times New Roman" panose="02020603050405020304" pitchFamily="18" charset="0"/>
                <a:cs typeface="Times New Roman" panose="02020603050405020304" pitchFamily="18" charset="0"/>
              </a:rPr>
              <a:t>Anuj</a:t>
            </a:r>
            <a:r>
              <a:rPr lang="en-IN" dirty="0">
                <a:latin typeface="Times New Roman" panose="02020603050405020304" pitchFamily="18" charset="0"/>
                <a:cs typeface="Times New Roman" panose="02020603050405020304" pitchFamily="18" charset="0"/>
              </a:rPr>
              <a:t> Kumar</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Year : 2021</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dentistry, practitioners interpret various dental X-ray imaging modalities to identify tooth-related problems, abnormalities, or teeth structure changes. Another aspect of dental imaging is that it can be helpful in the field of biometrics. Human dental image analysis is a challenging and time-consuming process due to the unspecified and uneven structures of various teeth, and hence the manual investigation of dental abnormalities is at par excellence.</a:t>
            </a:r>
          </a:p>
          <a:p>
            <a:pPr algn="just">
              <a:buFont typeface="Wingdings" panose="05000000000000000000" pitchFamily="2" charset="2"/>
              <a:buChar char="Ø"/>
            </a:pPr>
            <a:endParaRPr lang="en-US" sz="4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5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001000" cy="1143000"/>
          </a:xfrm>
        </p:spPr>
        <p:txBody>
          <a:bodyPr>
            <a:normAutofit fontScale="90000"/>
          </a:bodyPr>
          <a:lstStyle/>
          <a:p>
            <a:br>
              <a:rPr lang="en-IN" dirty="0"/>
            </a:br>
            <a:endParaRPr lang="en-IN" dirty="0"/>
          </a:p>
        </p:txBody>
      </p:sp>
      <p:sp>
        <p:nvSpPr>
          <p:cNvPr id="3" name="Content Placeholder 2"/>
          <p:cNvSpPr>
            <a:spLocks noGrp="1"/>
          </p:cNvSpPr>
          <p:nvPr>
            <p:ph idx="1"/>
          </p:nvPr>
        </p:nvSpPr>
        <p:spPr>
          <a:xfrm>
            <a:off x="304800" y="457200"/>
            <a:ext cx="8534400" cy="6096000"/>
          </a:xfrm>
        </p:spPr>
        <p:txBody>
          <a:bodyPr>
            <a:normAutofit fontScale="92500"/>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Title : Endodontic </a:t>
            </a:r>
            <a:r>
              <a:rPr lang="en-US" sz="2200" dirty="0" err="1">
                <a:latin typeface="Times New Roman" panose="02020603050405020304" pitchFamily="18" charset="0"/>
                <a:cs typeface="Times New Roman" panose="02020603050405020304" pitchFamily="18" charset="0"/>
              </a:rPr>
              <a:t>Periapical</a:t>
            </a:r>
            <a:r>
              <a:rPr lang="en-US" sz="2200" dirty="0">
                <a:latin typeface="Times New Roman" panose="02020603050405020304" pitchFamily="18" charset="0"/>
                <a:cs typeface="Times New Roman" panose="02020603050405020304" pitchFamily="18" charset="0"/>
              </a:rPr>
              <a:t> Lesion: An Overview on the Etiology, Diagnosis and Current Treatment Modalities</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Author : </a:t>
            </a:r>
            <a:r>
              <a:rPr lang="en-US" sz="2200" dirty="0" err="1">
                <a:latin typeface="Times New Roman" panose="02020603050405020304" pitchFamily="18" charset="0"/>
                <a:cs typeface="Times New Roman" panose="02020603050405020304" pitchFamily="18" charset="0"/>
              </a:rPr>
              <a:t>Kasra</a:t>
            </a:r>
            <a:r>
              <a:rPr lang="en-US" sz="2200" dirty="0">
                <a:latin typeface="Times New Roman" panose="02020603050405020304" pitchFamily="18" charset="0"/>
                <a:cs typeface="Times New Roman" panose="02020603050405020304" pitchFamily="18" charset="0"/>
              </a:rPr>
              <a:t> KARAMIFAR, </a:t>
            </a:r>
            <a:r>
              <a:rPr lang="en-US" sz="2200" dirty="0" err="1">
                <a:latin typeface="Times New Roman" panose="02020603050405020304" pitchFamily="18" charset="0"/>
                <a:cs typeface="Times New Roman" panose="02020603050405020304" pitchFamily="18" charset="0"/>
              </a:rPr>
              <a:t>Afsoon</a:t>
            </a:r>
            <a:r>
              <a:rPr lang="en-US" sz="2200" dirty="0">
                <a:latin typeface="Times New Roman" panose="02020603050405020304" pitchFamily="18" charset="0"/>
                <a:cs typeface="Times New Roman" panose="02020603050405020304" pitchFamily="18" charset="0"/>
              </a:rPr>
              <a:t> TONDARI, Mohammad Ali SAGHIRI</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Year : 2020</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Nonsurgical and surgical endodontic treatments have a high success rate in the treatment and prevention of apical periodontitis when carried out according to standard and accepted clinical principles. Nevertheless, endodontic </a:t>
            </a:r>
            <a:r>
              <a:rPr lang="en-US" sz="2200" dirty="0" err="1">
                <a:latin typeface="Times New Roman" panose="02020603050405020304" pitchFamily="18" charset="0"/>
                <a:cs typeface="Times New Roman" panose="02020603050405020304" pitchFamily="18" charset="0"/>
              </a:rPr>
              <a:t>periapical</a:t>
            </a:r>
            <a:r>
              <a:rPr lang="en-US" sz="2200" dirty="0">
                <a:latin typeface="Times New Roman" panose="02020603050405020304" pitchFamily="18" charset="0"/>
                <a:cs typeface="Times New Roman" panose="02020603050405020304" pitchFamily="18" charset="0"/>
              </a:rPr>
              <a:t> lesions remain in some cases, and further treatment should be considered when apical periodontitis persists. Although several treatment modalities have been proposed for </a:t>
            </a:r>
            <a:r>
              <a:rPr lang="en-US" sz="2200" dirty="0" err="1">
                <a:latin typeface="Times New Roman" panose="02020603050405020304" pitchFamily="18" charset="0"/>
                <a:cs typeface="Times New Roman" panose="02020603050405020304" pitchFamily="18" charset="0"/>
              </a:rPr>
              <a:t>endodontically</a:t>
            </a:r>
            <a:r>
              <a:rPr lang="en-US" sz="2200" dirty="0">
                <a:latin typeface="Times New Roman" panose="02020603050405020304" pitchFamily="18" charset="0"/>
                <a:cs typeface="Times New Roman" panose="02020603050405020304" pitchFamily="18" charset="0"/>
              </a:rPr>
              <a:t> treated teeth with persistent apical periodontitis, there is a need for less invasive methods with more predictable outcomes</a:t>
            </a:r>
            <a:br>
              <a:rPr lang="en-US" sz="2400" dirty="0"/>
            </a:br>
            <a:endParaRPr lang="en-US" sz="2400" dirty="0">
              <a:latin typeface="Times New Roman" panose="02020603050405020304" pitchFamily="18" charset="0"/>
              <a:cs typeface="Times New Roman" panose="02020603050405020304" pitchFamily="18" charset="0"/>
            </a:endParaRPr>
          </a:p>
          <a:p>
            <a:pPr marL="45720" indent="0" algn="just">
              <a:buNone/>
            </a:pPr>
            <a:r>
              <a:rPr lang="en-US" sz="2900" dirty="0">
                <a:latin typeface="Times New Roman" panose="02020603050405020304" pitchFamily="18" charset="0"/>
                <a:cs typeface="Times New Roman" panose="02020603050405020304" pitchFamily="18" charset="0"/>
              </a:rPr>
              <a:t> </a:t>
            </a:r>
            <a:br>
              <a:rPr lang="en-US" sz="3200" dirty="0"/>
            </a:br>
            <a:endParaRPr lang="en-US" sz="3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43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001000" cy="1143000"/>
          </a:xfrm>
        </p:spPr>
        <p:txBody>
          <a:bodyPr>
            <a:normAutofit fontScale="90000"/>
          </a:bodyPr>
          <a:lstStyle/>
          <a:p>
            <a:br>
              <a:rPr lang="en-IN" dirty="0"/>
            </a:br>
            <a:endParaRPr lang="en-IN" dirty="0"/>
          </a:p>
        </p:txBody>
      </p:sp>
      <p:sp>
        <p:nvSpPr>
          <p:cNvPr id="3" name="Content Placeholder 2"/>
          <p:cNvSpPr>
            <a:spLocks noGrp="1"/>
          </p:cNvSpPr>
          <p:nvPr>
            <p:ph idx="1"/>
          </p:nvPr>
        </p:nvSpPr>
        <p:spPr>
          <a:xfrm>
            <a:off x="304800" y="457200"/>
            <a:ext cx="8534400" cy="6096000"/>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Title : Using the </a:t>
            </a:r>
            <a:r>
              <a:rPr lang="en-US" dirty="0" err="1">
                <a:latin typeface="Times New Roman" panose="02020603050405020304" pitchFamily="18" charset="0"/>
                <a:cs typeface="Times New Roman" panose="02020603050405020304" pitchFamily="18" charset="0"/>
              </a:rPr>
              <a:t>Periapical</a:t>
            </a:r>
            <a:r>
              <a:rPr lang="en-US" dirty="0">
                <a:latin typeface="Times New Roman" panose="02020603050405020304" pitchFamily="18" charset="0"/>
                <a:cs typeface="Times New Roman" panose="02020603050405020304" pitchFamily="18" charset="0"/>
              </a:rPr>
              <a:t> Index to evaluate the healing of </a:t>
            </a:r>
            <a:r>
              <a:rPr lang="en-US" dirty="0" err="1">
                <a:latin typeface="Times New Roman" panose="02020603050405020304" pitchFamily="18" charset="0"/>
                <a:cs typeface="Times New Roman" panose="02020603050405020304" pitchFamily="18" charset="0"/>
              </a:rPr>
              <a:t>periapical</a:t>
            </a:r>
            <a:r>
              <a:rPr lang="en-US" dirty="0">
                <a:latin typeface="Times New Roman" panose="02020603050405020304" pitchFamily="18" charset="0"/>
                <a:cs typeface="Times New Roman" panose="02020603050405020304" pitchFamily="18" charset="0"/>
              </a:rPr>
              <a:t> lesions after root canal treatment.</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Author : Vicente Rueda, Ulises Velazquez</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Year : 2020</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Root canal treatment serves to prevent or cure </a:t>
            </a:r>
            <a:r>
              <a:rPr lang="en-US" dirty="0" err="1">
                <a:latin typeface="Times New Roman" panose="02020603050405020304" pitchFamily="18" charset="0"/>
                <a:cs typeface="Times New Roman" panose="02020603050405020304" pitchFamily="18" charset="0"/>
              </a:rPr>
              <a:t>periapical</a:t>
            </a:r>
            <a:r>
              <a:rPr lang="en-US" dirty="0">
                <a:latin typeface="Times New Roman" panose="02020603050405020304" pitchFamily="18" charset="0"/>
                <a:cs typeface="Times New Roman" panose="02020603050405020304" pitchFamily="18" charset="0"/>
              </a:rPr>
              <a:t> periodontitis. The aim of our study was to evaluate the remission of </a:t>
            </a:r>
            <a:r>
              <a:rPr lang="en-US" dirty="0" err="1">
                <a:latin typeface="Times New Roman" panose="02020603050405020304" pitchFamily="18" charset="0"/>
                <a:cs typeface="Times New Roman" panose="02020603050405020304" pitchFamily="18" charset="0"/>
              </a:rPr>
              <a:t>periapical</a:t>
            </a:r>
            <a:r>
              <a:rPr lang="en-US" dirty="0">
                <a:latin typeface="Times New Roman" panose="02020603050405020304" pitchFamily="18" charset="0"/>
                <a:cs typeface="Times New Roman" panose="02020603050405020304" pitchFamily="18" charset="0"/>
              </a:rPr>
              <a:t> lesions </a:t>
            </a:r>
            <a:r>
              <a:rPr lang="en-US" dirty="0" err="1">
                <a:latin typeface="Times New Roman" panose="02020603050405020304" pitchFamily="18" charset="0"/>
                <a:cs typeface="Times New Roman" panose="02020603050405020304" pitchFamily="18" charset="0"/>
              </a:rPr>
              <a:t>radiographically</a:t>
            </a:r>
            <a:r>
              <a:rPr lang="en-US" dirty="0">
                <a:latin typeface="Times New Roman" panose="02020603050405020304" pitchFamily="18" charset="0"/>
                <a:cs typeface="Times New Roman" panose="02020603050405020304" pitchFamily="18" charset="0"/>
              </a:rPr>
              <a:t> in patients who had undergone root canal treatment.</a:t>
            </a:r>
          </a:p>
          <a:p>
            <a:pPr marL="45720" indent="0">
              <a:buNone/>
            </a:pPr>
            <a:br>
              <a:rPr lang="en-US" sz="3200" dirty="0"/>
            </a:br>
            <a:endParaRPr lang="en-US" sz="2900" dirty="0">
              <a:latin typeface="Times New Roman" panose="02020603050405020304" pitchFamily="18" charset="0"/>
              <a:cs typeface="Times New Roman" panose="02020603050405020304" pitchFamily="18" charset="0"/>
            </a:endParaRPr>
          </a:p>
          <a:p>
            <a:pPr marL="45720" indent="0" algn="just">
              <a:buNone/>
            </a:pPr>
            <a:r>
              <a:rPr lang="en-US" sz="2900" dirty="0">
                <a:latin typeface="Times New Roman" panose="02020603050405020304" pitchFamily="18" charset="0"/>
                <a:cs typeface="Times New Roman" panose="02020603050405020304" pitchFamily="18" charset="0"/>
              </a:rPr>
              <a:t> </a:t>
            </a:r>
            <a:br>
              <a:rPr lang="en-US" sz="3200" dirty="0"/>
            </a:br>
            <a:endParaRPr lang="en-US" sz="3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77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001000" cy="1143000"/>
          </a:xfrm>
        </p:spPr>
        <p:txBody>
          <a:bodyPr>
            <a:normAutofit fontScale="90000"/>
          </a:bodyPr>
          <a:lstStyle/>
          <a:p>
            <a:br>
              <a:rPr lang="en-IN" dirty="0"/>
            </a:br>
            <a:endParaRPr lang="en-IN" dirty="0"/>
          </a:p>
        </p:txBody>
      </p:sp>
      <p:sp>
        <p:nvSpPr>
          <p:cNvPr id="3" name="Content Placeholder 2"/>
          <p:cNvSpPr>
            <a:spLocks noGrp="1"/>
          </p:cNvSpPr>
          <p:nvPr>
            <p:ph idx="1"/>
          </p:nvPr>
        </p:nvSpPr>
        <p:spPr>
          <a:xfrm>
            <a:off x="304800" y="457200"/>
            <a:ext cx="8534400" cy="6096000"/>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Title :Segmentation of </a:t>
            </a:r>
            <a:r>
              <a:rPr lang="en-US" dirty="0" err="1">
                <a:latin typeface="Times New Roman" panose="02020603050405020304" pitchFamily="18" charset="0"/>
                <a:cs typeface="Times New Roman" panose="02020603050405020304" pitchFamily="18" charset="0"/>
              </a:rPr>
              <a:t>Periapical</a:t>
            </a:r>
            <a:r>
              <a:rPr lang="en-US" dirty="0">
                <a:latin typeface="Times New Roman" panose="02020603050405020304" pitchFamily="18" charset="0"/>
                <a:cs typeface="Times New Roman" panose="02020603050405020304" pitchFamily="18" charset="0"/>
              </a:rPr>
              <a:t> Dental X-Ray Images  by Applying Morphological Operation </a:t>
            </a:r>
          </a:p>
          <a:p>
            <a:pPr marL="45720" indent="0" algn="just">
              <a:buNone/>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Author :</a:t>
            </a:r>
            <a:r>
              <a:rPr lang="en-IN" b="1" dirty="0"/>
              <a:t> </a:t>
            </a:r>
            <a:r>
              <a:rPr lang="en-IN" dirty="0" err="1">
                <a:latin typeface="Times New Roman" panose="02020603050405020304" pitchFamily="18" charset="0"/>
                <a:cs typeface="Times New Roman" panose="02020603050405020304" pitchFamily="18" charset="0"/>
              </a:rPr>
              <a:t>Parkavi</a:t>
            </a:r>
            <a:r>
              <a:rPr lang="en-IN" dirty="0">
                <a:latin typeface="Times New Roman" panose="02020603050405020304" pitchFamily="18" charset="0"/>
                <a:cs typeface="Times New Roman" panose="02020603050405020304" pitchFamily="18" charset="0"/>
              </a:rPr>
              <a:t> . B,  </a:t>
            </a:r>
            <a:r>
              <a:rPr lang="en-IN" dirty="0" err="1">
                <a:latin typeface="Times New Roman" panose="02020603050405020304" pitchFamily="18" charset="0"/>
                <a:cs typeface="Times New Roman" panose="02020603050405020304" pitchFamily="18" charset="0"/>
              </a:rPr>
              <a:t>Roshini</a:t>
            </a:r>
            <a:r>
              <a:rPr lang="en-IN" dirty="0">
                <a:latin typeface="Times New Roman" panose="02020603050405020304" pitchFamily="18" charset="0"/>
                <a:cs typeface="Times New Roman" panose="02020603050405020304" pitchFamily="18" charset="0"/>
              </a:rPr>
              <a:t> . T.J,  </a:t>
            </a:r>
            <a:r>
              <a:rPr lang="en-IN" dirty="0" err="1">
                <a:latin typeface="Times New Roman" panose="02020603050405020304" pitchFamily="18" charset="0"/>
                <a:cs typeface="Times New Roman" panose="02020603050405020304" pitchFamily="18" charset="0"/>
              </a:rPr>
              <a:t>Roshini</a:t>
            </a:r>
            <a:r>
              <a:rPr lang="en-IN" dirty="0">
                <a:latin typeface="Times New Roman" panose="02020603050405020304" pitchFamily="18" charset="0"/>
                <a:cs typeface="Times New Roman" panose="02020603050405020304" pitchFamily="18" charset="0"/>
              </a:rPr>
              <a:t>. T,  M. </a:t>
            </a:r>
            <a:r>
              <a:rPr lang="en-IN" dirty="0" err="1">
                <a:latin typeface="Times New Roman" panose="02020603050405020304" pitchFamily="18" charset="0"/>
                <a:cs typeface="Times New Roman" panose="02020603050405020304" pitchFamily="18" charset="0"/>
              </a:rPr>
              <a:t>Maheswari</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Year : 2019</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Segmentation of Dental X-ray pictures is done by  using various image processing techniques that are helpful in  medical diagnosis, clinical functions and time period  applications. These ways aim to outline the segmentation of  various tooth structures present within the Dental X-ray pictures  which can be used for the first detection of decay, tooth fractures,  passage treatment  </a:t>
            </a:r>
            <a:br>
              <a:rPr lang="en-US" sz="3200" dirty="0"/>
            </a:br>
            <a:endParaRPr lang="en-US" sz="2900" dirty="0">
              <a:latin typeface="Times New Roman" panose="02020603050405020304" pitchFamily="18" charset="0"/>
              <a:cs typeface="Times New Roman" panose="02020603050405020304" pitchFamily="18" charset="0"/>
            </a:endParaRPr>
          </a:p>
          <a:p>
            <a:pPr marL="45720" indent="0" algn="just">
              <a:buNone/>
            </a:pPr>
            <a:r>
              <a:rPr lang="en-US" sz="2900" dirty="0">
                <a:latin typeface="Times New Roman" panose="02020603050405020304" pitchFamily="18" charset="0"/>
                <a:cs typeface="Times New Roman" panose="02020603050405020304" pitchFamily="18" charset="0"/>
              </a:rPr>
              <a:t> </a:t>
            </a:r>
            <a:br>
              <a:rPr lang="en-US" sz="3200" dirty="0"/>
            </a:br>
            <a:endParaRPr lang="en-US" sz="3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63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001000" cy="1143000"/>
          </a:xfrm>
        </p:spPr>
        <p:txBody>
          <a:bodyPr>
            <a:normAutofit fontScale="90000"/>
          </a:bodyPr>
          <a:lstStyle/>
          <a:p>
            <a:br>
              <a:rPr lang="en-IN" dirty="0"/>
            </a:br>
            <a:endParaRPr lang="en-IN" dirty="0"/>
          </a:p>
        </p:txBody>
      </p:sp>
      <p:sp>
        <p:nvSpPr>
          <p:cNvPr id="3" name="Content Placeholder 2"/>
          <p:cNvSpPr>
            <a:spLocks noGrp="1"/>
          </p:cNvSpPr>
          <p:nvPr>
            <p:ph idx="1"/>
          </p:nvPr>
        </p:nvSpPr>
        <p:spPr>
          <a:xfrm>
            <a:off x="304800" y="457200"/>
            <a:ext cx="8534400" cy="6096000"/>
          </a:xfrm>
        </p:spPr>
        <p:txBody>
          <a:bodyPr>
            <a:normAutofit fontScale="85000" lnSpcReduction="1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Title :</a:t>
            </a:r>
            <a:r>
              <a:rPr lang="en-US" sz="2400" dirty="0" err="1">
                <a:effectLst/>
                <a:latin typeface="Times New Roman" panose="02020603050405020304" pitchFamily="18" charset="0"/>
                <a:ea typeface="Times New Roman" panose="02020603050405020304" pitchFamily="18" charset="0"/>
              </a:rPr>
              <a:t>GrabCut</a:t>
            </a:r>
            <a:r>
              <a:rPr lang="en-US" sz="2400" dirty="0">
                <a:effectLst/>
                <a:latin typeface="Times New Roman" panose="02020603050405020304" pitchFamily="18" charset="0"/>
                <a:ea typeface="Times New Roman" panose="02020603050405020304" pitchFamily="18" charset="0"/>
              </a:rPr>
              <a:t> algorithm for dental X-ray images based on full threshold segmentation</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Author :</a:t>
            </a:r>
            <a:r>
              <a:rPr lang="en-US" sz="2400" dirty="0" err="1">
                <a:effectLst/>
                <a:latin typeface="Times New Roman" panose="02020603050405020304" pitchFamily="18" charset="0"/>
                <a:ea typeface="Times New Roman" panose="02020603050405020304" pitchFamily="18" charset="0"/>
              </a:rPr>
              <a:t>Jiafa</a:t>
            </a:r>
            <a:r>
              <a:rPr lang="en-US" sz="2400" dirty="0">
                <a:effectLst/>
                <a:latin typeface="Times New Roman" panose="02020603050405020304" pitchFamily="18" charset="0"/>
                <a:ea typeface="Times New Roman" panose="02020603050405020304" pitchFamily="18" charset="0"/>
              </a:rPr>
              <a:t> Mao, </a:t>
            </a:r>
            <a:r>
              <a:rPr lang="en-US" sz="2400" dirty="0" err="1">
                <a:effectLst/>
                <a:latin typeface="Times New Roman" panose="02020603050405020304" pitchFamily="18" charset="0"/>
                <a:ea typeface="Times New Roman" panose="02020603050405020304" pitchFamily="18" charset="0"/>
              </a:rPr>
              <a:t>Kaihui</a:t>
            </a:r>
            <a:r>
              <a:rPr lang="en-US" sz="2400" dirty="0">
                <a:effectLst/>
                <a:latin typeface="Times New Roman" panose="02020603050405020304" pitchFamily="18" charset="0"/>
                <a:ea typeface="Times New Roman" panose="02020603050405020304" pitchFamily="18" charset="0"/>
              </a:rPr>
              <a:t> Wang, </a:t>
            </a:r>
            <a:r>
              <a:rPr lang="en-US" sz="2400" dirty="0" err="1">
                <a:effectLst/>
                <a:latin typeface="Times New Roman" panose="02020603050405020304" pitchFamily="18" charset="0"/>
                <a:ea typeface="Times New Roman" panose="02020603050405020304" pitchFamily="18" charset="0"/>
              </a:rPr>
              <a:t>Yahong</a:t>
            </a:r>
            <a:r>
              <a:rPr lang="en-US" sz="2400" dirty="0">
                <a:effectLst/>
                <a:latin typeface="Times New Roman" panose="02020603050405020304" pitchFamily="18" charset="0"/>
                <a:ea typeface="Times New Roman" panose="02020603050405020304" pitchFamily="18" charset="0"/>
              </a:rPr>
              <a:t> Hu, </a:t>
            </a:r>
            <a:r>
              <a:rPr lang="en-US" sz="2400" dirty="0" err="1">
                <a:effectLst/>
                <a:latin typeface="Times New Roman" panose="02020603050405020304" pitchFamily="18" charset="0"/>
                <a:ea typeface="Times New Roman" panose="02020603050405020304" pitchFamily="18" charset="0"/>
              </a:rPr>
              <a:t>Weiguo</a:t>
            </a:r>
            <a:r>
              <a:rPr lang="en-US" sz="2400" dirty="0">
                <a:effectLst/>
                <a:latin typeface="Times New Roman" panose="02020603050405020304" pitchFamily="18" charset="0"/>
                <a:ea typeface="Times New Roman" panose="02020603050405020304" pitchFamily="18" charset="0"/>
              </a:rPr>
              <a:t> Sheng, </a:t>
            </a:r>
            <a:r>
              <a:rPr lang="en-US" sz="2400" dirty="0" err="1">
                <a:effectLst/>
                <a:latin typeface="Times New Roman" panose="02020603050405020304" pitchFamily="18" charset="0"/>
                <a:ea typeface="Times New Roman" panose="02020603050405020304" pitchFamily="18" charset="0"/>
              </a:rPr>
              <a:t>Qixin</a:t>
            </a:r>
            <a:r>
              <a:rPr lang="en-US" sz="2400" dirty="0">
                <a:effectLst/>
                <a:latin typeface="Times New Roman" panose="02020603050405020304" pitchFamily="18" charset="0"/>
                <a:ea typeface="Times New Roman" panose="02020603050405020304" pitchFamily="18" charset="0"/>
              </a:rPr>
              <a:t> Feng</a:t>
            </a:r>
          </a:p>
          <a:p>
            <a:pPr marL="4572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Year : 2018</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Teeth are difficult to be destroyed due to their corrosion resistance, high melting point and hardness. Dental biometrics can therefore provide assistance in human forensic identification, especially to the unknown corpses. One of the key issue in dental based human identification is the segmentation of Dental X-ray images. In this paper, a novel segmentation algorithm has been proposed for this purpose. The proposed algorithm is based on full threshold segmentation</a:t>
            </a:r>
          </a:p>
          <a:p>
            <a:pPr marL="45720" indent="0">
              <a:buNone/>
            </a:pPr>
            <a:br>
              <a:rPr lang="en-US" sz="3200" dirty="0"/>
            </a:br>
            <a:br>
              <a:rPr lang="en-US" sz="3200" dirty="0"/>
            </a:br>
            <a:endParaRPr lang="en-US" sz="2900" dirty="0">
              <a:latin typeface="Times New Roman" panose="02020603050405020304" pitchFamily="18" charset="0"/>
              <a:cs typeface="Times New Roman" panose="02020603050405020304" pitchFamily="18" charset="0"/>
            </a:endParaRPr>
          </a:p>
          <a:p>
            <a:pPr marL="45720" indent="0" algn="just">
              <a:buNone/>
            </a:pPr>
            <a:r>
              <a:rPr lang="en-US" sz="2900" dirty="0">
                <a:latin typeface="Times New Roman" panose="02020603050405020304" pitchFamily="18" charset="0"/>
                <a:cs typeface="Times New Roman" panose="02020603050405020304" pitchFamily="18" charset="0"/>
              </a:rPr>
              <a:t> </a:t>
            </a:r>
            <a:br>
              <a:rPr lang="en-US" sz="3200" dirty="0"/>
            </a:br>
            <a:endParaRPr lang="en-US" sz="3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294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1217</TotalTime>
  <Words>2019</Words>
  <Application>Microsoft Office PowerPoint</Application>
  <PresentationFormat>On-screen Show (4:3)</PresentationFormat>
  <Paragraphs>181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Perspective</vt:lpstr>
      <vt:lpstr>DETECTION AND  CLASSIFICATION OF PERIAPICAL DENTAL X-RAY IMAGES BY APPLYING IMAGE PROCESSING TECHNIQUE</vt:lpstr>
      <vt:lpstr>Abstract: </vt:lpstr>
      <vt:lpstr>Literature Survey: </vt:lpstr>
      <vt:lpstr> </vt:lpstr>
      <vt:lpstr> </vt:lpstr>
      <vt:lpstr> </vt:lpstr>
      <vt:lpstr> </vt:lpstr>
      <vt:lpstr> </vt:lpstr>
      <vt:lpstr> </vt:lpstr>
      <vt:lpstr> </vt:lpstr>
      <vt:lpstr> </vt:lpstr>
      <vt:lpstr>Existing System: </vt:lpstr>
      <vt:lpstr>Drawback: </vt:lpstr>
      <vt:lpstr>PowerPoint Presentation</vt:lpstr>
      <vt:lpstr>Feasibility Study(Technical):</vt:lpstr>
      <vt:lpstr>Feasibility Study(Economical):</vt:lpstr>
      <vt:lpstr>Feasibility Study(Social):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facial expression using CNN model</dc:title>
  <dc:creator>SPIRO71-COMMUNI</dc:creator>
  <cp:lastModifiedBy>Hp Laptop</cp:lastModifiedBy>
  <cp:revision>266</cp:revision>
  <dcterms:created xsi:type="dcterms:W3CDTF">2006-08-16T00:00:00Z</dcterms:created>
  <dcterms:modified xsi:type="dcterms:W3CDTF">2022-04-22T13:20:11Z</dcterms:modified>
</cp:coreProperties>
</file>