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334" r:id="rId3"/>
    <p:sldId id="339" r:id="rId4"/>
    <p:sldId id="340" r:id="rId5"/>
    <p:sldId id="341" r:id="rId6"/>
    <p:sldId id="272" r:id="rId7"/>
    <p:sldId id="315" r:id="rId8"/>
    <p:sldId id="313" r:id="rId9"/>
    <p:sldId id="314" r:id="rId10"/>
    <p:sldId id="336" r:id="rId11"/>
    <p:sldId id="318" r:id="rId12"/>
    <p:sldId id="327" r:id="rId13"/>
    <p:sldId id="329" r:id="rId14"/>
    <p:sldId id="330" r:id="rId15"/>
    <p:sldId id="331" r:id="rId16"/>
    <p:sldId id="328" r:id="rId17"/>
    <p:sldId id="342" r:id="rId18"/>
    <p:sldId id="345" r:id="rId19"/>
    <p:sldId id="346" r:id="rId20"/>
    <p:sldId id="344" r:id="rId21"/>
    <p:sldId id="343" r:id="rId22"/>
    <p:sldId id="347" r:id="rId23"/>
    <p:sldId id="332" r:id="rId24"/>
    <p:sldId id="333" r:id="rId25"/>
    <p:sldId id="28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764" autoAdjust="0"/>
  </p:normalViewPr>
  <p:slideViewPr>
    <p:cSldViewPr>
      <p:cViewPr varScale="1">
        <p:scale>
          <a:sx n="62" d="100"/>
          <a:sy n="62" d="100"/>
        </p:scale>
        <p:origin x="137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8:55.384"/>
    </inkml:context>
    <inkml:brush xml:id="br0">
      <inkml:brushProperty name="width" value="0.35" units="cm"/>
      <inkml:brushProperty name="height" value="0.35" units="cm"/>
      <inkml:brushProperty name="color" value="#FFFFFF"/>
    </inkml:brush>
  </inkml:definitions>
  <inkml:trace contextRef="#ctx0" brushRef="#br0">1 89 24575,'463'0'0,"-461"0"0,13 0 0,0 0 0,23-5 0,-35 5 0,0-1 0,0 1 0,0-1 0,0 0 0,-1 0 0,1 0 0,0 0 0,0-1 0,-1 1 0,1-1 0,-1 1 0,1-1 0,-1 0 0,0 0 0,0 0 0,0 0 0,0-1 0,0 1 0,2-4 0,-3 5 0,-1 0 0,1 0 0,-1 0 0,0-1 0,0 1 0,1 0 0,-1 0 0,0 0 0,0 0 0,0 0 0,0 0 0,0 0 0,-1-1 0,1 1 0,0 0 0,0 0 0,-1 0 0,1 0 0,-1 0 0,1 0 0,-1 0 0,1 0 0,-1 0 0,1 0 0,-1 0 0,0 1 0,0-1 0,0 0 0,1 0 0,-1 1 0,0-1 0,0 0 0,0 1 0,0-1 0,0 1 0,-2-1 0,-10-4 0</inkml:trace>
  <inkml:trace contextRef="#ctx0" brushRef="#br0" timeOffset="-1">633 11 24575,'22'5'0,"30"11"0,-29-8 0,0-2 0,1 0 0,-1-1 0,28 1 0,-24-4 0,40 9 0,-41-6 0,50 4 0,630-8 0,-340-3 0,1365 2 0,-1552 14 0,-28 0 0,-39-14 0,-54-1 0,109 13 0,-49 1 0,0-6 0,133-8 0,-86-1 0,662 2 0,-753 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7:19.410"/>
    </inkml:context>
    <inkml:brush xml:id="br0">
      <inkml:brushProperty name="width" value="0.35" units="cm"/>
      <inkml:brushProperty name="height" value="0.35" units="cm"/>
      <inkml:brushProperty name="color" value="#FFFFFF"/>
    </inkml:brush>
  </inkml:definitions>
  <inkml:trace contextRef="#ctx0" brushRef="#br0">889 0 24575,'15'2'0,"1"0"0,0 0 0,-1 2 0,0 0 0,18 7 0,35 9 0,152 10 0,-180-24 0,1-3 0,74-2 0,26 1 0,-137-2 0,0 1 0,0 0 0,-1 0 0,1 0 0,-1 1 0,1-1 0,-1 1 0,5 3 0,-8-5 0,1 0 0,-1 0 0,1 1 0,-1-1 0,1 1 0,-1-1 0,1 0 0,-1 1 0,0-1 0,1 1 0,-1-1 0,0 1 0,1-1 0,-1 1 0,0-1 0,0 1 0,1 0 0,-1-1 0,0 1 0,0-1 0,0 1 0,0 0 0,0 0 0,-1 0 0,1 0 0,0 0 0,-1-1 0,0 1 0,1 0 0,-1-1 0,1 1 0,-1 0 0,0-1 0,1 1 0,-1-1 0,0 1 0,0-1 0,1 1 0,-1-1 0,0 0 0,0 1 0,0-1 0,-1 0 0,-23 7 0,0-2 0,0-1 0,0-2 0,-1 0 0,-40-2 0,22 0 0,-87-3 0,-79 5 0,186 4 0,19-2 0,18 2 0,39 1 0,0-3 0,0-1 0,54-5 0,-44 1 0,398-16 0,-162 5 0,-425 25 0,15 0 0,-24 5 0,55-5 0,137-12 0,-56-1 0,0 0 0,0 0 0,0 0 0,-1 1 0,1-1 0,0 0 0,0 0 0,0 0 0,-1 0 0,1 0 0,0 0 0,0 0 0,0 1 0,0-1 0,-1 0 0,1 0 0,0 0 0,0 0 0,0 1 0,0-1 0,0 0 0,0 0 0,0 0 0,-1 1 0,1-1 0,0 0 0,0 0 0,0 0 0,0 1 0,0-1 0,0 0 0,0 0 0,0 0 0,0 1 0,0-1 0,0 0 0,0 0 0,0 0 0,0 1 0,1-1 0,-1 0 0,0 0 0,0 0 0,0 1 0,0-1 0,0 0 0,0 0 0,0 0 0,1 1 0,-1-1 0,0 0 0,0 0 0,0 0 0,0 0 0,1 0 0,-1 0 0,0 1 0,0-1 0,0 0 0,1 0 0,-1 0 0,0 0 0,0 0 0,-19 11 0,18-11 0,-24 10 0,0-2 0,-1 0 0,0-2 0,-30 4 0,-11 2 0,24-6 0,-1-1 0,1-3 0,-71-4 0,25 0 0,-1074 2 0,1286 2 0,148-5 0,-157-10 0,-63 6 0,55-1 0,1645 7 0,-812 3 0,-304-2 0,-438-15 0,-15 0 0,722 14 0,-433 3 0,1102-2-1365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7:30.232"/>
    </inkml:context>
    <inkml:brush xml:id="br0">
      <inkml:brushProperty name="width" value="0.35" units="cm"/>
      <inkml:brushProperty name="height" value="0.35" units="cm"/>
      <inkml:brushProperty name="color" value="#FFFFFF"/>
    </inkml:brush>
  </inkml:definitions>
  <inkml:trace contextRef="#ctx0" brushRef="#br0">4545 608 24575,'0'5'0,"0"0"0,0 0 0,0 0 0,1 0 0,0 0 0,0 0 0,0 0 0,0 0 0,1 0 0,0 0 0,0-1 0,1 1 0,4 7 0,-3-8 0,-1-1 0,1 0 0,0 0 0,0 0 0,0 0 0,0-1 0,0 1 0,0-1 0,1 0 0,-1-1 0,1 1 0,0-1 0,-1 0 0,10 1 0,33 4 0,0-3 0,91-6 0,-39-1 0,-22 4 0,-46 0 0,-26 0 0,-10 0 0,-110-1 0,-133 3 0,134 12 0,70-8 0,-55 2 0,5-9 0,594 1 0,-595-1 0,-113 3 0,121 12 0,62-9 0,-50 4 0,66-9 0,-1 1 0,0 0 0,1 0 0,0 1 0,-13 4 0,21-6 0,1 0 0,0 0 0,0 0 0,-1 0 0,1 0 0,0 0 0,0 0 0,-1 0 0,1 0 0,0 0 0,0 1 0,-1-1 0,1 0 0,0 0 0,0 0 0,0 0 0,-1 0 0,1 0 0,0 1 0,0-1 0,0 0 0,-1 0 0,1 0 0,0 1 0,0-1 0,0 0 0,0 0 0,0 0 0,0 1 0,-1-1 0,1 0 0,0 0 0,0 1 0,0-1 0,0 0 0,0 0 0,0 1 0,0-1 0,0 0 0,0 1 0,11 4 0,19-1 0,335-2 0,-189-4 0,423 2 0,-592 0 0,-3 0 0,-1-1 0,1 1 0,-1 0 0,1 0 0,0 1 0,-1-1 0,1 1 0,-1 0 0,0 0 0,1 0 0,-1 0 0,0 0 0,1 1 0,2 1 0,-6-3 0,0 0 0,0 1 0,0-1 0,0 0 0,0 0 0,0 0 0,0 0 0,0 0 0,1 0 0,-1 1 0,0-1 0,0 0 0,0 0 0,0 0 0,0 0 0,0 0 0,0 1 0,0-1 0,0 0 0,0 0 0,0 0 0,-1 0 0,1 0 0,0 1 0,0-1 0,0 0 0,0 0 0,0 0 0,0 0 0,0 0 0,0 0 0,0 1 0,0-1 0,0 0 0,-1 0 0,1 0 0,0 0 0,0 0 0,0 0 0,0 0 0,0 0 0,0 0 0,-1 0 0,1 1 0,0-1 0,0 0 0,0 0 0,0 0 0,-14 4 0,-11 0 0,15-3 0,0-1 0,0 0 0,0-1 0,0 0 0,0-1 0,0 0 0,0-1 0,-13-5 0,-8-5 0,-36-21 0,23 11 0,-27-17 0,43 23 0,-1 1 0,-37-14 0,-126-39 0,-233-50 0,299 99 0,113 19 0,-4-4 0,17 5 0,0 0 0,-1 0 0,1 0 0,0 0 0,0 0 0,0 0 0,0 0 0,0 0 0,-1 0 0,1 0 0,0 0 0,0-1 0,0 1 0,0 0 0,0 0 0,0 0 0,0 0 0,0 0 0,-1 0 0,1-1 0,0 1 0,0 0 0,0 0 0,0 0 0,0 0 0,0-1 0,0 1 0,0 0 0,0 0 0,0 0 0,0 0 0,0 0 0,0-1 0,0 1 0,0 0 0,0 0 0,0 0 0,0 0 0,0-1 0,1 1 0,-1 0 0,0 0 0,0 0 0,0 0 0,3-3 0,0 1 0,0 1 0,0-1 0,0 0 0,0 1 0,0-1 0,5-1 0,388-117 0,-274 86 0,-20 5 0,47-15 0,249-40 0,-316 78 0,-106-1 0,-29-2 0,-686-20-655,600 29 469,-576-1-89,698 1 275,45 0 0,904 1 1116,-911 0-1116,-54 2 0,-8 0 0,-184 19 0,-153 20-164,-94 12-655,-1800 310-4096,2236-357 4768,-252 54-1672,248-47 1196,40-14 625,0 0 0,0 1 0,0-1 0,0 0 0,0 0 0,0 0 1,0 0-1,0 1 0,0-1 0,0 0 0,0 0 0,0 0 0,0 0 0,0 1 0,0-1 1,0 0-1,0 0 0,1 0 0,-1 0 0,0 0 0,0 1 0,0-1 0,0 0 1,0 0-1,0 0 0,1 0 0,-1 0 0,0 0 0,0 0 0,0 1 0,0-1 0,0 0 1,1 0-1,-1 0 0,0 0 0,0 0 0,0 0 0,0 0 0,1 0 0,-1 0 1,0 0-1,0 0 0,0 0 0,1 0 0,-1 0 0,0 0 0,0 0 0,0 0 0,0 0 1,0-1-1,1 1 0,-1 0 0,0 0 0,33 1 507,320-29 763,-270 19-1198,406-46-103,2526-342-600,-2638 344 143,-109 15 313,-10 3-87,-235 31 219,-50 4 208,24 0-129,-261 5 1764,-20-2-819,-126 0-159,-838 18-545,-10 34-1261,773-6 1067,310-28 2634,100-9-1695,45-6-425,-59 3-1,-960-8-598,497-3 0,524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7:34.540"/>
    </inkml:context>
    <inkml:brush xml:id="br0">
      <inkml:brushProperty name="width" value="0.35" units="cm"/>
      <inkml:brushProperty name="height" value="0.35" units="cm"/>
      <inkml:brushProperty name="color" value="#FFFFFF"/>
    </inkml:brush>
  </inkml:definitions>
  <inkml:trace contextRef="#ctx0" brushRef="#br0">260 661 24575,'424'-24'0,"-9"-30"0,-232 28 0,-138 22 0,-31 3 0,-1 0 0,1-1 0,0-1 0,13-4 0,-26 7 0,-1 0 0,1 0 0,-1 0 0,1 0 0,-1 0 0,1 0 0,-1-1 0,1 1 0,-1 0 0,1 0 0,-1 0 0,1-1 0,-1 1 0,0 0 0,1-1 0,-1 1 0,1 0 0,-1-1 0,0 1 0,1 0 0,-1-1 0,0 1 0,0-1 0,1 1 0,-1-1 0,0 1 0,0 0 0,0-1 0,1 1 0,-1-1 0,0 1 0,0-1 0,0 1 0,0-1 0,0 0 0,-14-12 0,-26-3 0,14 12 0,-1 2 0,1 1 0,-31 2 0,-39-2 0,84-4 0,17-3 0,23-6 0,13 5 0,0 1 0,64-3 0,52-10 0,-129 12 0,-28 9 0,0 0 0,-1 0 0,1 0 0,0 0 0,0 0 0,0 0 0,-1 0 0,1 0 0,0 0 0,0 0 0,0 0 0,-1 0 0,1 0 0,0 0 0,0 0 0,0 0 0,-1-1 0,1 1 0,0 0 0,0 0 0,0 0 0,0 0 0,-1 0 0,1-1 0,0 1 0,0 0 0,0 0 0,0 0 0,0 0 0,0-1 0,0 1 0,0 0 0,-1 0 0,1 0 0,0-1 0,0 1 0,0 0 0,0 0 0,0 0 0,0-1 0,0 1 0,0 0 0,0 0 0,0 0 0,0-1 0,0 1 0,1 0 0,-1 0 0,0 0 0,0-1 0,0 1 0,0 0 0,0 0 0,0 0 0,0-1 0,0 1 0,1 0 0,-1 0 0,0 0 0,0 0 0,0 0 0,0-1 0,1 1 0,-1 0 0,0 0 0,0 0 0,1 0 0,-16-3 0,1 0 0,-1 1 0,1 0 0,-1 2 0,0-1 0,-17 3 0,5-1 0,-410 26 0,294-10 0,-152 38 0,431-83 0,86-24 0,-202 44 0,-16 4 0,-15 2 0,-233 24 0,141-10 0,42-5 0,-377 44 0,409-46 0,51-8 0,211-41 0,281-85-380,3-31-281,-121 35 417,-370 117 268,0 2-1,0 0 1,0 2-1,0 1 0,1 1 1,49 3-1,186 5 690,-19 0-305,-238-7-408,0 1 0,0 1 0,0-1 0,1 1 0,-1 0 0,0 0 0,0 0 0,0 1 0,0-1 0,-1 1 0,7 4 0,-11-6 0,0 0 0,0 0 0,1 1 0,-1-1 0,0 0 0,0 0 0,0 1 0,0-1 0,1 0 0,-1 1 0,0-1 0,0 0 0,0 0 0,0 1 0,0-1 0,0 0 0,0 1 0,0-1 0,0 0 0,0 1 0,0-1 0,0 0 0,0 1 0,0-1 0,0 0 0,0 1 0,0-1 0,-1 0 0,1 0 0,0 1 0,0-1 0,0 0 0,0 1 0,-1-1 0,1 0 0,0 0 0,0 0 0,-1 1 0,1-1 0,0 0 0,0 0 0,-1 0 0,1 1 0,0-1 0,0 0 0,-1 0 0,1 0 0,0 0 0,-1 0 0,1 0 0,-11 6 0,-1-1 0,1 0 0,-1-1 0,0-1 0,-24 5 0,-16 4 0,-817 213-1090,827-215 1090,9-2 0,0 0 0,0 3 0,1 0 0,-52 28 0,82-38 4,1-1 0,-1 1 1,1 0-1,-1 0 0,1 0 0,0 0 0,-1 0 0,1 1 0,0-1 0,0 0 0,0 1 0,0-1 0,0 0 0,0 1 0,-1 2 0,2-3 4,0 0-1,0 0 0,0-1 1,0 1-1,0 0 0,0 0 1,1 0-1,-1-1 0,0 1 1,0 0-1,1 0 0,-1-1 1,0 1-1,1 0 0,-1-1 1,0 1-1,1 0 0,-1-1 1,1 1-1,0 0 0,-1-1 0,2 2 1,4 2 73,0 0 1,1-1-1,-1 1 1,1-1-1,10 3 1,-7-2 32,197 66 139,-206-70-253,-1 0 0,1 1 0,-1-1 0,1 0 0,-1 0 0,0 0 0,1 0 0,-1 0 0,1 0 0,-1 1 0,0-1 0,1 0 0,-1 0 0,0 1 0,1-1 0,-1 0 0,0 1 0,1-1 0,-1 0 0,0 1 0,0-1 0,1 0 0,-1 1 0,0-1 0,0 0 0,0 1 0,1-1 0,-1 1 0,0-1 0,0 1 0,0-1 0,0 0 0,0 1 0,0-1 0,0 1 0,0-1 0,0 1 0,0-1 0,0 0 0,0 1 0,-1 0 0,-17 14 0,-32 6 0,50-21 0,-75 16 0,40-8 0,82-8 0,323-51 0,-206 24 0,-105 17 0,0-3 0,109-39 0,-145 44-1365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8:42.845"/>
    </inkml:context>
    <inkml:brush xml:id="br0">
      <inkml:brushProperty name="width" value="0.35" units="cm"/>
      <inkml:brushProperty name="height" value="0.35" units="cm"/>
      <inkml:brushProperty name="color" value="#FFFFFF"/>
    </inkml:brush>
  </inkml:definitions>
  <inkml:trace contextRef="#ctx0" brushRef="#br0">1524 284 24575,'259'0'0,"-1797"0"-925,1502 0 925,4-1 0,0 2 0,0 1 0,-44 8 0,74-9 36,-1-1-1,0 1 1,1 0 0,-1 0-1,1 0 1,-1 0-1,1 0 1,0 0-1,-1 1 1,1-1 0,0 1-1,-4 3 1,6-4-27,0-1 0,-1 0 1,1 0-1,0 1 1,0-1-1,0 0 0,0 1 1,0-1-1,0 0 0,-1 1 1,1-1-1,0 0 0,0 1 1,0-1-1,0 0 0,0 1 1,0-1-1,0 0 0,0 1 1,1-1-1,-1 0 0,0 1 1,0-1-1,0 0 1,0 1-1,0-1 0,0 0 1,1 1-1,-1-1 0,0 0 1,0 0-1,0 1 0,1-1 1,20 9 134,26-3-144,1-2 0,-1-2 0,51-4 0,-23 0 0,103 1 0,501-11 0,582-4 0,-1217 15 0,-1404 1-926,1509 12 1513,-44-2-248,-68-8-339,73 7 0,-101-8 0,0 1 0,-1-1 0,1 2 0,-1-1 0,0 1 0,1 1 0,-1-1 0,-1 2 0,12 6 0,-18-10 0,0-1 0,-1 1 0,1-1 0,0 1 0,0 0 0,-1 0 0,1-1 0,-1 1 0,1 0 0,0 0 0,-1 0 0,0 0 0,1 0 0,-1 0 0,1 0 0,-1 0 0,0 0 0,0 0 0,0 0 0,1 0 0,-1 0 0,0 0 0,0 0 0,0 0 0,-1 0 0,1 0 0,0 0 0,0 0 0,0 0 0,-1 0 0,1-1 0,-1 1 0,1 0 0,0 0 0,-1 0 0,0 0 0,1 0 0,-1 0 0,1-1 0,-1 1 0,0 0 0,0-1 0,1 1 0,-1 0 0,-1 0 0,-4 3 0,0 0 0,0 0 0,0 0 0,0 0 0,-8 2 0,-7 2 0,-1-1 0,0-1 0,0-1 0,-46 5 0,21-7 0,-65-4 0,317 1 0,-68-2 0,804 2 0,-221 60 0,-610-46 0,55-1 0,-91-9 0,77 14 0,-148-18 0,0 0 0,0 1 0,0 0 0,0 0 0,0 0 0,0 0 0,0 0 0,-1 1 0,1-1 0,3 4 0,-5-5 0,-1 0 0,0 0 0,0 1 0,1-1 0,-1 0 0,0 1 0,0-1 0,0 0 0,1 1 0,-1-1 0,0 1 0,0-1 0,0 0 0,0 1 0,0-1 0,0 0 0,0 1 0,0-1 0,0 1 0,0-1 0,0 0 0,0 1 0,0-1 0,0 0 0,0 1 0,-1-1 0,1 1 0,0-1 0,0 1 0,-2 0 0</inkml:trace>
  <inkml:trace contextRef="#ctx0" brushRef="#br0" timeOffset="1">2289 645 24575,'77'-17'0,"-27"11"0,1 2 0,90 6 0,-38 1 0,539-3 0</inkml:trace>
  <inkml:trace contextRef="#ctx0" brushRef="#br0" timeOffset="-1">4100 623 24575,'1962'0'0</inkml:trace>
  <inkml:trace contextRef="#ctx0" brushRef="#br0" timeOffset="-8913.65">5978 447 24575,'-128'-41'0,"76"25"0,-60-28 0,61 23 0,-61-17 0,83 31 0,-61-20 0,82 24 0,0 0 0,0-1 0,1 0 0,-1 0 0,1 0 0,0-1 0,0 0 0,-9-10 0,15 14 0,-1 0 0,1-1 0,-1 1 0,1-1 0,0 1 0,0-1 0,0 0 0,0 1 0,0-1 0,0 0 0,0 0 0,1 0 0,-1 0 0,1 0 0,-1 0 0,1 1 0,0-1 0,-1 0 0,1 0 0,0 0 0,0 0 0,1 0 0,-1 0 0,0 0 0,1 0 0,-1 0 0,1 0 0,-1 0 0,1 0 0,0 1 0,0-1 0,0 0 0,0 0 0,0 1 0,0-1 0,1 1 0,-1-1 0,0 1 0,1-1 0,-1 1 0,1 0 0,0 0 0,-1 0 0,4-2 0,9-5 0,0 1 0,0 0 0,1 1 0,22-6 0,-25 8 0,64-24 0,42-14 0,-103 38 0,0 1 0,0 0 0,0 1 0,0 0 0,30 2 0,-25 3 0,0 0 0,23 9 0,-10-4 0,-27-6 0,1 1 0,0-1 0,-1 1 0,0 0 0,1 1 0,-1 0 0,-1 0 0,1 0 0,0 0 0,5 7 0,-10-10 0,0 0 0,0 0 0,0 0 0,-1 0 0,1 0 0,0 0 0,0 1 0,-1-1 0,1 0 0,-1 1 0,1-1 0,-1 0 0,1 1 0,-1-1 0,0 1 0,0-1 0,0 0 0,0 1 0,0-1 0,0 1 0,0 1 0,-1-1 0,0 0 0,0-1 0,-1 1 0,1 0 0,0-1 0,-1 1 0,1-1 0,-1 1 0,1-1 0,-1 0 0,0 0 0,1 0 0,-1 0 0,0 0 0,0 0 0,0 0 0,0 0 0,0-1 0,-3 1 0,-17 5 0,0-1 0,0-1 0,-38 2 0,-74-6 0,82 0 0,-772-4 0,786 2 0,-61-10 0,-9-1 0,78 9 0,-1-1 0,1-1 0,1-2 0,-38-14 0,-26-8 0,75 27 85,0 0 1,0 1-1,-28 1 0,28 1-512,1-1 1,-1 0-1,-21-6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07:18:12.75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287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399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6551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8786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3102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2941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134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860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50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26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757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141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219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106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875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536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5/22/2022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888975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8" Type="http://schemas.openxmlformats.org/officeDocument/2006/relationships/image" Target="../media/image14.png" /><Relationship Id="rId13" Type="http://schemas.openxmlformats.org/officeDocument/2006/relationships/customXml" Target="../ink/ink6.xml" /><Relationship Id="rId3" Type="http://schemas.openxmlformats.org/officeDocument/2006/relationships/customXml" Target="../ink/ink1.xml" /><Relationship Id="rId7" Type="http://schemas.openxmlformats.org/officeDocument/2006/relationships/customXml" Target="../ink/ink3.xml" /><Relationship Id="rId12" Type="http://schemas.openxmlformats.org/officeDocument/2006/relationships/image" Target="../media/image16.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3.png" /><Relationship Id="rId11" Type="http://schemas.openxmlformats.org/officeDocument/2006/relationships/customXml" Target="../ink/ink5.xml" /><Relationship Id="rId5" Type="http://schemas.openxmlformats.org/officeDocument/2006/relationships/customXml" Target="../ink/ink2.xml" /><Relationship Id="rId10" Type="http://schemas.openxmlformats.org/officeDocument/2006/relationships/image" Target="../media/image15.png" /><Relationship Id="rId4" Type="http://schemas.openxmlformats.org/officeDocument/2006/relationships/image" Target="../media/image12.png" /><Relationship Id="rId9" Type="http://schemas.openxmlformats.org/officeDocument/2006/relationships/customXml" Target="../ink/ink4.xml" /><Relationship Id="rId14" Type="http://schemas.openxmlformats.org/officeDocument/2006/relationships/image" Target="../media/image6.png"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3860"/>
            <a:ext cx="7543800" cy="2362200"/>
          </a:xfrm>
        </p:spPr>
        <p:txBody>
          <a:bodyPr>
            <a:norm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DETECTION AND  CLASSIFICATION OF PERIAPICAL DENTAL X-RAY IMAGES BY APPLYING IMAGE PROCESSING TECHNIQUE</a:t>
            </a:r>
            <a:endParaRPr lang="en-IN" sz="2800" dirty="0">
              <a:solidFill>
                <a:schemeClr val="tx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315E7C-CB40-FD4E-88ED-226CCBC98191}"/>
              </a:ext>
            </a:extLst>
          </p:cNvPr>
          <p:cNvSpPr txBox="1"/>
          <p:nvPr/>
        </p:nvSpPr>
        <p:spPr>
          <a:xfrm>
            <a:off x="4687208" y="4013031"/>
            <a:ext cx="5767614" cy="2308324"/>
          </a:xfrm>
          <a:prstGeom prst="rect">
            <a:avLst/>
          </a:prstGeom>
          <a:noFill/>
        </p:spPr>
        <p:txBody>
          <a:bodyPr wrap="square" rtlCol="0">
            <a:spAutoFit/>
          </a:bodyPr>
          <a:lstStyle/>
          <a:p>
            <a:pPr algn="l"/>
            <a:endParaRPr lang="en-US" dirty="0">
              <a:solidFill>
                <a:schemeClr val="tx2">
                  <a:lumMod val="60000"/>
                  <a:lumOff val="40000"/>
                </a:schemeClr>
              </a:solidFill>
            </a:endParaRPr>
          </a:p>
          <a:p>
            <a:pPr algn="l"/>
            <a:r>
              <a:rPr lang="en-US" b="1" u="sng" dirty="0">
                <a:solidFill>
                  <a:srgbClr val="FF0000"/>
                </a:solidFill>
              </a:rPr>
              <a:t>PROJECT MEMBERS:</a:t>
            </a:r>
          </a:p>
          <a:p>
            <a:pPr algn="l"/>
            <a:endParaRPr lang="en-US" b="1" u="sng" dirty="0">
              <a:solidFill>
                <a:srgbClr val="FF0000"/>
              </a:solidFill>
            </a:endParaRPr>
          </a:p>
          <a:p>
            <a:pPr algn="l"/>
            <a:r>
              <a:rPr lang="en-US" dirty="0">
                <a:solidFill>
                  <a:schemeClr val="accent4">
                    <a:lumMod val="50000"/>
                  </a:schemeClr>
                </a:solidFill>
              </a:rPr>
              <a:t>ABINAYA B  - 211418104006</a:t>
            </a:r>
          </a:p>
          <a:p>
            <a:pPr algn="l"/>
            <a:r>
              <a:rPr lang="en-US" dirty="0">
                <a:solidFill>
                  <a:schemeClr val="accent4">
                    <a:lumMod val="50000"/>
                  </a:schemeClr>
                </a:solidFill>
              </a:rPr>
              <a:t>GAYATHRI R -211418104061</a:t>
            </a:r>
          </a:p>
          <a:p>
            <a:pPr algn="l"/>
            <a:r>
              <a:rPr lang="en-US" dirty="0">
                <a:solidFill>
                  <a:schemeClr val="accent4">
                    <a:lumMod val="50000"/>
                  </a:schemeClr>
                </a:solidFill>
              </a:rPr>
              <a:t>INDHUMATHI M -211418104089 </a:t>
            </a:r>
          </a:p>
          <a:p>
            <a:pPr algn="l"/>
            <a:endParaRPr lang="en-US" b="1" u="sng" dirty="0">
              <a:solidFill>
                <a:srgbClr val="FF0000"/>
              </a:solidFill>
            </a:endParaRPr>
          </a:p>
          <a:p>
            <a:pPr algn="l"/>
            <a:endParaRPr lang="en-US" b="1" u="sng" dirty="0">
              <a:solidFill>
                <a:srgbClr val="FF0000"/>
              </a:solidFill>
            </a:endParaRPr>
          </a:p>
        </p:txBody>
      </p:sp>
      <p:sp>
        <p:nvSpPr>
          <p:cNvPr id="6" name="TextBox 5">
            <a:extLst>
              <a:ext uri="{FF2B5EF4-FFF2-40B4-BE49-F238E27FC236}">
                <a16:creationId xmlns:a16="http://schemas.microsoft.com/office/drawing/2014/main" id="{55DCF58B-2465-D346-9AB7-34F8EB513BFB}"/>
              </a:ext>
            </a:extLst>
          </p:cNvPr>
          <p:cNvSpPr txBox="1"/>
          <p:nvPr/>
        </p:nvSpPr>
        <p:spPr>
          <a:xfrm>
            <a:off x="662733" y="4327343"/>
            <a:ext cx="3592026" cy="923330"/>
          </a:xfrm>
          <a:prstGeom prst="rect">
            <a:avLst/>
          </a:prstGeom>
          <a:noFill/>
        </p:spPr>
        <p:txBody>
          <a:bodyPr wrap="square" rtlCol="0">
            <a:spAutoFit/>
          </a:bodyPr>
          <a:lstStyle/>
          <a:p>
            <a:pPr algn="l"/>
            <a:r>
              <a:rPr lang="en-US" b="1" u="sng" dirty="0">
                <a:solidFill>
                  <a:srgbClr val="FF0000"/>
                </a:solidFill>
              </a:rPr>
              <a:t>PROJECT GUIDE</a:t>
            </a:r>
            <a:r>
              <a:rPr lang="en-US" b="1" dirty="0">
                <a:solidFill>
                  <a:srgbClr val="FF0000"/>
                </a:solidFill>
              </a:rPr>
              <a:t>:</a:t>
            </a:r>
          </a:p>
          <a:p>
            <a:pPr algn="l"/>
            <a:endParaRPr lang="en-US" b="1" dirty="0">
              <a:solidFill>
                <a:srgbClr val="FF0000"/>
              </a:solidFill>
            </a:endParaRPr>
          </a:p>
          <a:p>
            <a:pPr algn="l"/>
            <a:r>
              <a:rPr lang="en-US" dirty="0">
                <a:solidFill>
                  <a:schemeClr val="accent5">
                    <a:lumMod val="50000"/>
                  </a:schemeClr>
                </a:solidFill>
              </a:rPr>
              <a:t>Dr.L.JABASHEELA</a:t>
            </a:r>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B2821-BF04-0841-AE0A-2D614EAA4C7F}"/>
              </a:ext>
            </a:extLst>
          </p:cNvPr>
          <p:cNvSpPr txBox="1"/>
          <p:nvPr/>
        </p:nvSpPr>
        <p:spPr>
          <a:xfrm rot="10800000" flipV="1">
            <a:off x="337456" y="189691"/>
            <a:ext cx="4463143" cy="461665"/>
          </a:xfrm>
          <a:prstGeom prst="rect">
            <a:avLst/>
          </a:prstGeom>
          <a:noFill/>
        </p:spPr>
        <p:txBody>
          <a:bodyPr wrap="square" rtlCol="0">
            <a:spAutoFit/>
          </a:bodyPr>
          <a:lstStyle/>
          <a:p>
            <a:pPr algn="l"/>
            <a:r>
              <a:rPr lang="en-US" sz="2400" b="1" dirty="0">
                <a:solidFill>
                  <a:schemeClr val="tx2"/>
                </a:solidFill>
                <a:latin typeface="Times New Roman" panose="02020603050405020304" pitchFamily="18" charset="0"/>
                <a:cs typeface="Times New Roman" panose="02020603050405020304" pitchFamily="18" charset="0"/>
              </a:rPr>
              <a:t>Data Flow Diagram: </a:t>
            </a:r>
          </a:p>
        </p:txBody>
      </p:sp>
      <p:pic>
        <p:nvPicPr>
          <p:cNvPr id="4" name="Picture 3">
            <a:extLst>
              <a:ext uri="{FF2B5EF4-FFF2-40B4-BE49-F238E27FC236}">
                <a16:creationId xmlns:a16="http://schemas.microsoft.com/office/drawing/2014/main" id="{141FBEEC-1FBD-4C5C-9C40-2EA26233B285}"/>
              </a:ext>
            </a:extLst>
          </p:cNvPr>
          <p:cNvPicPr>
            <a:picLocks noChangeAspect="1"/>
          </p:cNvPicPr>
          <p:nvPr/>
        </p:nvPicPr>
        <p:blipFill rotWithShape="1">
          <a:blip r:embed="rId2">
            <a:extLst>
              <a:ext uri="{28A0092B-C50C-407E-A947-70E740481C1C}">
                <a14:useLocalDpi xmlns:a14="http://schemas.microsoft.com/office/drawing/2010/main" val="0"/>
              </a:ext>
            </a:extLst>
          </a:blip>
          <a:srcRect l="19167" t="20371" r="20000" b="38148"/>
          <a:stretch/>
        </p:blipFill>
        <p:spPr>
          <a:xfrm>
            <a:off x="29547" y="914400"/>
            <a:ext cx="9144000" cy="2362200"/>
          </a:xfrm>
          <a:prstGeom prst="rect">
            <a:avLst/>
          </a:prstGeom>
        </p:spPr>
      </p:pic>
      <p:pic>
        <p:nvPicPr>
          <p:cNvPr id="6" name="Picture 5">
            <a:extLst>
              <a:ext uri="{FF2B5EF4-FFF2-40B4-BE49-F238E27FC236}">
                <a16:creationId xmlns:a16="http://schemas.microsoft.com/office/drawing/2014/main" id="{0CF3E1FC-C602-88BC-8ECC-105DF2A7FA5E}"/>
              </a:ext>
            </a:extLst>
          </p:cNvPr>
          <p:cNvPicPr>
            <a:picLocks noChangeAspect="1"/>
          </p:cNvPicPr>
          <p:nvPr/>
        </p:nvPicPr>
        <p:blipFill rotWithShape="1">
          <a:blip r:embed="rId2">
            <a:extLst>
              <a:ext uri="{28A0092B-C50C-407E-A947-70E740481C1C}">
                <a14:useLocalDpi xmlns:a14="http://schemas.microsoft.com/office/drawing/2010/main" val="0"/>
              </a:ext>
            </a:extLst>
          </a:blip>
          <a:srcRect l="23839" t="60370" r="20000" b="8518"/>
          <a:stretch/>
        </p:blipFill>
        <p:spPr>
          <a:xfrm>
            <a:off x="838199" y="3074432"/>
            <a:ext cx="8335347" cy="2514600"/>
          </a:xfrm>
          <a:prstGeom prst="rect">
            <a:avLst/>
          </a:prstGeom>
        </p:spPr>
      </p:pic>
    </p:spTree>
    <p:extLst>
      <p:ext uri="{BB962C8B-B14F-4D97-AF65-F5344CB8AC3E}">
        <p14:creationId xmlns:p14="http://schemas.microsoft.com/office/powerpoint/2010/main" val="23945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457200" y="914400"/>
            <a:ext cx="7086600" cy="5867400"/>
          </a:xfrm>
        </p:spPr>
        <p:txBody>
          <a:bodyPr>
            <a:noAutofit/>
          </a:bodyPr>
          <a:lstStyle/>
          <a:p>
            <a:pPr rtl="0">
              <a:spcBef>
                <a:spcPts val="0"/>
              </a:spcBef>
              <a:spcAft>
                <a:spcPts val="1000"/>
              </a:spcAft>
            </a:pPr>
            <a:endParaRPr lang="en-US" b="1" dirty="0">
              <a:solidFill>
                <a:srgbClr val="000000"/>
              </a:solidFill>
              <a:latin typeface="Times New Roman" panose="02020603050405020304" pitchFamily="18" charset="0"/>
            </a:endParaRPr>
          </a:p>
          <a:p>
            <a:pPr rtl="0">
              <a:spcBef>
                <a:spcPts val="0"/>
              </a:spcBef>
              <a:spcAft>
                <a:spcPts val="1000"/>
              </a:spcAft>
            </a:pPr>
            <a:endParaRPr lang="en-US" sz="1800" b="1" i="0" u="none" strike="noStrike" dirty="0">
              <a:solidFill>
                <a:srgbClr val="000000"/>
              </a:solidFill>
              <a:effectLst/>
              <a:latin typeface="Times New Roman" panose="02020603050405020304" pitchFamily="18" charset="0"/>
            </a:endParaRPr>
          </a:p>
          <a:p>
            <a:pPr algn="just" rtl="0">
              <a:spcBef>
                <a:spcPts val="0"/>
              </a:spcBef>
              <a:spcAft>
                <a:spcPts val="100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1. IMPORT THE GIVEN IMAGE FROM DATASET:</a:t>
            </a:r>
            <a:endParaRPr lang="en-US" sz="2000" b="0"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We have to import our data set using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preprocessing image data generator function also we create size, rescale, range, zoom range, horizontal flip. Then we import our image dataset from folder through the data generator function.</a:t>
            </a:r>
          </a:p>
          <a:p>
            <a:pPr marL="342900" indent="-342900" algn="just" rtl="0">
              <a:spcBef>
                <a:spcPts val="0"/>
              </a:spcBef>
              <a:spcAft>
                <a:spcPts val="0"/>
              </a:spcAf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Here we set train, test, and validation also we set target size, batch size and class-mode from this function we have to train using our own created network by adding layers of CNN.</a:t>
            </a:r>
            <a:endParaRPr lang="en-US" sz="2000" b="1" dirty="0">
              <a:effectLst/>
              <a:latin typeface="Times New Roman" panose="02020603050405020304" pitchFamily="18" charset="0"/>
              <a:cs typeface="Times New Roman" panose="02020603050405020304" pitchFamily="18" charset="0"/>
            </a:endParaRPr>
          </a:p>
          <a:p>
            <a:pPr algn="just" rtl="0">
              <a:spcBef>
                <a:spcPts val="0"/>
              </a:spcBef>
              <a:spcAft>
                <a:spcPts val="1000"/>
              </a:spcAft>
            </a:pPr>
            <a:br>
              <a:rPr lang="en-US" sz="2000" b="0" dirty="0">
                <a:effectLst/>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2. TO TRAIN THE MODULE BY GIVEN IMAGE DATASET:</a:t>
            </a:r>
            <a:endParaRPr lang="en-US" sz="2000" b="0"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100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To train our dataset using classifier and fit generator function also we make training steps per epoch’s then total number of epochs, validation data and validation steps using this data we can train our dataset.</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1000"/>
              </a:spcAft>
            </a:pPr>
            <a:br>
              <a:rPr lang="en-US" sz="2000" b="0" dirty="0">
                <a:effectLst/>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72DC8C2-1634-B9C7-9CE2-684D833D15F7}"/>
              </a:ext>
            </a:extLst>
          </p:cNvPr>
          <p:cNvSpPr txBox="1"/>
          <p:nvPr/>
        </p:nvSpPr>
        <p:spPr>
          <a:xfrm>
            <a:off x="914400" y="381000"/>
            <a:ext cx="4876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MODULE DESCRIPTION: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17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533400" y="914400"/>
            <a:ext cx="7086600" cy="5943600"/>
          </a:xfrm>
        </p:spPr>
        <p:txBody>
          <a:bodyPr>
            <a:noAutofit/>
          </a:bodyPr>
          <a:lstStyle/>
          <a:p>
            <a:pPr algn="just" rtl="0">
              <a:spcBef>
                <a:spcPts val="0"/>
              </a:spcBef>
              <a:spcAft>
                <a:spcPts val="1000"/>
              </a:spcAft>
            </a:pPr>
            <a:r>
              <a:rPr lang="en-US" b="1" dirty="0">
                <a:solidFill>
                  <a:srgbClr val="000000"/>
                </a:solidFill>
                <a:latin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3. WORKING PROCESS OF LAYERS IN CNN MODEL:</a:t>
            </a:r>
          </a:p>
          <a:p>
            <a:pPr algn="just" rtl="0">
              <a:spcBef>
                <a:spcPts val="0"/>
              </a:spcBef>
              <a:spcAft>
                <a:spcPts val="1000"/>
              </a:spcAft>
            </a:pPr>
            <a:endParaRPr lang="en-US" sz="2000" b="0"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A Convolutional Neural Network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ConvNet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/CNN) is a Deep Learning algorithm which can take in an input image, assign importance (learnable weights and biases) to various aspects/objects in the image and be able to differentiate one from the other.</a:t>
            </a:r>
            <a:endParaRPr lang="en-US" sz="2000" b="0"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pre-processing required in 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ConvNet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much lower as compared to other classification algorithms. While in primitive methods filters are hand-engineered, with enough training,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ConvNets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have the ability to learn these filters/characteristics. </a:t>
            </a:r>
          </a:p>
          <a:p>
            <a:pPr indent="457200" algn="just" rtl="0">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br>
              <a:rPr lang="en-US" sz="2000" dirty="0"/>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74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533400" y="914400"/>
            <a:ext cx="6781800" cy="5943600"/>
          </a:xfrm>
        </p:spPr>
        <p:txBody>
          <a:bodyPr>
            <a:noAutofit/>
          </a:bodyPr>
          <a:lstStyle/>
          <a:p>
            <a:pPr algn="just" rtl="0">
              <a:spcBef>
                <a:spcPts val="0"/>
              </a:spcBef>
              <a:spcAft>
                <a:spcPts val="1000"/>
              </a:spcAft>
            </a:pPr>
            <a:r>
              <a:rPr lang="en-US" b="1" dirty="0">
                <a:solidFill>
                  <a:srgbClr val="000000"/>
                </a:solidFill>
                <a:latin typeface="Times New Roman" panose="02020603050405020304" pitchFamily="18" charset="0"/>
              </a:rPr>
              <a:t> </a:t>
            </a:r>
            <a:r>
              <a:rPr lang="en-US" sz="2000" dirty="0"/>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Input Layer: </a:t>
            </a:r>
          </a:p>
          <a:p>
            <a:pPr algn="just" rtl="0">
              <a:spcBef>
                <a:spcPts val="0"/>
              </a:spcBef>
              <a:spcAft>
                <a:spcPts val="0"/>
              </a:spcAft>
            </a:pPr>
            <a:r>
              <a:rPr lang="en-US" sz="2000" dirty="0">
                <a:latin typeface="Times New Roman" panose="02020603050405020304" pitchFamily="18" charset="0"/>
                <a:cs typeface="Times New Roman" panose="02020603050405020304" pitchFamily="18" charset="0"/>
              </a:rPr>
              <a:t>   </a:t>
            </a:r>
          </a:p>
          <a:p>
            <a:pPr marL="342900" indent="-342900" algn="just" rtl="0">
              <a:spcBef>
                <a:spcPts val="0"/>
              </a:spcBef>
              <a:spcAft>
                <a:spcPts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Input layer in CNN contain image data. Image data is represented by three dimensional matrixes.</a:t>
            </a:r>
          </a:p>
          <a:p>
            <a:pPr marL="342900" indent="-342900" algn="just" rtl="0">
              <a:spcBef>
                <a:spcPts val="0"/>
              </a:spcBef>
              <a:spcAft>
                <a:spcPts val="0"/>
              </a:spcAf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It needs to reshape it into a single column. Suppose you have image of dimension 28 x 28 =784, it need to convert it into 784 x 1 before feeding into input. </a:t>
            </a:r>
          </a:p>
          <a:p>
            <a:pPr indent="457200" algn="just" rtl="0">
              <a:spcBef>
                <a:spcPts val="0"/>
              </a:spcBef>
              <a:spcAft>
                <a:spcPts val="0"/>
              </a:spcAft>
            </a:pP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 Convo Layer:</a:t>
            </a:r>
            <a:endParaRPr lang="en-US" sz="2000" b="1" i="0" u="none" strike="noStrike" dirty="0">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sz="2000" b="1"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1"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Convo layer is sometimes called feature extractor layer because features of the image are get extracted within this layer.   </a:t>
            </a:r>
          </a:p>
          <a:p>
            <a:pPr marL="342900" indent="-342900" algn="just" rtl="0">
              <a:spcBef>
                <a:spcPts val="0"/>
              </a:spcBef>
              <a:spcAft>
                <a:spcPts val="0"/>
              </a:spcAf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First of all, a part of image is connected to Convo layer to perform convolution operation as we saw earlier. </a:t>
            </a:r>
            <a:endParaRPr lang="en-US" sz="2000" b="0" dirty="0">
              <a:effectLst/>
              <a:latin typeface="Times New Roman" panose="02020603050405020304" pitchFamily="18" charset="0"/>
              <a:cs typeface="Times New Roman" panose="02020603050405020304" pitchFamily="18" charset="0"/>
            </a:endParaRPr>
          </a:p>
          <a:p>
            <a:br>
              <a:rPr lang="en-US" sz="2000" dirty="0"/>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75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533400" y="0"/>
            <a:ext cx="7086600" cy="6858000"/>
          </a:xfrm>
        </p:spPr>
        <p:txBody>
          <a:bodyPr>
            <a:noAutofit/>
          </a:bodyPr>
          <a:lstStyle/>
          <a:p>
            <a:pPr algn="just" rtl="0">
              <a:spcBef>
                <a:spcPts val="0"/>
              </a:spcBef>
              <a:spcAft>
                <a:spcPts val="1000"/>
              </a:spcAft>
            </a:pPr>
            <a:r>
              <a:rPr lang="en-US" b="1" dirty="0">
                <a:solidFill>
                  <a:srgbClr val="000000"/>
                </a:solidFill>
                <a:latin typeface="Times New Roman" panose="02020603050405020304" pitchFamily="18" charset="0"/>
              </a:rPr>
              <a:t> </a:t>
            </a:r>
            <a:br>
              <a:rPr lang="en-US" sz="2000" dirty="0"/>
            </a:br>
            <a:r>
              <a:rPr lang="en-US" sz="2000" dirty="0"/>
              <a:t> </a:t>
            </a:r>
            <a:br>
              <a:rPr lang="en-US" sz="2000" dirty="0"/>
            </a:br>
            <a:r>
              <a:rPr lang="en-US" sz="2000" dirty="0"/>
              <a:t> </a:t>
            </a:r>
            <a:r>
              <a:rPr lang="en-US" sz="2000" dirty="0">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Pooling Layer:</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1000"/>
              </a:spcAft>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Pooling layer is used to reduce the spatial volume of input image after convolution. It is used between two convolution layers. </a:t>
            </a:r>
          </a:p>
          <a:p>
            <a:pPr marL="342900" indent="-342900" algn="just" rtl="0">
              <a:spcBef>
                <a:spcPts val="0"/>
              </a:spcBef>
              <a:spcAft>
                <a:spcPts val="100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If it applies FC after Convo layer without applying pooling or max pooling, then it will be computationally expensive.</a:t>
            </a:r>
          </a:p>
          <a:p>
            <a:pPr marL="342900" indent="-342900" algn="just" rtl="0">
              <a:spcBef>
                <a:spcPts val="0"/>
              </a:spcBef>
              <a:spcAft>
                <a:spcPts val="1000"/>
              </a:spcAft>
              <a:buFont typeface="Wingdings" panose="05000000000000000000" pitchFamily="2" charset="2"/>
              <a:buChar char="Ø"/>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Fully Connected Layer (FC):</a:t>
            </a:r>
          </a:p>
          <a:p>
            <a:pPr algn="just" rtl="0">
              <a:spcBef>
                <a:spcPts val="0"/>
              </a:spcBef>
              <a:spcAft>
                <a:spcPts val="0"/>
              </a:spcAft>
            </a:pPr>
            <a:endParaRPr lang="en-US" sz="2000" b="1"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Fully connected layer involves weights, biases, and neurons. It connects neurons in one layer to neurons in another layer. </a:t>
            </a:r>
          </a:p>
          <a:p>
            <a:pPr algn="just" rtl="0">
              <a:spcBef>
                <a:spcPts val="0"/>
              </a:spcBef>
              <a:spcAft>
                <a:spcPts val="0"/>
              </a:spcAft>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It is used to classify images between different categories by training.</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 </a:t>
            </a:r>
            <a:br>
              <a:rPr lang="en-US" sz="2000" dirty="0"/>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69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533400" y="0"/>
            <a:ext cx="7086600" cy="6858000"/>
          </a:xfrm>
        </p:spPr>
        <p:txBody>
          <a:bodyPr>
            <a:noAutofit/>
          </a:bodyPr>
          <a:lstStyle/>
          <a:p>
            <a:pPr algn="just" rtl="0">
              <a:spcBef>
                <a:spcPts val="2065"/>
              </a:spcBef>
              <a:spcAft>
                <a:spcPts val="0"/>
              </a:spcAft>
            </a:pPr>
            <a:r>
              <a:rPr lang="en-US" sz="2000" b="1" dirty="0">
                <a:solidFill>
                  <a:srgbClr val="000000"/>
                </a:solidFill>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b="1" i="0" u="none" strike="noStrike" dirty="0">
                <a:solidFill>
                  <a:srgbClr val="000000"/>
                </a:solidFill>
                <a:effectLst/>
                <a:latin typeface="Times New Roman" panose="02020603050405020304" pitchFamily="18" charset="0"/>
                <a:cs typeface="Times New Roman" panose="02020603050405020304" pitchFamily="18" charset="0"/>
              </a:rPr>
              <a:t>    Softmax / Logistic Layer:</a:t>
            </a:r>
            <a:endParaRPr lang="en-US" sz="2000" b="1" dirty="0">
              <a:effectLst/>
              <a:latin typeface="Times New Roman" panose="02020603050405020304" pitchFamily="18" charset="0"/>
              <a:cs typeface="Times New Roman" panose="02020603050405020304" pitchFamily="18" charset="0"/>
            </a:endParaRPr>
          </a:p>
          <a:p>
            <a:pPr indent="457200" algn="just" rtl="0">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Softmax or Logistic layer is the last layer of CNN. It resides at the end of FC layer. </a:t>
            </a:r>
          </a:p>
          <a:p>
            <a:pPr indent="457200" algn="just" rtl="0">
              <a:spcBef>
                <a:spcPts val="0"/>
              </a:spcBef>
              <a:spcAft>
                <a:spcPts val="0"/>
              </a:spcAft>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rtl="0">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Logistic is used for binary classification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softmax</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for multi-classification. </a:t>
            </a:r>
          </a:p>
          <a:p>
            <a:pPr indent="457200" algn="just" rtl="0">
              <a:spcBef>
                <a:spcPts val="0"/>
              </a:spcBef>
              <a:spcAft>
                <a:spcPts val="0"/>
              </a:spcAft>
            </a:pP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Output Layer:</a:t>
            </a:r>
          </a:p>
          <a:p>
            <a:pPr algn="just" rtl="0">
              <a:spcBef>
                <a:spcPts val="0"/>
              </a:spcBef>
              <a:spcAft>
                <a:spcPts val="0"/>
              </a:spcAft>
            </a:pPr>
            <a:endParaRPr lang="en-US" sz="2000" b="1" dirty="0">
              <a:effectLst/>
              <a:latin typeface="Times New Roman" panose="02020603050405020304" pitchFamily="18" charset="0"/>
              <a:cs typeface="Times New Roman" panose="02020603050405020304" pitchFamily="18" charset="0"/>
            </a:endParaRPr>
          </a:p>
          <a:p>
            <a:pPr marL="342900" indent="-342900" algn="just" rtl="0">
              <a:spcBef>
                <a:spcPts val="0"/>
              </a:spcBef>
              <a:spcAft>
                <a:spcPts val="100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Output layer contains the label which is in the form of one-hot encoded. Now you have a good understanding of CNN.</a:t>
            </a:r>
            <a:endParaRPr lang="en-US" sz="2000" b="0" dirty="0">
              <a:effectLst/>
              <a:latin typeface="Times New Roman" panose="02020603050405020304" pitchFamily="18" charset="0"/>
              <a:cs typeface="Times New Roman" panose="02020603050405020304" pitchFamily="18" charset="0"/>
            </a:endParaRPr>
          </a:p>
          <a:p>
            <a:br>
              <a:rPr lang="en-US" dirty="0"/>
            </a:br>
            <a:r>
              <a:rPr lang="en-US" sz="1800" b="1" i="0" u="none" strike="noStrike" dirty="0">
                <a:solidFill>
                  <a:srgbClr val="000000"/>
                </a:solidFill>
                <a:effectLst/>
                <a:latin typeface="Times New Roman" panose="02020603050405020304" pitchFamily="18" charset="0"/>
              </a:rPr>
              <a:t> </a:t>
            </a:r>
            <a:br>
              <a:rPr lang="en-US" sz="2000" dirty="0"/>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82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74AD22-437C-4600-8659-28B44AFE8FDA}"/>
              </a:ext>
            </a:extLst>
          </p:cNvPr>
          <p:cNvSpPr>
            <a:spLocks noGrp="1"/>
          </p:cNvSpPr>
          <p:nvPr>
            <p:ph type="subTitle" idx="1"/>
          </p:nvPr>
        </p:nvSpPr>
        <p:spPr>
          <a:xfrm>
            <a:off x="533400" y="914400"/>
            <a:ext cx="7086600" cy="5943600"/>
          </a:xfrm>
        </p:spPr>
        <p:txBody>
          <a:bodyPr>
            <a:noAutofit/>
          </a:bodyPr>
          <a:lstStyle/>
          <a:p>
            <a:pPr algn="just" rtl="0">
              <a:spcBef>
                <a:spcPts val="0"/>
              </a:spcBef>
              <a:spcAft>
                <a:spcPts val="1000"/>
              </a:spcAft>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4. DENTAL DISEASE CLASSIFICATIONS:</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100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p>
            <a:pPr algn="just" rtl="0">
              <a:spcBef>
                <a:spcPts val="0"/>
              </a:spcBef>
              <a:spcAft>
                <a:spcPts val="1000"/>
              </a:spcAft>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We give input image using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preprocessing package. That input Image converted into array value using pillow and image to array function package. We have already classified dental in our dataset. It classifies what are Disease. Then we have to predict our Disease using predict function. </a:t>
            </a:r>
            <a:endParaRPr lang="en-US" sz="2000" b="0" dirty="0">
              <a:effectLst/>
              <a:latin typeface="Times New Roman" panose="02020603050405020304" pitchFamily="18" charset="0"/>
              <a:cs typeface="Times New Roman" panose="02020603050405020304" pitchFamily="18" charset="0"/>
            </a:endParaRPr>
          </a:p>
          <a:p>
            <a:pPr algn="just" rtl="0">
              <a:spcBef>
                <a:spcPts val="0"/>
              </a:spcBef>
              <a:spcAft>
                <a:spcPts val="1000"/>
              </a:spcAft>
            </a:pPr>
            <a:br>
              <a:rPr lang="en-US" sz="2000" b="0" dirty="0">
                <a:effectLst/>
                <a:latin typeface="Times New Roman" panose="02020603050405020304" pitchFamily="18" charset="0"/>
                <a:cs typeface="Times New Roman" panose="02020603050405020304" pitchFamily="18" charset="0"/>
              </a:rPr>
            </a:br>
            <a:r>
              <a:rPr lang="en-US" sz="2000" b="0" dirty="0">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dental recognition method is based on a two-channel architecture that is able to recognize. The dental parts are cropped and extracted and then used as the input into the inception layer of the CNN. The Training phase involves the feature extraction and classification using convolution neural network. </a:t>
            </a:r>
            <a:endParaRPr lang="en-US" sz="2000" b="0" dirty="0">
              <a:effectLst/>
              <a:latin typeface="Times New Roman" panose="02020603050405020304" pitchFamily="18" charset="0"/>
              <a:cs typeface="Times New Roman" panose="02020603050405020304" pitchFamily="18" charset="0"/>
            </a:endParaRPr>
          </a:p>
          <a:p>
            <a:br>
              <a:rPr lang="en-US" sz="2000" b="0" dirty="0">
                <a:effectLst/>
              </a:rPr>
            </a:br>
            <a:br>
              <a:rPr lang="en-US" sz="2000" b="0" dirty="0">
                <a:effectLst/>
              </a:rPr>
            </a:br>
            <a:br>
              <a:rPr lang="en-US" sz="2000" dirty="0"/>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2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C5B8-96EC-B7FE-A989-89FC8D867ADB}"/>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PERFORMANCE EVALUATION:</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1925789-1A43-A9B8-C100-2846913276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249" t="24612" r="13532" b="30383"/>
          <a:stretch/>
        </p:blipFill>
        <p:spPr>
          <a:xfrm>
            <a:off x="381000" y="1930400"/>
            <a:ext cx="8763000" cy="3860799"/>
          </a:xfrm>
        </p:spPr>
      </p:pic>
    </p:spTree>
    <p:extLst>
      <p:ext uri="{BB962C8B-B14F-4D97-AF65-F5344CB8AC3E}">
        <p14:creationId xmlns:p14="http://schemas.microsoft.com/office/powerpoint/2010/main" val="162066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9FA5-B924-7AC6-6DC5-6C7B43A2AF41}"/>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SCREENSHOTS:</a:t>
            </a: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AAEB443-132B-19E3-BAA5-898B80108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5400"/>
            <a:ext cx="8534400" cy="5562599"/>
          </a:xfrm>
        </p:spPr>
      </p:pic>
    </p:spTree>
    <p:extLst>
      <p:ext uri="{BB962C8B-B14F-4D97-AF65-F5344CB8AC3E}">
        <p14:creationId xmlns:p14="http://schemas.microsoft.com/office/powerpoint/2010/main" val="275020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38B48E-1D3F-09E9-B4EF-9ED06BF2D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884237"/>
            <a:ext cx="8763000" cy="5089525"/>
          </a:xfrm>
        </p:spPr>
      </p:pic>
    </p:spTree>
    <p:extLst>
      <p:ext uri="{BB962C8B-B14F-4D97-AF65-F5344CB8AC3E}">
        <p14:creationId xmlns:p14="http://schemas.microsoft.com/office/powerpoint/2010/main" val="320841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C54F-1A3C-41FE-BDF1-950CD0E046F6}"/>
              </a:ext>
            </a:extLst>
          </p:cNvPr>
          <p:cNvSpPr>
            <a:spLocks noGrp="1"/>
          </p:cNvSpPr>
          <p:nvPr>
            <p:ph type="title"/>
          </p:nvPr>
        </p:nvSpPr>
        <p:spPr>
          <a:xfrm>
            <a:off x="381001" y="609600"/>
            <a:ext cx="6576312" cy="533400"/>
          </a:xfrm>
        </p:spPr>
        <p:txBody>
          <a:bodyPr>
            <a:normAutofit/>
          </a:bodyPr>
          <a:lstStyle/>
          <a:p>
            <a:r>
              <a:rPr lang="en-US" sz="2400" b="1" dirty="0">
                <a:solidFill>
                  <a:srgbClr val="000000"/>
                </a:solidFill>
                <a:latin typeface="Times New Roman" panose="02020603050405020304" pitchFamily="18" charset="0"/>
                <a:cs typeface="Times New Roman" panose="02020603050405020304" pitchFamily="18" charset="0"/>
              </a:rPr>
              <a:t>INTRODUCTION</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400" b="1" dirty="0"/>
          </a:p>
        </p:txBody>
      </p:sp>
      <p:sp>
        <p:nvSpPr>
          <p:cNvPr id="3" name="Content Placeholder 2">
            <a:extLst>
              <a:ext uri="{FF2B5EF4-FFF2-40B4-BE49-F238E27FC236}">
                <a16:creationId xmlns:a16="http://schemas.microsoft.com/office/drawing/2014/main" id="{11466C48-18AA-43F6-9C2A-E8869F4C3B23}"/>
              </a:ext>
            </a:extLst>
          </p:cNvPr>
          <p:cNvSpPr>
            <a:spLocks noGrp="1"/>
          </p:cNvSpPr>
          <p:nvPr>
            <p:ph idx="1"/>
          </p:nvPr>
        </p:nvSpPr>
        <p:spPr>
          <a:xfrm>
            <a:off x="381000" y="1143000"/>
            <a:ext cx="6857999" cy="5715000"/>
          </a:xfrm>
        </p:spPr>
        <p:txBody>
          <a:bodyPr>
            <a:normAutofit fontScale="92500"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Periapical X-rays show the entire tooth, from the exposed crown to the end of the root and the bones that support the tooth. These X-rays are used to find dental problems below the gum line or in the jaw, such as impacted teeth, tooth fractures, abscesses, tumours and bone changes linked to some diseases.</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described the innovative solution that provides efficient disease detection and deep learning with convolutional neural networks (CNN’s) has achieved great success in the classification of various dental diseases.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variety of neuron-wise and layer-wise visualization methods were applied using a CNN, trained with a publicly available dental disease given image dataset.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it observed that neural networks can capture the colors and textures of lesions specific to respective diseases upon diagnosis, which resembles human decision-making.</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22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89505F-A19A-B755-B9C0-004C9CBEC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685800"/>
            <a:ext cx="8534400" cy="5303043"/>
          </a:xfrm>
        </p:spPr>
      </p:pic>
    </p:spTree>
    <p:extLst>
      <p:ext uri="{BB962C8B-B14F-4D97-AF65-F5344CB8AC3E}">
        <p14:creationId xmlns:p14="http://schemas.microsoft.com/office/powerpoint/2010/main" val="383960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E02C8B-9466-DD67-7A4B-EC65C3F97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990600"/>
            <a:ext cx="8915400" cy="5257800"/>
          </a:xfrm>
        </p:spPr>
      </p:pic>
    </p:spTree>
    <p:extLst>
      <p:ext uri="{BB962C8B-B14F-4D97-AF65-F5344CB8AC3E}">
        <p14:creationId xmlns:p14="http://schemas.microsoft.com/office/powerpoint/2010/main" val="329673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7D42-F642-6998-8ABE-D38AB4F35F8A}"/>
              </a:ext>
            </a:extLst>
          </p:cNvPr>
          <p:cNvSpPr>
            <a:spLocks noGrp="1"/>
          </p:cNvSpPr>
          <p:nvPr>
            <p:ph type="title"/>
          </p:nvPr>
        </p:nvSpPr>
        <p:spPr>
          <a:xfrm>
            <a:off x="609599" y="609600"/>
            <a:ext cx="6347713" cy="5334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CONCLUSION:</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BF78F4-A51A-C029-4935-E4062B68B428}"/>
              </a:ext>
            </a:extLst>
          </p:cNvPr>
          <p:cNvSpPr>
            <a:spLocks noGrp="1"/>
          </p:cNvSpPr>
          <p:nvPr>
            <p:ph idx="1"/>
          </p:nvPr>
        </p:nvSpPr>
        <p:spPr>
          <a:xfrm>
            <a:off x="609598" y="1295400"/>
            <a:ext cx="6934201" cy="5334000"/>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        </a:t>
            </a:r>
          </a:p>
          <a:p>
            <a:pPr marL="0" indent="0" algn="just">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In this project, a research to classify dental Disease Classification over static facial images using deep learning techniques was developed. This is a complex problem that has already been approached several times with different techniques. While good results have been achieved using feature engineering, this project focused on feature learning, which is one of DL promises. While feature engineering is not necessary, image pre-processing boosts classification accuracy. Hence, it reduces noise on the input data. Nowadays, Agriculture based AI dental disease includes is heavily required. The solution totally based on feature learning does not seem close yet because of a major limitation. Thus, Disease classification could be achieved by means of deep learning techniques</a:t>
            </a:r>
            <a:endParaRPr lang="en-IN" dirty="0"/>
          </a:p>
        </p:txBody>
      </p:sp>
    </p:spTree>
    <p:extLst>
      <p:ext uri="{BB962C8B-B14F-4D97-AF65-F5344CB8AC3E}">
        <p14:creationId xmlns:p14="http://schemas.microsoft.com/office/powerpoint/2010/main" val="178950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559F-F701-4F6F-8F22-5CF37C021DFD}"/>
              </a:ext>
            </a:extLst>
          </p:cNvPr>
          <p:cNvSpPr>
            <a:spLocks noGrp="1"/>
          </p:cNvSpPr>
          <p:nvPr>
            <p:ph type="title"/>
          </p:nvPr>
        </p:nvSpPr>
        <p:spPr>
          <a:xfrm>
            <a:off x="304801" y="609600"/>
            <a:ext cx="6652512" cy="533400"/>
          </a:xfrm>
        </p:spPr>
        <p:txBody>
          <a:bodyPr>
            <a:normAutofit fontScale="90000"/>
          </a:bodyPr>
          <a:lstStyle/>
          <a:p>
            <a:r>
              <a:rPr lang="en-US" sz="2200" b="1" dirty="0">
                <a:solidFill>
                  <a:srgbClr val="000000"/>
                </a:solidFill>
                <a:latin typeface="Times New Roman" panose="02020603050405020304" pitchFamily="18" charset="0"/>
                <a:cs typeface="Times New Roman" panose="02020603050405020304" pitchFamily="18" charset="0"/>
              </a:rPr>
              <a:t>References</a:t>
            </a:r>
            <a:r>
              <a:rPr lang="en-US" sz="2200" b="1" i="0" u="none" strike="noStrike" dirty="0">
                <a:solidFill>
                  <a:srgbClr val="000000"/>
                </a:solidFill>
                <a:effectLst/>
                <a:latin typeface="Times New Roman" panose="02020603050405020304" pitchFamily="18" charset="0"/>
                <a:cs typeface="Times New Roman" panose="02020603050405020304" pitchFamily="18" charset="0"/>
              </a:rPr>
              <a:t>:</a:t>
            </a:r>
            <a:br>
              <a:rPr lang="en-US" sz="3600" b="1" i="0" u="none" strike="noStrike" dirty="0">
                <a:solidFill>
                  <a:srgbClr val="00000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AE2482-96F2-42D8-89C5-2A1621DC2453}"/>
              </a:ext>
            </a:extLst>
          </p:cNvPr>
          <p:cNvSpPr>
            <a:spLocks noGrp="1"/>
          </p:cNvSpPr>
          <p:nvPr>
            <p:ph idx="1"/>
          </p:nvPr>
        </p:nvSpPr>
        <p:spPr>
          <a:xfrm>
            <a:off x="304800" y="1371600"/>
            <a:ext cx="7086599" cy="4669763"/>
          </a:xfrm>
        </p:spPr>
        <p:txBody>
          <a:bodyPr>
            <a:normAutofit fontScale="70000" lnSpcReduction="20000"/>
          </a:bodyPr>
          <a:lstStyle/>
          <a:p>
            <a:pPr marL="0" indent="0" algn="just">
              <a:buNone/>
            </a:pPr>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Sindu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Divakaran</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Suja</a:t>
            </a:r>
            <a:r>
              <a:rPr lang="en-US" sz="2600" dirty="0">
                <a:latin typeface="Times New Roman" panose="02020603050405020304" pitchFamily="18" charset="0"/>
                <a:cs typeface="Times New Roman" panose="02020603050405020304" pitchFamily="18" charset="0"/>
              </a:rPr>
              <a:t> D,2021, “Classification of Digital Dental X-ray  Images Using Machine Learning “.</a:t>
            </a:r>
          </a:p>
          <a:p>
            <a:pPr algn="just"/>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Amaar</a:t>
            </a:r>
            <a:r>
              <a:rPr lang="en-US" sz="2600" dirty="0">
                <a:latin typeface="Times New Roman" panose="02020603050405020304" pitchFamily="18" charset="0"/>
                <a:cs typeface="Times New Roman" panose="02020603050405020304" pitchFamily="18" charset="0"/>
              </a:rPr>
              <a:t> Obaid Hassan, Gregory Y. H. Lip,2021,“Acute Dental Periapical Abscess    and New-Onset Atrial Fibrillation: A Nationwide, Population-Based Cohort Study”.</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3. </a:t>
            </a:r>
            <a:r>
              <a:rPr lang="en-IN" sz="2600" dirty="0">
                <a:latin typeface="Times New Roman" panose="02020603050405020304" pitchFamily="18" charset="0"/>
                <a:cs typeface="Times New Roman" panose="02020603050405020304" pitchFamily="18" charset="0"/>
              </a:rPr>
              <a:t>Anuj Kumar,2021,”</a:t>
            </a:r>
            <a:r>
              <a:rPr lang="en-US" sz="2600" dirty="0">
                <a:latin typeface="Times New Roman" panose="02020603050405020304" pitchFamily="18" charset="0"/>
                <a:cs typeface="Times New Roman" panose="02020603050405020304" pitchFamily="18" charset="0"/>
              </a:rPr>
              <a:t> Descriptive analysis of dental X-ray images using various practical methods”.</a:t>
            </a:r>
          </a:p>
          <a:p>
            <a:pPr algn="just"/>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4. </a:t>
            </a:r>
            <a:r>
              <a:rPr lang="en-US" sz="2600" dirty="0" err="1">
                <a:latin typeface="Times New Roman" panose="02020603050405020304" pitchFamily="18" charset="0"/>
                <a:cs typeface="Times New Roman" panose="02020603050405020304" pitchFamily="18" charset="0"/>
              </a:rPr>
              <a:t>Kasra</a:t>
            </a:r>
            <a:r>
              <a:rPr lang="en-US" sz="2600" dirty="0">
                <a:latin typeface="Times New Roman" panose="02020603050405020304" pitchFamily="18" charset="0"/>
                <a:cs typeface="Times New Roman" panose="02020603050405020304" pitchFamily="18" charset="0"/>
              </a:rPr>
              <a:t> KARAMIFAR, </a:t>
            </a:r>
            <a:r>
              <a:rPr lang="en-US" sz="2600" dirty="0" err="1">
                <a:latin typeface="Times New Roman" panose="02020603050405020304" pitchFamily="18" charset="0"/>
                <a:cs typeface="Times New Roman" panose="02020603050405020304" pitchFamily="18" charset="0"/>
              </a:rPr>
              <a:t>Afsoon</a:t>
            </a:r>
            <a:r>
              <a:rPr lang="en-US" sz="2600" dirty="0">
                <a:latin typeface="Times New Roman" panose="02020603050405020304" pitchFamily="18" charset="0"/>
                <a:cs typeface="Times New Roman" panose="02020603050405020304" pitchFamily="18" charset="0"/>
              </a:rPr>
              <a:t> TONDARI, Mohammad Ali SAGHIRI,2020,” Endodontic Periapical Lesion: An Overview on the Etiology, Diagnosis and Current Treatment Modalities”.</a:t>
            </a:r>
          </a:p>
          <a:p>
            <a:pPr algn="just"/>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5. Vicente Rueda, Ulises Velazquez,2020,” Using the Periapical Index to evaluate the healing of periapical lesions after root canal treatment”.</a:t>
            </a:r>
          </a:p>
          <a:p>
            <a:endParaRPr lang="en-IN" dirty="0"/>
          </a:p>
        </p:txBody>
      </p:sp>
    </p:spTree>
    <p:extLst>
      <p:ext uri="{BB962C8B-B14F-4D97-AF65-F5344CB8AC3E}">
        <p14:creationId xmlns:p14="http://schemas.microsoft.com/office/powerpoint/2010/main" val="200242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2482-96F2-42D8-89C5-2A1621DC2453}"/>
              </a:ext>
            </a:extLst>
          </p:cNvPr>
          <p:cNvSpPr>
            <a:spLocks noGrp="1"/>
          </p:cNvSpPr>
          <p:nvPr>
            <p:ph idx="1"/>
          </p:nvPr>
        </p:nvSpPr>
        <p:spPr>
          <a:xfrm>
            <a:off x="304800" y="609600"/>
            <a:ext cx="7086599" cy="5431763"/>
          </a:xfrm>
        </p:spPr>
        <p:txBody>
          <a:bodyPr>
            <a:normAutofit fontScale="25000" lnSpcReduction="20000"/>
          </a:bodyPr>
          <a:lstStyle/>
          <a:p>
            <a:pPr marL="0" indent="0" algn="just">
              <a:buNone/>
            </a:pPr>
            <a:r>
              <a:rPr lang="en-US" sz="8000" dirty="0">
                <a:latin typeface="Times New Roman" panose="02020603050405020304" pitchFamily="18" charset="0"/>
                <a:cs typeface="Times New Roman" panose="02020603050405020304" pitchFamily="18" charset="0"/>
              </a:rPr>
              <a:t>6. </a:t>
            </a:r>
            <a:r>
              <a:rPr lang="en-IN" sz="8000" dirty="0" err="1">
                <a:latin typeface="Times New Roman" panose="02020603050405020304" pitchFamily="18" charset="0"/>
                <a:cs typeface="Times New Roman" panose="02020603050405020304" pitchFamily="18" charset="0"/>
              </a:rPr>
              <a:t>Parkavi</a:t>
            </a:r>
            <a:r>
              <a:rPr lang="en-IN" sz="8000" dirty="0">
                <a:latin typeface="Times New Roman" panose="02020603050405020304" pitchFamily="18" charset="0"/>
                <a:cs typeface="Times New Roman" panose="02020603050405020304" pitchFamily="18" charset="0"/>
              </a:rPr>
              <a:t> . B,  </a:t>
            </a:r>
            <a:r>
              <a:rPr lang="en-IN" sz="8000" dirty="0" err="1">
                <a:latin typeface="Times New Roman" panose="02020603050405020304" pitchFamily="18" charset="0"/>
                <a:cs typeface="Times New Roman" panose="02020603050405020304" pitchFamily="18" charset="0"/>
              </a:rPr>
              <a:t>Roshini</a:t>
            </a:r>
            <a:r>
              <a:rPr lang="en-IN" sz="8000" dirty="0">
                <a:latin typeface="Times New Roman" panose="02020603050405020304" pitchFamily="18" charset="0"/>
                <a:cs typeface="Times New Roman" panose="02020603050405020304" pitchFamily="18" charset="0"/>
              </a:rPr>
              <a:t> . T.J,  </a:t>
            </a:r>
            <a:r>
              <a:rPr lang="en-IN" sz="8000" dirty="0" err="1">
                <a:latin typeface="Times New Roman" panose="02020603050405020304" pitchFamily="18" charset="0"/>
                <a:cs typeface="Times New Roman" panose="02020603050405020304" pitchFamily="18" charset="0"/>
              </a:rPr>
              <a:t>Roshini</a:t>
            </a:r>
            <a:r>
              <a:rPr lang="en-IN" sz="8000" dirty="0">
                <a:latin typeface="Times New Roman" panose="02020603050405020304" pitchFamily="18" charset="0"/>
                <a:cs typeface="Times New Roman" panose="02020603050405020304" pitchFamily="18" charset="0"/>
              </a:rPr>
              <a:t>. T,  M. </a:t>
            </a:r>
            <a:r>
              <a:rPr lang="en-IN" sz="8000" dirty="0" err="1">
                <a:latin typeface="Times New Roman" panose="02020603050405020304" pitchFamily="18" charset="0"/>
                <a:cs typeface="Times New Roman" panose="02020603050405020304" pitchFamily="18" charset="0"/>
              </a:rPr>
              <a:t>Maheswari</a:t>
            </a:r>
            <a:r>
              <a:rPr lang="en-US" sz="8000" dirty="0">
                <a:latin typeface="Times New Roman" panose="02020603050405020304" pitchFamily="18" charset="0"/>
                <a:cs typeface="Times New Roman" panose="02020603050405020304" pitchFamily="18" charset="0"/>
              </a:rPr>
              <a:t>,2019,“Segmentation of Periapical Dental X-Ray Images  by Applying Morphological Operation”.</a:t>
            </a:r>
            <a:endParaRPr lang="en-IN" sz="8000" dirty="0">
              <a:latin typeface="Times New Roman" panose="02020603050405020304" pitchFamily="18" charset="0"/>
              <a:cs typeface="Times New Roman" panose="02020603050405020304" pitchFamily="18" charset="0"/>
            </a:endParaRPr>
          </a:p>
          <a:p>
            <a:pPr algn="just"/>
            <a:endParaRPr lang="en-US" sz="8000" dirty="0">
              <a:latin typeface="Times New Roman" panose="02020603050405020304" pitchFamily="18" charset="0"/>
              <a:cs typeface="Times New Roman" panose="02020603050405020304" pitchFamily="18" charset="0"/>
            </a:endParaRPr>
          </a:p>
          <a:p>
            <a:pPr marL="0" indent="0" algn="just">
              <a:buNone/>
            </a:pPr>
            <a:r>
              <a:rPr lang="en-US" sz="8000" dirty="0">
                <a:latin typeface="Times New Roman" panose="02020603050405020304" pitchFamily="18" charset="0"/>
                <a:cs typeface="Times New Roman" panose="02020603050405020304" pitchFamily="18" charset="0"/>
              </a:rPr>
              <a:t>7. </a:t>
            </a:r>
            <a:r>
              <a:rPr lang="en-US" sz="8000" dirty="0" err="1">
                <a:effectLst/>
                <a:latin typeface="Times New Roman" panose="02020603050405020304" pitchFamily="18" charset="0"/>
                <a:ea typeface="Times New Roman" panose="02020603050405020304" pitchFamily="18" charset="0"/>
              </a:rPr>
              <a:t>Jiafa</a:t>
            </a:r>
            <a:r>
              <a:rPr lang="en-US" sz="8000" dirty="0">
                <a:effectLst/>
                <a:latin typeface="Times New Roman" panose="02020603050405020304" pitchFamily="18" charset="0"/>
                <a:ea typeface="Times New Roman" panose="02020603050405020304" pitchFamily="18" charset="0"/>
              </a:rPr>
              <a:t> Mao, </a:t>
            </a:r>
            <a:r>
              <a:rPr lang="en-US" sz="8000" dirty="0" err="1">
                <a:effectLst/>
                <a:latin typeface="Times New Roman" panose="02020603050405020304" pitchFamily="18" charset="0"/>
                <a:ea typeface="Times New Roman" panose="02020603050405020304" pitchFamily="18" charset="0"/>
              </a:rPr>
              <a:t>Kaihui</a:t>
            </a:r>
            <a:r>
              <a:rPr lang="en-US" sz="8000" dirty="0">
                <a:effectLst/>
                <a:latin typeface="Times New Roman" panose="02020603050405020304" pitchFamily="18" charset="0"/>
                <a:ea typeface="Times New Roman" panose="02020603050405020304" pitchFamily="18" charset="0"/>
              </a:rPr>
              <a:t> Wang, </a:t>
            </a:r>
            <a:r>
              <a:rPr lang="en-US" sz="8000" dirty="0" err="1">
                <a:effectLst/>
                <a:latin typeface="Times New Roman" panose="02020603050405020304" pitchFamily="18" charset="0"/>
                <a:ea typeface="Times New Roman" panose="02020603050405020304" pitchFamily="18" charset="0"/>
              </a:rPr>
              <a:t>Yahong</a:t>
            </a:r>
            <a:r>
              <a:rPr lang="en-US" sz="8000" dirty="0">
                <a:effectLst/>
                <a:latin typeface="Times New Roman" panose="02020603050405020304" pitchFamily="18" charset="0"/>
                <a:ea typeface="Times New Roman" panose="02020603050405020304" pitchFamily="18" charset="0"/>
              </a:rPr>
              <a:t> Hu, </a:t>
            </a:r>
            <a:r>
              <a:rPr lang="en-US" sz="8000" dirty="0" err="1">
                <a:effectLst/>
                <a:latin typeface="Times New Roman" panose="02020603050405020304" pitchFamily="18" charset="0"/>
                <a:ea typeface="Times New Roman" panose="02020603050405020304" pitchFamily="18" charset="0"/>
              </a:rPr>
              <a:t>Weiguo</a:t>
            </a:r>
            <a:r>
              <a:rPr lang="en-US" sz="8000" dirty="0">
                <a:effectLst/>
                <a:latin typeface="Times New Roman" panose="02020603050405020304" pitchFamily="18" charset="0"/>
                <a:ea typeface="Times New Roman" panose="02020603050405020304" pitchFamily="18" charset="0"/>
              </a:rPr>
              <a:t> Sheng, </a:t>
            </a:r>
            <a:r>
              <a:rPr lang="en-US" sz="8000" dirty="0" err="1">
                <a:effectLst/>
                <a:latin typeface="Times New Roman" panose="02020603050405020304" pitchFamily="18" charset="0"/>
                <a:ea typeface="Times New Roman" panose="02020603050405020304" pitchFamily="18" charset="0"/>
              </a:rPr>
              <a:t>Qixin</a:t>
            </a:r>
            <a:r>
              <a:rPr lang="en-US" sz="8000" dirty="0">
                <a:effectLst/>
                <a:latin typeface="Times New Roman" panose="02020603050405020304" pitchFamily="18" charset="0"/>
                <a:ea typeface="Times New Roman" panose="02020603050405020304" pitchFamily="18" charset="0"/>
              </a:rPr>
              <a:t> Feng</a:t>
            </a:r>
            <a:r>
              <a:rPr lang="en-IN" sz="8000" dirty="0">
                <a:effectLst/>
                <a:latin typeface="Times New Roman" panose="02020603050405020304" pitchFamily="18" charset="0"/>
                <a:ea typeface="Times New Roman" panose="02020603050405020304" pitchFamily="18" charset="0"/>
              </a:rPr>
              <a:t>,</a:t>
            </a:r>
            <a:r>
              <a:rPr lang="en-US" sz="8000" dirty="0">
                <a:effectLst/>
                <a:latin typeface="Times New Roman" panose="02020603050405020304" pitchFamily="18" charset="0"/>
                <a:ea typeface="Times New Roman" panose="02020603050405020304" pitchFamily="18" charset="0"/>
              </a:rPr>
              <a:t> 2018, “</a:t>
            </a:r>
            <a:r>
              <a:rPr lang="en-US" sz="8000" dirty="0" err="1">
                <a:effectLst/>
                <a:latin typeface="Times New Roman" panose="02020603050405020304" pitchFamily="18" charset="0"/>
                <a:ea typeface="Times New Roman" panose="02020603050405020304" pitchFamily="18" charset="0"/>
              </a:rPr>
              <a:t>GrabCut</a:t>
            </a:r>
            <a:r>
              <a:rPr lang="en-US" sz="8000" dirty="0">
                <a:effectLst/>
                <a:latin typeface="Times New Roman" panose="02020603050405020304" pitchFamily="18" charset="0"/>
                <a:ea typeface="Times New Roman" panose="02020603050405020304" pitchFamily="18" charset="0"/>
              </a:rPr>
              <a:t> algorithm for dental X-ray images based on full threshold segmentation”.</a:t>
            </a:r>
            <a:endParaRPr lang="en-IN" sz="8000" dirty="0">
              <a:effectLst/>
              <a:latin typeface="Times New Roman" panose="02020603050405020304" pitchFamily="18" charset="0"/>
              <a:ea typeface="Times New Roman" panose="02020603050405020304" pitchFamily="18" charset="0"/>
            </a:endParaRPr>
          </a:p>
          <a:p>
            <a:pPr algn="just"/>
            <a:endParaRPr lang="en-US" sz="8000" dirty="0">
              <a:latin typeface="Times New Roman" panose="02020603050405020304" pitchFamily="18" charset="0"/>
              <a:cs typeface="Times New Roman" panose="02020603050405020304" pitchFamily="18" charset="0"/>
            </a:endParaRPr>
          </a:p>
          <a:p>
            <a:pPr marL="0" indent="0" algn="just">
              <a:buNone/>
            </a:pPr>
            <a:r>
              <a:rPr lang="en-US" sz="8000" dirty="0">
                <a:latin typeface="Times New Roman" panose="02020603050405020304" pitchFamily="18" charset="0"/>
                <a:cs typeface="Times New Roman" panose="02020603050405020304" pitchFamily="18" charset="0"/>
              </a:rPr>
              <a:t>8. Sibel </a:t>
            </a:r>
            <a:r>
              <a:rPr lang="en-US" sz="8000" dirty="0" err="1">
                <a:latin typeface="Times New Roman" panose="02020603050405020304" pitchFamily="18" charset="0"/>
                <a:cs typeface="Times New Roman" panose="02020603050405020304" pitchFamily="18" charset="0"/>
              </a:rPr>
              <a:t>Koçak</a:t>
            </a:r>
            <a:r>
              <a:rPr lang="en-US" sz="8000" dirty="0">
                <a:latin typeface="Times New Roman" panose="02020603050405020304" pitchFamily="18" charset="0"/>
                <a:cs typeface="Times New Roman" panose="02020603050405020304" pitchFamily="18" charset="0"/>
              </a:rPr>
              <a:t>, Mustafa Murat</a:t>
            </a:r>
            <a:r>
              <a:rPr lang="en-IN" sz="8000" dirty="0">
                <a:latin typeface="Times New Roman" panose="02020603050405020304" pitchFamily="18" charset="0"/>
                <a:cs typeface="Times New Roman" panose="02020603050405020304" pitchFamily="18" charset="0"/>
              </a:rPr>
              <a:t>,2013,”</a:t>
            </a:r>
            <a:r>
              <a:rPr lang="en-US" sz="8000" dirty="0">
                <a:latin typeface="Times New Roman" panose="02020603050405020304" pitchFamily="18" charset="0"/>
                <a:cs typeface="Times New Roman" panose="02020603050405020304" pitchFamily="18" charset="0"/>
              </a:rPr>
              <a:t> Periapical Health Related to the Quality of Coronal Restorations and Root Fillings in a Turkish Population”.</a:t>
            </a:r>
          </a:p>
          <a:p>
            <a:pPr marL="0" indent="0" algn="just">
              <a:buNone/>
            </a:pPr>
            <a:endParaRPr lang="en-US" sz="8000" dirty="0">
              <a:latin typeface="Times New Roman" panose="02020603050405020304" pitchFamily="18" charset="0"/>
              <a:cs typeface="Times New Roman" panose="02020603050405020304" pitchFamily="18" charset="0"/>
            </a:endParaRPr>
          </a:p>
          <a:p>
            <a:pPr marL="0" lvl="0" indent="0" algn="just">
              <a:buNone/>
            </a:pPr>
            <a:r>
              <a:rPr lang="en-US" sz="8000" dirty="0">
                <a:latin typeface="Times New Roman" panose="02020603050405020304" pitchFamily="18" charset="0"/>
                <a:cs typeface="Times New Roman" panose="02020603050405020304" pitchFamily="18" charset="0"/>
              </a:rPr>
              <a:t>9. </a:t>
            </a:r>
            <a:r>
              <a:rPr lang="en-IN" sz="8000" dirty="0" err="1">
                <a:effectLst/>
                <a:latin typeface="Times New Roman" panose="02020603050405020304" pitchFamily="18" charset="0"/>
                <a:ea typeface="Times New Roman" panose="02020603050405020304" pitchFamily="18" charset="0"/>
              </a:rPr>
              <a:t>Abdolvahab</a:t>
            </a:r>
            <a:r>
              <a:rPr lang="en-IN" sz="8000" dirty="0">
                <a:effectLst/>
                <a:latin typeface="Times New Roman" panose="02020603050405020304" pitchFamily="18" charset="0"/>
                <a:ea typeface="Times New Roman" panose="02020603050405020304" pitchFamily="18" charset="0"/>
              </a:rPr>
              <a:t> </a:t>
            </a:r>
            <a:r>
              <a:rPr lang="en-IN" sz="8000" dirty="0" err="1">
                <a:effectLst/>
                <a:latin typeface="Times New Roman" panose="02020603050405020304" pitchFamily="18" charset="0"/>
                <a:ea typeface="Times New Roman" panose="02020603050405020304" pitchFamily="18" charset="0"/>
              </a:rPr>
              <a:t>Ehsani</a:t>
            </a:r>
            <a:r>
              <a:rPr lang="en-IN" sz="8000" dirty="0">
                <a:effectLst/>
                <a:latin typeface="Times New Roman" panose="02020603050405020304" pitchFamily="18" charset="0"/>
                <a:ea typeface="Times New Roman" panose="02020603050405020304" pitchFamily="18" charset="0"/>
              </a:rPr>
              <a:t> Rad, </a:t>
            </a:r>
            <a:r>
              <a:rPr lang="en-IN" sz="8000" dirty="0" err="1">
                <a:effectLst/>
                <a:latin typeface="Times New Roman" panose="02020603050405020304" pitchFamily="18" charset="0"/>
                <a:ea typeface="Times New Roman" panose="02020603050405020304" pitchFamily="18" charset="0"/>
              </a:rPr>
              <a:t>Rosely</a:t>
            </a:r>
            <a:r>
              <a:rPr lang="en-IN" sz="8000" dirty="0">
                <a:effectLst/>
                <a:latin typeface="Times New Roman" panose="02020603050405020304" pitchFamily="18" charset="0"/>
                <a:ea typeface="Times New Roman" panose="02020603050405020304" pitchFamily="18" charset="0"/>
              </a:rPr>
              <a:t> </a:t>
            </a:r>
            <a:r>
              <a:rPr lang="en-IN" sz="8000" dirty="0" err="1">
                <a:effectLst/>
                <a:latin typeface="Times New Roman" panose="02020603050405020304" pitchFamily="18" charset="0"/>
                <a:ea typeface="Times New Roman" panose="02020603050405020304" pitchFamily="18" charset="0"/>
              </a:rPr>
              <a:t>KumoiMohd</a:t>
            </a:r>
            <a:r>
              <a:rPr lang="en-IN" sz="8000" dirty="0">
                <a:effectLst/>
                <a:latin typeface="Times New Roman" panose="02020603050405020304" pitchFamily="18" charset="0"/>
                <a:ea typeface="Times New Roman" panose="02020603050405020304" pitchFamily="18" charset="0"/>
              </a:rPr>
              <a:t> </a:t>
            </a:r>
            <a:r>
              <a:rPr lang="en-IN" sz="8000" dirty="0" err="1">
                <a:effectLst/>
                <a:latin typeface="Times New Roman" panose="02020603050405020304" pitchFamily="18" charset="0"/>
                <a:ea typeface="Times New Roman" panose="02020603050405020304" pitchFamily="18" charset="0"/>
              </a:rPr>
              <a:t>Shafry</a:t>
            </a:r>
            <a:r>
              <a:rPr lang="en-IN" sz="8000" dirty="0">
                <a:effectLst/>
                <a:latin typeface="Times New Roman" panose="02020603050405020304" pitchFamily="18" charset="0"/>
                <a:ea typeface="Times New Roman" panose="02020603050405020304" pitchFamily="18" charset="0"/>
              </a:rPr>
              <a:t> </a:t>
            </a:r>
            <a:r>
              <a:rPr lang="en-IN" sz="8000" dirty="0" err="1">
                <a:effectLst/>
                <a:latin typeface="Times New Roman" panose="02020603050405020304" pitchFamily="18" charset="0"/>
                <a:ea typeface="Times New Roman" panose="02020603050405020304" pitchFamily="18" charset="0"/>
              </a:rPr>
              <a:t>Mohd</a:t>
            </a:r>
            <a:r>
              <a:rPr lang="en-IN" sz="8000" dirty="0">
                <a:effectLst/>
                <a:latin typeface="Times New Roman" panose="02020603050405020304" pitchFamily="18" charset="0"/>
                <a:ea typeface="Times New Roman" panose="02020603050405020304" pitchFamily="18" charset="0"/>
              </a:rPr>
              <a:t> Rahim, Alireza Norouzi,2 012 , ‘Dental X-Ray Image Segmentation and Multiple Feature Extraction”.</a:t>
            </a:r>
          </a:p>
          <a:p>
            <a:pPr marL="114300" indent="0" algn="just">
              <a:buNone/>
            </a:pPr>
            <a:r>
              <a:rPr lang="en-IN" sz="8000" dirty="0">
                <a:effectLst/>
                <a:latin typeface="Times New Roman" panose="02020603050405020304" pitchFamily="18" charset="0"/>
                <a:ea typeface="Times New Roman" panose="02020603050405020304" pitchFamily="18" charset="0"/>
              </a:rPr>
              <a:t> </a:t>
            </a:r>
            <a:endParaRPr lang="en-US" sz="8000" dirty="0">
              <a:latin typeface="Times New Roman" panose="02020603050405020304" pitchFamily="18" charset="0"/>
              <a:cs typeface="Times New Roman" panose="02020603050405020304" pitchFamily="18" charset="0"/>
            </a:endParaRPr>
          </a:p>
          <a:p>
            <a:pPr marL="0" indent="0" algn="just">
              <a:buNone/>
            </a:pPr>
            <a:r>
              <a:rPr lang="en-US" sz="8000" dirty="0">
                <a:latin typeface="Times New Roman" panose="02020603050405020304" pitchFamily="18" charset="0"/>
                <a:cs typeface="Times New Roman" panose="02020603050405020304" pitchFamily="18" charset="0"/>
              </a:rPr>
              <a:t>10. P.N.R. Nair,2004,“Pathogenesis of apical </a:t>
            </a:r>
            <a:r>
              <a:rPr lang="en-US" sz="8000" dirty="0" err="1">
                <a:latin typeface="Times New Roman" panose="02020603050405020304" pitchFamily="18" charset="0"/>
                <a:cs typeface="Times New Roman" panose="02020603050405020304" pitchFamily="18" charset="0"/>
              </a:rPr>
              <a:t>periodontities</a:t>
            </a:r>
            <a:r>
              <a:rPr lang="en-US" sz="8000" dirty="0">
                <a:latin typeface="Times New Roman" panose="02020603050405020304" pitchFamily="18" charset="0"/>
                <a:cs typeface="Times New Roman" panose="02020603050405020304" pitchFamily="18" charset="0"/>
              </a:rPr>
              <a:t> and the causes of Endodontic Failures”.</a:t>
            </a:r>
          </a:p>
          <a:p>
            <a:pPr algn="just"/>
            <a:endParaRPr lang="en-US"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65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7A119A7-0F73-894C-B162-6E7AD892A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430033"/>
            <a:ext cx="6629399" cy="4185861"/>
          </a:xfrm>
          <a:prstGeom prst="rect">
            <a:avLst/>
          </a:prstGeom>
        </p:spPr>
      </p:pic>
    </p:spTree>
    <p:extLst>
      <p:ext uri="{BB962C8B-B14F-4D97-AF65-F5344CB8AC3E}">
        <p14:creationId xmlns:p14="http://schemas.microsoft.com/office/powerpoint/2010/main" val="49335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B418-3B5F-78D2-A6CE-5E14A6CB5E3A}"/>
              </a:ext>
            </a:extLst>
          </p:cNvPr>
          <p:cNvSpPr>
            <a:spLocks noGrp="1"/>
          </p:cNvSpPr>
          <p:nvPr>
            <p:ph type="title"/>
          </p:nvPr>
        </p:nvSpPr>
        <p:spPr>
          <a:xfrm>
            <a:off x="1" y="152400"/>
            <a:ext cx="6957312" cy="4572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LITERATURE SURVEY</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C9780DCC-9D3C-7E49-6F13-788F52EC7AB9}"/>
              </a:ext>
            </a:extLst>
          </p:cNvPr>
          <p:cNvGraphicFramePr>
            <a:graphicFrameLocks noGrp="1"/>
          </p:cNvGraphicFramePr>
          <p:nvPr>
            <p:ph idx="1"/>
            <p:extLst>
              <p:ext uri="{D42A27DB-BD31-4B8C-83A1-F6EECF244321}">
                <p14:modId xmlns:p14="http://schemas.microsoft.com/office/powerpoint/2010/main" val="4122587158"/>
              </p:ext>
            </p:extLst>
          </p:nvPr>
        </p:nvGraphicFramePr>
        <p:xfrm>
          <a:off x="457200" y="838200"/>
          <a:ext cx="8077200" cy="5679555"/>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1568590092"/>
                    </a:ext>
                  </a:extLst>
                </a:gridCol>
                <a:gridCol w="4038600">
                  <a:extLst>
                    <a:ext uri="{9D8B030D-6E8A-4147-A177-3AD203B41FA5}">
                      <a16:colId xmlns:a16="http://schemas.microsoft.com/office/drawing/2014/main" val="3945392738"/>
                    </a:ext>
                  </a:extLst>
                </a:gridCol>
              </a:tblGrid>
              <a:tr h="327724">
                <a:tc>
                  <a:txBody>
                    <a:bodyPr/>
                    <a:lstStyle/>
                    <a:p>
                      <a:r>
                        <a:rPr lang="en-US" dirty="0"/>
                        <a:t>             TITLE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3200563464"/>
                  </a:ext>
                </a:extLst>
              </a:tr>
              <a:tr h="2048274">
                <a:tc>
                  <a:txBody>
                    <a:bodyPr/>
                    <a:lstStyle/>
                    <a:p>
                      <a:r>
                        <a:rPr lang="en-US" dirty="0"/>
                        <a:t>1). </a:t>
                      </a:r>
                      <a:r>
                        <a:rPr lang="en-US" dirty="0" err="1"/>
                        <a:t>Sindu</a:t>
                      </a:r>
                      <a:r>
                        <a:rPr lang="en-US" dirty="0"/>
                        <a:t> </a:t>
                      </a:r>
                      <a:r>
                        <a:rPr lang="en-US" dirty="0" err="1"/>
                        <a:t>Divakaran</a:t>
                      </a:r>
                      <a:r>
                        <a:rPr lang="en-US" dirty="0"/>
                        <a:t>, </a:t>
                      </a:r>
                      <a:r>
                        <a:rPr lang="en-US" dirty="0" err="1"/>
                        <a:t>Suja</a:t>
                      </a:r>
                      <a:r>
                        <a:rPr lang="en-US" dirty="0"/>
                        <a:t> D, “Classification of Digital Dental X-ray Images Using    Machine Learning” ,2021, IEEE,DOI:10.1109.[15]</a:t>
                      </a:r>
                      <a:endParaRPr lang="en-IN" dirty="0"/>
                    </a:p>
                  </a:txBody>
                  <a:tcPr/>
                </a:tc>
                <a:tc>
                  <a:txBody>
                    <a:bodyPr/>
                    <a:lstStyle/>
                    <a:p>
                      <a:r>
                        <a:rPr lang="en-US" dirty="0"/>
                        <a:t>Dental conditions like dental anomalies, periapical  and dental caries is adding day by day in children and  adults. Artificial intelligence and neural network with its application in medical imaging is impacting the healthcare industry</a:t>
                      </a:r>
                      <a:endParaRPr lang="en-IN" dirty="0"/>
                    </a:p>
                  </a:txBody>
                  <a:tcPr/>
                </a:tc>
                <a:extLst>
                  <a:ext uri="{0D108BD9-81ED-4DB2-BD59-A6C34878D82A}">
                    <a16:rowId xmlns:a16="http://schemas.microsoft.com/office/drawing/2014/main" val="3833297674"/>
                  </a:ext>
                </a:extLst>
              </a:tr>
              <a:tr h="1802481">
                <a:tc>
                  <a:txBody>
                    <a:bodyPr/>
                    <a:lstStyle/>
                    <a:p>
                      <a:r>
                        <a:rPr lang="en-IN" dirty="0"/>
                        <a:t>2). </a:t>
                      </a:r>
                      <a:r>
                        <a:rPr lang="en-IN" dirty="0" err="1"/>
                        <a:t>Amaar</a:t>
                      </a:r>
                      <a:r>
                        <a:rPr lang="en-IN" dirty="0"/>
                        <a:t> Obaid Hassan, Gregory Y. H. Lip, “Acute Dental Periapical Abscess    and   New-Onset Atrial Fibrillation: A Nationwide, Population-Based Cohort Study”,2021,   MDPI ,DOI:10.3390.[2]</a:t>
                      </a:r>
                    </a:p>
                  </a:txBody>
                  <a:tcPr/>
                </a:tc>
                <a:tc>
                  <a:txBody>
                    <a:bodyPr/>
                    <a:lstStyle/>
                    <a:p>
                      <a:r>
                        <a:rPr lang="en-US" dirty="0"/>
                        <a:t>This study aims to assess the relationship that is between acute periapical abscess and incident AF.</a:t>
                      </a:r>
                      <a:endParaRPr lang="en-IN" dirty="0"/>
                    </a:p>
                  </a:txBody>
                  <a:tcPr/>
                </a:tc>
                <a:extLst>
                  <a:ext uri="{0D108BD9-81ED-4DB2-BD59-A6C34878D82A}">
                    <a16:rowId xmlns:a16="http://schemas.microsoft.com/office/drawing/2014/main" val="3242286410"/>
                  </a:ext>
                </a:extLst>
              </a:tr>
              <a:tr h="1460321">
                <a:tc>
                  <a:txBody>
                    <a:bodyPr/>
                    <a:lstStyle/>
                    <a:p>
                      <a:r>
                        <a:rPr lang="en-US" dirty="0"/>
                        <a:t>3). Anuj Kumar, “Descriptive analysis of dental X-ray images using various practical    methods” ,2021, </a:t>
                      </a:r>
                      <a:r>
                        <a:rPr lang="en-US" dirty="0" err="1"/>
                        <a:t>PeerJ</a:t>
                      </a:r>
                      <a:r>
                        <a:rPr lang="en-US" dirty="0"/>
                        <a:t>, DOI:10.7717.[3]</a:t>
                      </a:r>
                      <a:endParaRPr lang="en-IN" dirty="0"/>
                    </a:p>
                  </a:txBody>
                  <a:tcPr/>
                </a:tc>
                <a:tc>
                  <a:txBody>
                    <a:bodyPr/>
                    <a:lstStyle/>
                    <a:p>
                      <a:r>
                        <a:rPr lang="en-US" dirty="0"/>
                        <a:t>In dentistry, interpreters interpret numerous dental X-ray imaging modalities to identify tooth-related problems, abnormalities, or teeth structure changes.</a:t>
                      </a:r>
                      <a:endParaRPr lang="en-IN" dirty="0"/>
                    </a:p>
                  </a:txBody>
                  <a:tcPr/>
                </a:tc>
                <a:extLst>
                  <a:ext uri="{0D108BD9-81ED-4DB2-BD59-A6C34878D82A}">
                    <a16:rowId xmlns:a16="http://schemas.microsoft.com/office/drawing/2014/main" val="3176205173"/>
                  </a:ext>
                </a:extLst>
              </a:tr>
            </a:tbl>
          </a:graphicData>
        </a:graphic>
      </p:graphicFrame>
    </p:spTree>
    <p:extLst>
      <p:ext uri="{BB962C8B-B14F-4D97-AF65-F5344CB8AC3E}">
        <p14:creationId xmlns:p14="http://schemas.microsoft.com/office/powerpoint/2010/main" val="230642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D753-C756-80FF-6009-09FB425CBABD}"/>
              </a:ext>
            </a:extLst>
          </p:cNvPr>
          <p:cNvSpPr>
            <a:spLocks noGrp="1"/>
          </p:cNvSpPr>
          <p:nvPr>
            <p:ph type="title"/>
          </p:nvPr>
        </p:nvSpPr>
        <p:spPr>
          <a:xfrm>
            <a:off x="228601" y="609600"/>
            <a:ext cx="6728712" cy="7620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PROBLEM STATEMENT</a:t>
            </a:r>
            <a:r>
              <a:rPr lang="en-US" sz="1800" b="1" dirty="0">
                <a:solidFill>
                  <a:schemeClr val="tx1"/>
                </a:solidFill>
                <a:latin typeface="Times New Roman" panose="02020603050405020304" pitchFamily="18" charset="0"/>
                <a:cs typeface="Times New Roman" panose="02020603050405020304" pitchFamily="18" charset="0"/>
              </a:rPr>
              <a:t>:</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9751C7-2B7D-533C-D056-FC375196E1FE}"/>
              </a:ext>
            </a:extLst>
          </p:cNvPr>
          <p:cNvSpPr>
            <a:spLocks noGrp="1"/>
          </p:cNvSpPr>
          <p:nvPr>
            <p:ph idx="1"/>
          </p:nvPr>
        </p:nvSpPr>
        <p:spPr>
          <a:xfrm>
            <a:off x="228600" y="1371600"/>
            <a:ext cx="7239000" cy="5334000"/>
          </a:xfrm>
        </p:spPr>
        <p:txBody>
          <a:bodyPr>
            <a:normAutofit fontScale="77500" lnSpcReduction="20000"/>
          </a:bodyPr>
          <a:lstStyle/>
          <a:p>
            <a:pPr algn="just">
              <a:lnSpc>
                <a:spcPct val="150000"/>
              </a:lnSpc>
              <a:buFont typeface="Wingdings" panose="05000000000000000000" pitchFamily="2" charset="2"/>
              <a:buChar char="Ø"/>
            </a:pPr>
            <a:r>
              <a:rPr lang="en-US" sz="1800" b="1" cap="all" dirty="0">
                <a:effectLst/>
                <a:latin typeface="Times New Roman" panose="02020603050405020304" pitchFamily="18" charset="0"/>
                <a:ea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rPr>
              <a:t>The goal is to develop a deep learning model for dental disease image classification by convolutional neural network algorithm for potentially classifying the results in the form of best accuracy by comparing the CNN architectures.</a:t>
            </a:r>
            <a:r>
              <a:rPr lang="en-US" sz="2200" dirty="0">
                <a:effectLst/>
                <a:latin typeface="Times New Roman" panose="02020603050405020304" pitchFamily="18" charset="0"/>
                <a:ea typeface="Times New Roman" panose="02020603050405020304" pitchFamily="18" charset="0"/>
              </a:rPr>
              <a:t> Most of the related works classifies the disease with three classifiers, i.e. Primary Endo with Secondary </a:t>
            </a:r>
            <a:r>
              <a:rPr lang="en-US" sz="2200" dirty="0" err="1">
                <a:effectLst/>
                <a:latin typeface="Times New Roman" panose="02020603050405020304" pitchFamily="18" charset="0"/>
                <a:ea typeface="Times New Roman" panose="02020603050405020304" pitchFamily="18" charset="0"/>
              </a:rPr>
              <a:t>Perio</a:t>
            </a:r>
            <a:r>
              <a:rPr lang="en-US" sz="2200" dirty="0">
                <a:effectLst/>
                <a:latin typeface="Times New Roman" panose="02020603050405020304" pitchFamily="18" charset="0"/>
                <a:ea typeface="Times New Roman" panose="02020603050405020304" pitchFamily="18" charset="0"/>
              </a:rPr>
              <a:t>, Primary Periodontal Lesion, True Combined Lesions. </a:t>
            </a:r>
          </a:p>
          <a:p>
            <a:pPr algn="just">
              <a:lnSpc>
                <a:spcPct val="150000"/>
              </a:lnSpc>
              <a:buFont typeface="Wingdings" panose="05000000000000000000" pitchFamily="2" charset="2"/>
              <a:buChar char="Ø"/>
            </a:pPr>
            <a:r>
              <a:rPr lang="en-US" sz="2200" dirty="0">
                <a:effectLst/>
                <a:latin typeface="Times New Roman" panose="02020603050405020304" pitchFamily="18" charset="0"/>
                <a:ea typeface="Times New Roman" panose="02020603050405020304" pitchFamily="18" charset="0"/>
              </a:rPr>
              <a:t>           To classify dental Disease Classification over static facial images using deep learning techniques was developed. This is a complex problem that has already been approached several times with different techniques. While good results have been achieved using feature engineering, this project focused on feature learning, which is one of DL promises. The solution totally based on feature learning does not seem close yet because of a major limitation. Thus, Disease classification could be achieved by means of deep learning techniques.</a:t>
            </a:r>
            <a:endParaRPr lang="en-IN" sz="22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53939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F519-3163-1590-A426-1E0C835226EC}"/>
              </a:ext>
            </a:extLst>
          </p:cNvPr>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DEVELOPMENT ENVIRONMENT</a:t>
            </a:r>
            <a:r>
              <a:rPr lang="en-US" sz="2400" dirty="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0F0EFB-4E19-C7D7-FB5A-445F69661C28}"/>
              </a:ext>
            </a:extLst>
          </p:cNvPr>
          <p:cNvSpPr>
            <a:spLocks noGrp="1"/>
          </p:cNvSpPr>
          <p:nvPr>
            <p:ph idx="1"/>
          </p:nvPr>
        </p:nvSpPr>
        <p:spPr>
          <a:xfrm>
            <a:off x="609599" y="1676400"/>
            <a:ext cx="6347714" cy="4364963"/>
          </a:xfrm>
        </p:spPr>
        <p:txBody>
          <a:bodyPr/>
          <a:lstStyle/>
          <a:p>
            <a:pPr marL="45720" indent="0">
              <a:buNone/>
            </a:pPr>
            <a:r>
              <a:rPr lang="en-US" dirty="0">
                <a:latin typeface="Times New Roman" panose="02020603050405020304" pitchFamily="18" charset="0"/>
                <a:cs typeface="Times New Roman" panose="02020603050405020304" pitchFamily="18" charset="0"/>
              </a:rPr>
              <a:t>1. Software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Operating System 	: Windows </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Tool   			: Anaconda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pPr marL="45720" indent="0">
              <a:buNone/>
            </a:pPr>
            <a:endParaRPr lang="en-US"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2. Hardware requirements:</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Processor   		: Intel core i3</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Hard disk   		: minimum 300 GB</a:t>
            </a:r>
            <a:endParaRPr lang="en-IN" dirty="0">
              <a:latin typeface="Times New Roman" panose="02020603050405020304" pitchFamily="18" charset="0"/>
              <a:cs typeface="Times New Roman" panose="02020603050405020304" pitchFamily="18" charset="0"/>
            </a:endParaRPr>
          </a:p>
          <a:p>
            <a:pPr marL="45720" indent="0">
              <a:buNone/>
            </a:pPr>
            <a:r>
              <a:rPr lang="en-US" dirty="0">
                <a:latin typeface="Times New Roman" panose="02020603050405020304" pitchFamily="18" charset="0"/>
                <a:cs typeface="Times New Roman" panose="02020603050405020304" pitchFamily="18" charset="0"/>
              </a:rPr>
              <a:t>	RAM        		: minimum 4 GB</a:t>
            </a:r>
          </a:p>
          <a:p>
            <a:pPr marL="4572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7524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842" y="381000"/>
            <a:ext cx="4361130" cy="587148"/>
          </a:xfrm>
          <a:prstGeom prst="rect">
            <a:avLst/>
          </a:prstGeom>
        </p:spPr>
        <p:txBody>
          <a:bodyPr wrap="none">
            <a:spAutoFit/>
          </a:bodyPr>
          <a:lstStyle/>
          <a:p>
            <a:pPr marL="228600" algn="just">
              <a:lnSpc>
                <a:spcPct val="150000"/>
              </a:lnSpc>
              <a:spcAft>
                <a:spcPts val="1000"/>
              </a:spcAft>
              <a:tabLst>
                <a:tab pos="2657475" algn="l"/>
              </a:tabLst>
            </a:pPr>
            <a:r>
              <a:rPr lang="en-US" sz="2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IN"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stretch>
            <a:fillRect/>
          </a:stretch>
        </p:blipFill>
        <p:spPr>
          <a:xfrm>
            <a:off x="304800" y="1092459"/>
            <a:ext cx="8839200" cy="4648200"/>
          </a:xfrm>
          <a:prstGeom prst="rect">
            <a:avLst/>
          </a:prstGeom>
        </p:spPr>
      </p:pic>
      <p:pic>
        <p:nvPicPr>
          <p:cNvPr id="3" name="Picture 2">
            <a:extLst>
              <a:ext uri="{FF2B5EF4-FFF2-40B4-BE49-F238E27FC236}">
                <a16:creationId xmlns:a16="http://schemas.microsoft.com/office/drawing/2014/main" id="{AE0F8C27-D5A9-44D7-8D60-4971F0BC6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943" y="1805641"/>
            <a:ext cx="2052637" cy="1593812"/>
          </a:xfrm>
          <a:prstGeom prst="rect">
            <a:avLst/>
          </a:prstGeom>
        </p:spPr>
      </p:pic>
    </p:spTree>
    <p:extLst>
      <p:ext uri="{BB962C8B-B14F-4D97-AF65-F5344CB8AC3E}">
        <p14:creationId xmlns:p14="http://schemas.microsoft.com/office/powerpoint/2010/main" val="355746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16B912-8642-4A0F-998E-1E51B51F088F}"/>
              </a:ext>
            </a:extLst>
          </p:cNvPr>
          <p:cNvPicPr>
            <a:picLocks noChangeAspect="1"/>
          </p:cNvPicPr>
          <p:nvPr/>
        </p:nvPicPr>
        <p:blipFill rotWithShape="1">
          <a:blip r:embed="rId2">
            <a:extLst>
              <a:ext uri="{28A0092B-C50C-407E-A947-70E740481C1C}">
                <a14:useLocalDpi xmlns:a14="http://schemas.microsoft.com/office/drawing/2010/main" val="0"/>
              </a:ext>
            </a:extLst>
          </a:blip>
          <a:srcRect l="29889" t="20974" r="21667" b="8614"/>
          <a:stretch/>
        </p:blipFill>
        <p:spPr>
          <a:xfrm>
            <a:off x="685800" y="1295400"/>
            <a:ext cx="7924800" cy="5105400"/>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B35923C1-C2EB-4DDE-84F4-6AFFE84A3F25}"/>
                  </a:ext>
                </a:extLst>
              </p14:cNvPr>
              <p14:cNvContentPartPr/>
              <p14:nvPr/>
            </p14:nvContentPartPr>
            <p14:xfrm>
              <a:off x="964760" y="1343040"/>
              <a:ext cx="2185560" cy="50400"/>
            </p14:xfrm>
          </p:contentPart>
        </mc:Choice>
        <mc:Fallback xmlns="">
          <p:pic>
            <p:nvPicPr>
              <p:cNvPr id="17" name="Ink 16">
                <a:extLst>
                  <a:ext uri="{FF2B5EF4-FFF2-40B4-BE49-F238E27FC236}">
                    <a16:creationId xmlns:a16="http://schemas.microsoft.com/office/drawing/2014/main" id="{B35923C1-C2EB-4DDE-84F4-6AFFE84A3F25}"/>
                  </a:ext>
                </a:extLst>
              </p:cNvPr>
              <p:cNvPicPr/>
              <p:nvPr/>
            </p:nvPicPr>
            <p:blipFill>
              <a:blip r:embed="rId4"/>
              <a:stretch>
                <a:fillRect/>
              </a:stretch>
            </p:blipFill>
            <p:spPr>
              <a:xfrm>
                <a:off x="902120" y="1280400"/>
                <a:ext cx="23112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FAEF639-8C46-4179-BEE8-1428250383F9}"/>
                  </a:ext>
                </a:extLst>
              </p14:cNvPr>
              <p14:cNvContentPartPr/>
              <p14:nvPr/>
            </p14:nvContentPartPr>
            <p14:xfrm>
              <a:off x="827960" y="6207360"/>
              <a:ext cx="2634480" cy="103680"/>
            </p14:xfrm>
          </p:contentPart>
        </mc:Choice>
        <mc:Fallback xmlns="">
          <p:pic>
            <p:nvPicPr>
              <p:cNvPr id="7" name="Ink 6">
                <a:extLst>
                  <a:ext uri="{FF2B5EF4-FFF2-40B4-BE49-F238E27FC236}">
                    <a16:creationId xmlns:a16="http://schemas.microsoft.com/office/drawing/2014/main" id="{AFAEF639-8C46-4179-BEE8-1428250383F9}"/>
                  </a:ext>
                </a:extLst>
              </p:cNvPr>
              <p:cNvPicPr/>
              <p:nvPr/>
            </p:nvPicPr>
            <p:blipFill>
              <a:blip r:embed="rId6"/>
              <a:stretch>
                <a:fillRect/>
              </a:stretch>
            </p:blipFill>
            <p:spPr>
              <a:xfrm>
                <a:off x="765320" y="6144360"/>
                <a:ext cx="2760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DF9B570-D505-4E67-809B-A1687A4171C4}"/>
                  </a:ext>
                </a:extLst>
              </p14:cNvPr>
              <p14:cNvContentPartPr/>
              <p14:nvPr/>
            </p14:nvContentPartPr>
            <p14:xfrm>
              <a:off x="852800" y="6039600"/>
              <a:ext cx="2152080" cy="299160"/>
            </p14:xfrm>
          </p:contentPart>
        </mc:Choice>
        <mc:Fallback xmlns="">
          <p:pic>
            <p:nvPicPr>
              <p:cNvPr id="8" name="Ink 7">
                <a:extLst>
                  <a:ext uri="{FF2B5EF4-FFF2-40B4-BE49-F238E27FC236}">
                    <a16:creationId xmlns:a16="http://schemas.microsoft.com/office/drawing/2014/main" id="{7DF9B570-D505-4E67-809B-A1687A4171C4}"/>
                  </a:ext>
                </a:extLst>
              </p:cNvPr>
              <p:cNvPicPr/>
              <p:nvPr/>
            </p:nvPicPr>
            <p:blipFill>
              <a:blip r:embed="rId8"/>
              <a:stretch>
                <a:fillRect/>
              </a:stretch>
            </p:blipFill>
            <p:spPr>
              <a:xfrm>
                <a:off x="789800" y="5976960"/>
                <a:ext cx="227772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560EBB3-8596-4AF7-A1E5-5E3AA9ABE7E8}"/>
                  </a:ext>
                </a:extLst>
              </p14:cNvPr>
              <p14:cNvContentPartPr/>
              <p14:nvPr/>
            </p14:nvContentPartPr>
            <p14:xfrm>
              <a:off x="6916640" y="5959320"/>
              <a:ext cx="896040" cy="238320"/>
            </p14:xfrm>
          </p:contentPart>
        </mc:Choice>
        <mc:Fallback xmlns="">
          <p:pic>
            <p:nvPicPr>
              <p:cNvPr id="9" name="Ink 8">
                <a:extLst>
                  <a:ext uri="{FF2B5EF4-FFF2-40B4-BE49-F238E27FC236}">
                    <a16:creationId xmlns:a16="http://schemas.microsoft.com/office/drawing/2014/main" id="{D560EBB3-8596-4AF7-A1E5-5E3AA9ABE7E8}"/>
                  </a:ext>
                </a:extLst>
              </p:cNvPr>
              <p:cNvPicPr/>
              <p:nvPr/>
            </p:nvPicPr>
            <p:blipFill>
              <a:blip r:embed="rId10"/>
              <a:stretch>
                <a:fillRect/>
              </a:stretch>
            </p:blipFill>
            <p:spPr>
              <a:xfrm>
                <a:off x="6853640" y="5896680"/>
                <a:ext cx="1021680" cy="363960"/>
              </a:xfrm>
              <a:prstGeom prst="rect">
                <a:avLst/>
              </a:prstGeom>
            </p:spPr>
          </p:pic>
        </mc:Fallback>
      </mc:AlternateContent>
      <p:grpSp>
        <p:nvGrpSpPr>
          <p:cNvPr id="13" name="Group 12">
            <a:extLst>
              <a:ext uri="{FF2B5EF4-FFF2-40B4-BE49-F238E27FC236}">
                <a16:creationId xmlns:a16="http://schemas.microsoft.com/office/drawing/2014/main" id="{4CC89758-C32A-487C-908B-13AA68483A43}"/>
              </a:ext>
            </a:extLst>
          </p:cNvPr>
          <p:cNvGrpSpPr/>
          <p:nvPr/>
        </p:nvGrpSpPr>
        <p:grpSpPr>
          <a:xfrm>
            <a:off x="6349640" y="6095040"/>
            <a:ext cx="2182320" cy="232200"/>
            <a:chOff x="6349640" y="6095040"/>
            <a:chExt cx="2182320" cy="23220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4871FAA-82E0-4084-AD54-E7918CBACBF6}"/>
                    </a:ext>
                  </a:extLst>
                </p14:cNvPr>
                <p14:cNvContentPartPr/>
                <p14:nvPr/>
              </p14:nvContentPartPr>
              <p14:xfrm>
                <a:off x="6349640" y="6095040"/>
                <a:ext cx="2182320" cy="232200"/>
              </p14:xfrm>
            </p:contentPart>
          </mc:Choice>
          <mc:Fallback xmlns="">
            <p:pic>
              <p:nvPicPr>
                <p:cNvPr id="15" name="Ink 14">
                  <a:extLst>
                    <a:ext uri="{FF2B5EF4-FFF2-40B4-BE49-F238E27FC236}">
                      <a16:creationId xmlns:a16="http://schemas.microsoft.com/office/drawing/2014/main" id="{C4871FAA-82E0-4084-AD54-E7918CBACBF6}"/>
                    </a:ext>
                  </a:extLst>
                </p:cNvPr>
                <p:cNvPicPr/>
                <p:nvPr/>
              </p:nvPicPr>
              <p:blipFill>
                <a:blip r:embed="rId12"/>
                <a:stretch>
                  <a:fillRect/>
                </a:stretch>
              </p:blipFill>
              <p:spPr>
                <a:xfrm>
                  <a:off x="6286640" y="6032400"/>
                  <a:ext cx="23079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828499A-1DAA-4E8F-AE91-7C9314CAEE70}"/>
                    </a:ext>
                  </a:extLst>
                </p14:cNvPr>
                <p14:cNvContentPartPr/>
                <p14:nvPr/>
              </p14:nvContentPartPr>
              <p14:xfrm>
                <a:off x="7802240" y="6095400"/>
                <a:ext cx="360" cy="360"/>
              </p14:xfrm>
            </p:contentPart>
          </mc:Choice>
          <mc:Fallback xmlns="">
            <p:pic>
              <p:nvPicPr>
                <p:cNvPr id="12" name="Ink 11">
                  <a:extLst>
                    <a:ext uri="{FF2B5EF4-FFF2-40B4-BE49-F238E27FC236}">
                      <a16:creationId xmlns:a16="http://schemas.microsoft.com/office/drawing/2014/main" id="{1828499A-1DAA-4E8F-AE91-7C9314CAEE70}"/>
                    </a:ext>
                  </a:extLst>
                </p:cNvPr>
                <p:cNvPicPr/>
                <p:nvPr/>
              </p:nvPicPr>
              <p:blipFill>
                <a:blip r:embed="rId14"/>
                <a:stretch>
                  <a:fillRect/>
                </a:stretch>
              </p:blipFill>
              <p:spPr>
                <a:xfrm>
                  <a:off x="7739600" y="6032760"/>
                  <a:ext cx="126000" cy="126000"/>
                </a:xfrm>
                <a:prstGeom prst="rect">
                  <a:avLst/>
                </a:prstGeom>
              </p:spPr>
            </p:pic>
          </mc:Fallback>
        </mc:AlternateContent>
      </p:grpSp>
      <p:sp>
        <p:nvSpPr>
          <p:cNvPr id="2" name="TextBox 1">
            <a:extLst>
              <a:ext uri="{FF2B5EF4-FFF2-40B4-BE49-F238E27FC236}">
                <a16:creationId xmlns:a16="http://schemas.microsoft.com/office/drawing/2014/main" id="{C5FB6993-AA31-1D4F-BE33-F3E53614B2A5}"/>
              </a:ext>
            </a:extLst>
          </p:cNvPr>
          <p:cNvSpPr txBox="1"/>
          <p:nvPr/>
        </p:nvSpPr>
        <p:spPr>
          <a:xfrm>
            <a:off x="347242" y="626723"/>
            <a:ext cx="3615158" cy="461665"/>
          </a:xfrm>
          <a:prstGeom prst="rect">
            <a:avLst/>
          </a:prstGeom>
          <a:noFill/>
        </p:spPr>
        <p:txBody>
          <a:bodyPr wrap="square" rtlCol="0">
            <a:spAutoFit/>
          </a:bodyPr>
          <a:lstStyle/>
          <a:p>
            <a:pPr algn="l"/>
            <a:r>
              <a:rPr lang="en-US" sz="2400" b="1" dirty="0">
                <a:solidFill>
                  <a:schemeClr val="tx2"/>
                </a:solidFill>
                <a:latin typeface="Times New Roman" panose="02020603050405020304" pitchFamily="18" charset="0"/>
                <a:cs typeface="Times New Roman" panose="02020603050405020304" pitchFamily="18" charset="0"/>
              </a:rPr>
              <a:t>USE</a:t>
            </a:r>
            <a:r>
              <a:rPr lang="en-US" dirty="0"/>
              <a:t> </a:t>
            </a:r>
            <a:r>
              <a:rPr lang="en-US" sz="2400" b="1" dirty="0">
                <a:solidFill>
                  <a:schemeClr val="tx2"/>
                </a:solidFill>
                <a:latin typeface="Times New Roman" panose="02020603050405020304" pitchFamily="18" charset="0"/>
                <a:cs typeface="Times New Roman" panose="02020603050405020304" pitchFamily="18" charset="0"/>
              </a:rPr>
              <a:t>CASE</a:t>
            </a:r>
            <a:r>
              <a:rPr lang="en-US" dirty="0"/>
              <a:t> </a:t>
            </a:r>
            <a:r>
              <a:rPr lang="en-US" sz="2400" b="1" dirty="0">
                <a:solidFill>
                  <a:schemeClr val="tx2"/>
                </a:solidFill>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348687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B51B7-F90D-4F17-95C9-1631CA79C536}"/>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27778" r="5833" b="38675"/>
          <a:stretch/>
        </p:blipFill>
        <p:spPr>
          <a:xfrm>
            <a:off x="0" y="1424215"/>
            <a:ext cx="9144000" cy="3681185"/>
          </a:xfrm>
          <a:prstGeom prst="rect">
            <a:avLst/>
          </a:prstGeom>
        </p:spPr>
      </p:pic>
      <p:sp>
        <p:nvSpPr>
          <p:cNvPr id="2" name="TextBox 1">
            <a:extLst>
              <a:ext uri="{FF2B5EF4-FFF2-40B4-BE49-F238E27FC236}">
                <a16:creationId xmlns:a16="http://schemas.microsoft.com/office/drawing/2014/main" id="{39CBC093-BF04-5B48-9717-B1DDAAC67509}"/>
              </a:ext>
            </a:extLst>
          </p:cNvPr>
          <p:cNvSpPr txBox="1"/>
          <p:nvPr/>
        </p:nvSpPr>
        <p:spPr>
          <a:xfrm>
            <a:off x="462643" y="362857"/>
            <a:ext cx="3953328" cy="738664"/>
          </a:xfrm>
          <a:prstGeom prst="rect">
            <a:avLst/>
          </a:prstGeom>
          <a:noFill/>
        </p:spPr>
        <p:txBody>
          <a:bodyPr wrap="square" rtlCol="0">
            <a:spAutoFit/>
          </a:bodyPr>
          <a:lstStyle/>
          <a:p>
            <a:pPr algn="l"/>
            <a:r>
              <a:rPr lang="en-US" sz="2400" b="1" dirty="0">
                <a:solidFill>
                  <a:schemeClr val="tx2"/>
                </a:solidFill>
                <a:latin typeface="Times New Roman" panose="02020603050405020304" pitchFamily="18" charset="0"/>
                <a:cs typeface="Times New Roman" panose="02020603050405020304" pitchFamily="18" charset="0"/>
              </a:rPr>
              <a:t>SEQUENCE DIAGRAM:</a:t>
            </a:r>
          </a:p>
          <a:p>
            <a:pPr algn="l"/>
            <a:endParaRPr lang="en-US" dirty="0"/>
          </a:p>
        </p:txBody>
      </p:sp>
    </p:spTree>
    <p:extLst>
      <p:ext uri="{BB962C8B-B14F-4D97-AF65-F5344CB8AC3E}">
        <p14:creationId xmlns:p14="http://schemas.microsoft.com/office/powerpoint/2010/main" val="423194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B2821-BF04-0841-AE0A-2D614EAA4C7F}"/>
              </a:ext>
            </a:extLst>
          </p:cNvPr>
          <p:cNvSpPr txBox="1"/>
          <p:nvPr/>
        </p:nvSpPr>
        <p:spPr>
          <a:xfrm rot="10800000" flipV="1">
            <a:off x="337456" y="189691"/>
            <a:ext cx="4463143" cy="461665"/>
          </a:xfrm>
          <a:prstGeom prst="rect">
            <a:avLst/>
          </a:prstGeom>
          <a:noFill/>
        </p:spPr>
        <p:txBody>
          <a:bodyPr wrap="square" rtlCol="0">
            <a:spAutoFit/>
          </a:bodyPr>
          <a:lstStyle/>
          <a:p>
            <a:pPr algn="l"/>
            <a:r>
              <a:rPr lang="en-US" sz="2400" b="1" dirty="0">
                <a:solidFill>
                  <a:schemeClr val="tx2"/>
                </a:solidFill>
                <a:latin typeface="Times New Roman" panose="02020603050405020304" pitchFamily="18" charset="0"/>
                <a:cs typeface="Times New Roman" panose="02020603050405020304" pitchFamily="18" charset="0"/>
              </a:rPr>
              <a:t>DATA FLOW DIAGRAM: </a:t>
            </a:r>
          </a:p>
        </p:txBody>
      </p:sp>
      <p:pic>
        <p:nvPicPr>
          <p:cNvPr id="4" name="Picture 3">
            <a:extLst>
              <a:ext uri="{FF2B5EF4-FFF2-40B4-BE49-F238E27FC236}">
                <a16:creationId xmlns:a16="http://schemas.microsoft.com/office/drawing/2014/main" id="{37639022-065E-4DAB-9D60-433A885340DA}"/>
              </a:ext>
            </a:extLst>
          </p:cNvPr>
          <p:cNvPicPr>
            <a:picLocks noChangeAspect="1"/>
          </p:cNvPicPr>
          <p:nvPr/>
        </p:nvPicPr>
        <p:blipFill rotWithShape="1">
          <a:blip r:embed="rId2">
            <a:extLst>
              <a:ext uri="{28A0092B-C50C-407E-A947-70E740481C1C}">
                <a14:useLocalDpi xmlns:a14="http://schemas.microsoft.com/office/drawing/2010/main" val="0"/>
              </a:ext>
            </a:extLst>
          </a:blip>
          <a:srcRect l="22500" t="23971" r="25000" b="50561"/>
          <a:stretch/>
        </p:blipFill>
        <p:spPr>
          <a:xfrm>
            <a:off x="360606" y="762000"/>
            <a:ext cx="8806544" cy="2667000"/>
          </a:xfrm>
          <a:prstGeom prst="rect">
            <a:avLst/>
          </a:prstGeom>
        </p:spPr>
      </p:pic>
      <p:sp>
        <p:nvSpPr>
          <p:cNvPr id="3" name="TextBox 2">
            <a:extLst>
              <a:ext uri="{FF2B5EF4-FFF2-40B4-BE49-F238E27FC236}">
                <a16:creationId xmlns:a16="http://schemas.microsoft.com/office/drawing/2014/main" id="{7F576E17-38D2-C774-BC5D-DCF534C0BCD2}"/>
              </a:ext>
            </a:extLst>
          </p:cNvPr>
          <p:cNvSpPr txBox="1"/>
          <p:nvPr/>
        </p:nvSpPr>
        <p:spPr>
          <a:xfrm flipH="1">
            <a:off x="762000" y="3048000"/>
            <a:ext cx="36880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Level 1:</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BC3886-F3BE-6A2E-A3E5-447FB2AD451A}"/>
              </a:ext>
            </a:extLst>
          </p:cNvPr>
          <p:cNvPicPr>
            <a:picLocks noChangeAspect="1"/>
          </p:cNvPicPr>
          <p:nvPr/>
        </p:nvPicPr>
        <p:blipFill rotWithShape="1">
          <a:blip r:embed="rId2">
            <a:extLst>
              <a:ext uri="{28A0092B-C50C-407E-A947-70E740481C1C}">
                <a14:useLocalDpi xmlns:a14="http://schemas.microsoft.com/office/drawing/2010/main" val="0"/>
              </a:ext>
            </a:extLst>
          </a:blip>
          <a:srcRect l="19168" t="51481" r="20000" b="8519"/>
          <a:stretch/>
        </p:blipFill>
        <p:spPr>
          <a:xfrm>
            <a:off x="397327" y="3352800"/>
            <a:ext cx="8806544" cy="2934510"/>
          </a:xfrm>
          <a:prstGeom prst="rect">
            <a:avLst/>
          </a:prstGeom>
        </p:spPr>
      </p:pic>
    </p:spTree>
    <p:extLst>
      <p:ext uri="{BB962C8B-B14F-4D97-AF65-F5344CB8AC3E}">
        <p14:creationId xmlns:p14="http://schemas.microsoft.com/office/powerpoint/2010/main" val="2251774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1727</TotalTime>
  <Words>1786</Words>
  <Application>Microsoft Office PowerPoint</Application>
  <PresentationFormat>On-screen Show (4:3)</PresentationFormat>
  <Paragraphs>129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DETECTION AND  CLASSIFICATION OF PERIAPICAL DENTAL X-RAY IMAGES BY APPLYING IMAGE PROCESSING TECHNIQUE</vt:lpstr>
      <vt:lpstr>INTRODUCTION:</vt:lpstr>
      <vt:lpstr>LITERATURE SURVEY:</vt:lpstr>
      <vt:lpstr>PROBLEM STATEMENT:</vt:lpstr>
      <vt:lpstr>DEVELOPMENT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EVALUATION:</vt:lpstr>
      <vt:lpstr>SCREENSHOTS:</vt:lpstr>
      <vt:lpstr>PowerPoint Presentation</vt:lpstr>
      <vt:lpstr>PowerPoint Presentation</vt:lpstr>
      <vt:lpstr>PowerPoint Presentation</vt:lpstr>
      <vt:lpstr>CONCLUSION:</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919384966586</cp:lastModifiedBy>
  <cp:revision>280</cp:revision>
  <dcterms:created xsi:type="dcterms:W3CDTF">2006-08-16T00:00:00Z</dcterms:created>
  <dcterms:modified xsi:type="dcterms:W3CDTF">2022-05-22T08:52:52Z</dcterms:modified>
</cp:coreProperties>
</file>