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65" r:id="rId2"/>
    <p:sldId id="298" r:id="rId3"/>
    <p:sldId id="299" r:id="rId4"/>
    <p:sldId id="300" r:id="rId5"/>
    <p:sldId id="277" r:id="rId6"/>
    <p:sldId id="278" r:id="rId7"/>
    <p:sldId id="301" r:id="rId8"/>
    <p:sldId id="281" r:id="rId9"/>
    <p:sldId id="302" r:id="rId10"/>
    <p:sldId id="303" r:id="rId11"/>
    <p:sldId id="304" r:id="rId12"/>
    <p:sldId id="284" r:id="rId13"/>
    <p:sldId id="307" r:id="rId14"/>
    <p:sldId id="308" r:id="rId15"/>
    <p:sldId id="318" r:id="rId16"/>
    <p:sldId id="309" r:id="rId17"/>
    <p:sldId id="310" r:id="rId18"/>
    <p:sldId id="312" r:id="rId19"/>
    <p:sldId id="313" r:id="rId20"/>
    <p:sldId id="314" r:id="rId21"/>
    <p:sldId id="290" r:id="rId22"/>
    <p:sldId id="315" r:id="rId23"/>
    <p:sldId id="316" r:id="rId24"/>
    <p:sldId id="317" r:id="rId25"/>
    <p:sldId id="319" r:id="rId26"/>
    <p:sldId id="321" r:id="rId27"/>
    <p:sldId id="322" r:id="rId28"/>
    <p:sldId id="279" r:id="rId29"/>
    <p:sldId id="280" r:id="rId30"/>
    <p:sldId id="323" r:id="rId31"/>
    <p:sldId id="282" r:id="rId32"/>
    <p:sldId id="283" r:id="rId33"/>
    <p:sldId id="324" r:id="rId34"/>
    <p:sldId id="329" r:id="rId35"/>
    <p:sldId id="330" r:id="rId36"/>
    <p:sldId id="332" r:id="rId37"/>
    <p:sldId id="331" r:id="rId38"/>
    <p:sldId id="328" r:id="rId39"/>
    <p:sldId id="333" r:id="rId40"/>
    <p:sldId id="320" r:id="rId41"/>
    <p:sldId id="326" r:id="rId42"/>
    <p:sldId id="334" r:id="rId43"/>
    <p:sldId id="327" r:id="rId44"/>
    <p:sldId id="335" r:id="rId45"/>
    <p:sldId id="325" r:id="rId46"/>
    <p:sldId id="33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C89C14-4827-4273-97BD-3E0D6C97077B}">
          <p14:sldIdLst/>
        </p14:section>
        <p14:section name="本课目的" id="{219EDD7B-453C-4A02-82EE-E8AD4EB92518}">
          <p14:sldIdLst>
            <p14:sldId id="265"/>
          </p14:sldIdLst>
        </p14:section>
        <p14:section name="linux命令提示符" id="{2E649594-DAD4-416E-B6EB-7BB96735FA06}">
          <p14:sldIdLst>
            <p14:sldId id="298"/>
            <p14:sldId id="299"/>
            <p14:sldId id="300"/>
          </p14:sldIdLst>
        </p14:section>
        <p14:section name="单词总表" id="{58A19B40-F143-4EA7-8CED-F47D2B4505D7}">
          <p14:sldIdLst>
            <p14:sldId id="277"/>
          </p14:sldIdLst>
        </p14:section>
        <p14:section name="Linux命令" id="{F68864A7-4338-40EC-B17F-D2BACDD953F6}">
          <p14:sldIdLst/>
        </p14:section>
        <p14:section name="pwd命令" id="{BD439FFD-BC4D-43A8-9F00-991B07E859A3}">
          <p14:sldIdLst>
            <p14:sldId id="278"/>
          </p14:sldIdLst>
        </p14:section>
        <p14:section name="cd命令" id="{B7A19D6F-3014-40F7-9DB2-75D540223561}">
          <p14:sldIdLst>
            <p14:sldId id="301"/>
            <p14:sldId id="281"/>
            <p14:sldId id="302"/>
            <p14:sldId id="303"/>
            <p14:sldId id="304"/>
            <p14:sldId id="284"/>
          </p14:sldIdLst>
        </p14:section>
        <p14:section name="ls命令" id="{B8F78A35-80A3-4A7E-B29E-FCC8D3D8F0BA}">
          <p14:sldIdLst>
            <p14:sldId id="307"/>
            <p14:sldId id="308"/>
            <p14:sldId id="318"/>
          </p14:sldIdLst>
        </p14:section>
        <p14:section name="mkdir命令" id="{03E30A38-29F7-46F9-AA7C-28B7B5AF329A}">
          <p14:sldIdLst>
            <p14:sldId id="309"/>
          </p14:sldIdLst>
        </p14:section>
        <p14:section name="rmdir命令" id="{84AB8574-FF08-4865-A45A-6FC3466AE09A}">
          <p14:sldIdLst>
            <p14:sldId id="310"/>
          </p14:sldIdLst>
        </p14:section>
        <p14:section name="touch命令" id="{799A3DDF-AD3F-482B-9C7B-6ED44E5A7B85}">
          <p14:sldIdLst>
            <p14:sldId id="312"/>
          </p14:sldIdLst>
        </p14:section>
        <p14:section name="mv命令" id="{A86A5E3C-84A1-419D-8221-3E92C42D555B}">
          <p14:sldIdLst>
            <p14:sldId id="313"/>
          </p14:sldIdLst>
        </p14:section>
        <p14:section name="cp命令" id="{6E0E246A-50F2-440A-B66B-F216921305AA}">
          <p14:sldIdLst>
            <p14:sldId id="314"/>
            <p14:sldId id="290"/>
          </p14:sldIdLst>
        </p14:section>
        <p14:section name="rm命令" id="{17A00EEF-5556-45C5-A3F2-817AA1564266}">
          <p14:sldIdLst>
            <p14:sldId id="315"/>
          </p14:sldIdLst>
        </p14:section>
        <p14:section name="cat命令" id="{DB1B1EB6-6493-41F0-8F5A-9B684B6E6716}">
          <p14:sldIdLst>
            <p14:sldId id="316"/>
          </p14:sldIdLst>
        </p14:section>
        <p14:section name="tar命令" id="{5C2F7904-0B87-4AC5-B5C0-6648B9AD65D7}">
          <p14:sldIdLst>
            <p14:sldId id="317"/>
          </p14:sldIdLst>
        </p14:section>
        <p14:section name="find" id="{6A157763-8CD8-4919-8EAA-2D6BD2EC78D0}">
          <p14:sldIdLst>
            <p14:sldId id="319"/>
          </p14:sldIdLst>
        </p14:section>
        <p14:section name="grep" id="{17FC9DEE-C8A7-408C-AC16-D672F3F0EFD0}">
          <p14:sldIdLst>
            <p14:sldId id="321"/>
            <p14:sldId id="322"/>
            <p14:sldId id="279"/>
            <p14:sldId id="280"/>
            <p14:sldId id="323"/>
            <p14:sldId id="282"/>
            <p14:sldId id="283"/>
            <p14:sldId id="324"/>
            <p14:sldId id="329"/>
            <p14:sldId id="330"/>
            <p14:sldId id="332"/>
            <p14:sldId id="331"/>
            <p14:sldId id="328"/>
            <p14:sldId id="333"/>
            <p14:sldId id="320"/>
            <p14:sldId id="326"/>
            <p14:sldId id="334"/>
            <p14:sldId id="327"/>
            <p14:sldId id="335"/>
            <p14:sldId id="32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00A0E4"/>
    <a:srgbClr val="9BD3E5"/>
    <a:srgbClr val="8AB224"/>
    <a:srgbClr val="0070C0"/>
    <a:srgbClr val="0B76C2"/>
    <a:srgbClr val="31A6DF"/>
    <a:srgbClr val="357DA9"/>
    <a:srgbClr val="71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363" autoAdjust="0"/>
  </p:normalViewPr>
  <p:slideViewPr>
    <p:cSldViewPr snapToGrid="0" showGuides="1">
      <p:cViewPr varScale="1">
        <p:scale>
          <a:sx n="152" d="100"/>
          <a:sy n="152" d="100"/>
        </p:scale>
        <p:origin x="2028" y="150"/>
      </p:cViewPr>
      <p:guideLst>
        <p:guide orient="horz" pos="459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7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3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56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4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1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25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36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1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29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04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9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86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6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9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46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43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7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2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713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84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369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27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140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5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59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620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433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04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01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32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47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F004E-2CDA-4314-9A2D-8922CB3A8F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13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8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2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3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4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004E-2CDA-4314-9A2D-8922CB3A8F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0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522" y="353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本课目的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93821" y="2666998"/>
            <a:ext cx="661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入门命令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 第一步。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" y="2666998"/>
            <a:ext cx="1483381" cy="16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164176"/>
            <a:ext cx="3960000" cy="203546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71463" y="2109925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表示上一次的路径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09611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基础概念：上一次路径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2096" y="279484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 -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8313" y="3610806"/>
            <a:ext cx="11318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0751" y="4181907"/>
            <a:ext cx="582129" cy="37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68313" y="4295726"/>
            <a:ext cx="59107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0227" y="5199638"/>
            <a:ext cx="11821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1463" y="5212400"/>
            <a:ext cx="2496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示例功能：返回上次所在目录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6175" y="1888240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绝对路径：从根目录一级级找下去，需要写完整路径名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398362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基础概念：绝对路径和相对路径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1463" y="3232674"/>
            <a:ext cx="4061288" cy="1757579"/>
            <a:chOff x="117296" y="1379957"/>
            <a:chExt cx="4061288" cy="1757579"/>
          </a:xfrm>
        </p:grpSpPr>
        <p:grpSp>
          <p:nvGrpSpPr>
            <p:cNvPr id="31" name="组合 30"/>
            <p:cNvGrpSpPr/>
            <p:nvPr/>
          </p:nvGrpSpPr>
          <p:grpSpPr>
            <a:xfrm>
              <a:off x="132008" y="1379957"/>
              <a:ext cx="4046576" cy="1453872"/>
              <a:chOff x="132008" y="1565153"/>
              <a:chExt cx="4046576" cy="145387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964" b="35595"/>
              <a:stretch/>
            </p:blipFill>
            <p:spPr>
              <a:xfrm>
                <a:off x="218584" y="1934486"/>
                <a:ext cx="3960000" cy="1084539"/>
              </a:xfrm>
              <a:prstGeom prst="rect">
                <a:avLst/>
              </a:prstGeom>
            </p:spPr>
          </p:pic>
          <p:sp>
            <p:nvSpPr>
              <p:cNvPr id="37" name="矩形 36"/>
              <p:cNvSpPr/>
              <p:nvPr/>
            </p:nvSpPr>
            <p:spPr>
              <a:xfrm>
                <a:off x="132008" y="1565153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17296" y="2829759"/>
              <a:ext cx="2937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示例功能：进入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/home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的绝对路径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10768" y="2052997"/>
              <a:ext cx="856489" cy="229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18584" y="2130784"/>
              <a:ext cx="8988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18584" y="2601176"/>
              <a:ext cx="4503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71463" y="2346592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相对路径：参照当前所在目录进行查找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23" y="3602006"/>
            <a:ext cx="3960000" cy="48184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582195" y="3232674"/>
            <a:ext cx="3675587" cy="851178"/>
            <a:chOff x="132008" y="1342129"/>
            <a:chExt cx="3675587" cy="851178"/>
          </a:xfrm>
        </p:grpSpPr>
        <p:sp>
          <p:nvSpPr>
            <p:cNvPr id="20" name="矩形 19"/>
            <p:cNvSpPr/>
            <p:nvPr/>
          </p:nvSpPr>
          <p:spPr>
            <a:xfrm>
              <a:off x="132008" y="1342129"/>
              <a:ext cx="1866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./pwd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045229" y="1718373"/>
              <a:ext cx="762366" cy="2976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20836" y="2193307"/>
              <a:ext cx="48422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582195" y="4090764"/>
            <a:ext cx="389946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终端中输入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去执行应用程序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/bin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</a:p>
          <a:p>
            <a:pPr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1760662"/>
            <a:ext cx="7929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如果在终端中输入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/home/book/videos       </a:t>
            </a: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../videos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12" y="1194921"/>
            <a:ext cx="408223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基础概念：绝对路径和相对路径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0665" y="4082050"/>
            <a:ext cx="7929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目录，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如果在终端中输入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 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，从而进入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</a:t>
            </a: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----》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则输入的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../../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为相对与当前路径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/home/book/100ask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的相对路径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5"/>
          <a:stretch/>
        </p:blipFill>
        <p:spPr bwMode="auto">
          <a:xfrm>
            <a:off x="482121" y="3019425"/>
            <a:ext cx="396437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" y="5346727"/>
            <a:ext cx="4029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3220" y="5418553"/>
            <a:ext cx="41307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注意事项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必须有该目录，才能切换到该目录。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可以先使用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来确认有某个目录名存在，在进去某个目录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列出目录内容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22249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79493" y="3909126"/>
            <a:ext cx="4158054" cy="1793679"/>
            <a:chOff x="132008" y="1565153"/>
            <a:chExt cx="3996281" cy="172389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8"/>
            <a:stretch/>
          </p:blipFill>
          <p:spPr>
            <a:xfrm>
              <a:off x="183865" y="2030449"/>
              <a:ext cx="3944424" cy="1258598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32008" y="1565153"/>
              <a:ext cx="1348365" cy="354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06283" y="3909126"/>
            <a:ext cx="4145987" cy="1799432"/>
            <a:chOff x="4748949" y="1559401"/>
            <a:chExt cx="4145987" cy="179943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704" y="2049286"/>
              <a:ext cx="4035232" cy="1309547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4748949" y="1559401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11700" y="5839361"/>
            <a:ext cx="272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示例功能：显示当前目录下文件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31369" y="5846099"/>
            <a:ext cx="3686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示例功能：显示文件更完整信息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 a long listing format.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47029" y="3679608"/>
            <a:ext cx="782301" cy="375902"/>
            <a:chOff x="1733061" y="3635037"/>
            <a:chExt cx="649922" cy="375902"/>
          </a:xfrm>
        </p:grpSpPr>
        <p:sp>
          <p:nvSpPr>
            <p:cNvPr id="26" name="矩形 25"/>
            <p:cNvSpPr/>
            <p:nvPr/>
          </p:nvSpPr>
          <p:spPr>
            <a:xfrm>
              <a:off x="1803371" y="3641607"/>
              <a:ext cx="5796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long</a:t>
              </a:r>
              <a:endParaRPr lang="zh-CN" altLang="en-US" dirty="0"/>
            </a:p>
          </p:txBody>
        </p:sp>
        <p:sp>
          <p:nvSpPr>
            <p:cNvPr id="27" name="圆角矩形标注 26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910595" y="4393258"/>
            <a:ext cx="347357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33449" y="4758472"/>
            <a:ext cx="201363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070502" y="4399010"/>
            <a:ext cx="437004" cy="21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8313" y="1431253"/>
            <a:ext cx="3525409" cy="1813648"/>
            <a:chOff x="170666" y="4076025"/>
            <a:chExt cx="3525409" cy="181364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27" y="4451928"/>
              <a:ext cx="3446648" cy="143774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70666" y="4076025"/>
              <a:ext cx="1837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 -a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18871" y="1424248"/>
            <a:ext cx="3351122" cy="1820653"/>
            <a:chOff x="4325663" y="4069020"/>
            <a:chExt cx="3351122" cy="182065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88" y="4453479"/>
              <a:ext cx="3229897" cy="1436194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4325663" y="4069020"/>
              <a:ext cx="18293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 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ls  -la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1373" y="3301116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示例功能：显示当前目录下文件及隐藏文件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 not ignore entries starting with.</a:t>
            </a:r>
          </a:p>
        </p:txBody>
      </p:sp>
      <p:sp>
        <p:nvSpPr>
          <p:cNvPr id="36" name="矩形 35"/>
          <p:cNvSpPr/>
          <p:nvPr/>
        </p:nvSpPr>
        <p:spPr>
          <a:xfrm>
            <a:off x="4918871" y="3301116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-l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”和“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-a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”组合选项，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显示所有文件及完整信息。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13" y="420896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  -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lh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63668" y="1162330"/>
            <a:ext cx="649921" cy="382603"/>
            <a:chOff x="1733061" y="3628336"/>
            <a:chExt cx="649921" cy="382603"/>
          </a:xfrm>
        </p:grpSpPr>
        <p:sp>
          <p:nvSpPr>
            <p:cNvPr id="39" name="矩形 38"/>
            <p:cNvSpPr/>
            <p:nvPr/>
          </p:nvSpPr>
          <p:spPr>
            <a:xfrm>
              <a:off x="1857486" y="3628336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all</a:t>
              </a:r>
              <a:endParaRPr lang="zh-CN" altLang="en-US" dirty="0"/>
            </a:p>
          </p:txBody>
        </p:sp>
        <p:sp>
          <p:nvSpPr>
            <p:cNvPr id="40" name="圆角矩形标注 39"/>
            <p:cNvSpPr/>
            <p:nvPr/>
          </p:nvSpPr>
          <p:spPr>
            <a:xfrm rot="5400000">
              <a:off x="1870071" y="3498027"/>
              <a:ext cx="375902" cy="649921"/>
            </a:xfrm>
            <a:prstGeom prst="wedgeRoundRectCallout">
              <a:avLst>
                <a:gd name="adj1" fmla="val 47615"/>
                <a:gd name="adj2" fmla="val 7682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4" y="4547514"/>
            <a:ext cx="5067300" cy="14192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313" y="59728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示例功能：将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文件大小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Kb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形式列出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514" y="4541391"/>
            <a:ext cx="672839" cy="21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5204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6889" y="1818515"/>
            <a:ext cx="431057" cy="162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46947" y="1784818"/>
            <a:ext cx="7814147" cy="1985457"/>
            <a:chOff x="727969" y="177553"/>
            <a:chExt cx="10866268" cy="2760956"/>
          </a:xfrm>
        </p:grpSpPr>
        <p:sp>
          <p:nvSpPr>
            <p:cNvPr id="51" name="矩形 50"/>
            <p:cNvSpPr/>
            <p:nvPr/>
          </p:nvSpPr>
          <p:spPr>
            <a:xfrm>
              <a:off x="727969" y="177553"/>
              <a:ext cx="10866268" cy="2760956"/>
            </a:xfrm>
            <a:prstGeom prst="rect">
              <a:avLst/>
            </a:prstGeom>
            <a:solidFill>
              <a:srgbClr val="30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图片 51"/>
            <p:cNvPicPr/>
            <p:nvPr/>
          </p:nvPicPr>
          <p:blipFill rotWithShape="1">
            <a:blip r:embed="rId3"/>
            <a:srcRect b="13673"/>
            <a:stretch/>
          </p:blipFill>
          <p:spPr>
            <a:xfrm>
              <a:off x="832826" y="292075"/>
              <a:ext cx="10526345" cy="2545071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722352" y="2481171"/>
            <a:ext cx="1418476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61987" y="2481171"/>
            <a:ext cx="198047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4592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63368" y="2481171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77603" y="2481170"/>
            <a:ext cx="601448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819145" y="2481170"/>
            <a:ext cx="1752254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98297" y="2481170"/>
            <a:ext cx="709419" cy="1161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0900" y="3756639"/>
            <a:ext cx="103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903883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链接数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363292" y="3756639"/>
            <a:ext cx="984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123899" y="3756639"/>
            <a:ext cx="81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文件所属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18959" y="3756639"/>
            <a:ext cx="1121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文件大小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675349" y="3756639"/>
            <a:ext cx="791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02736" y="3756639"/>
            <a:ext cx="1408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</p:txBody>
      </p:sp>
      <p:sp>
        <p:nvSpPr>
          <p:cNvPr id="3" name="矩形 2"/>
          <p:cNvSpPr/>
          <p:nvPr/>
        </p:nvSpPr>
        <p:spPr>
          <a:xfrm>
            <a:off x="539289" y="13131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1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60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mkdir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创建目录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544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21827" y="4023068"/>
            <a:ext cx="3633741" cy="1675641"/>
            <a:chOff x="132008" y="1565153"/>
            <a:chExt cx="3492164" cy="161035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19" y="2023574"/>
              <a:ext cx="3431553" cy="1151934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132008" y="1565153"/>
              <a:ext cx="2269473" cy="354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dir0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89736" y="4008134"/>
            <a:ext cx="3976539" cy="1682955"/>
            <a:chOff x="4748949" y="1559401"/>
            <a:chExt cx="3976539" cy="168295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62" y="2043721"/>
              <a:ext cx="3900226" cy="119863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4748949" y="1559401"/>
              <a:ext cx="343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en-US" altLang="zh-CN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mkdir   -p   dir1/dir2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01040" y="5698709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示例功能：创建一个目录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74571" y="569108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示例功能：创建目录及子目录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16403" y="3621104"/>
            <a:ext cx="1023599" cy="332504"/>
            <a:chOff x="6110716" y="1494949"/>
            <a:chExt cx="945495" cy="591557"/>
          </a:xfrm>
        </p:grpSpPr>
        <p:sp>
          <p:nvSpPr>
            <p:cNvPr id="37" name="矩形 36"/>
            <p:cNvSpPr/>
            <p:nvPr/>
          </p:nvSpPr>
          <p:spPr>
            <a:xfrm>
              <a:off x="6160132" y="1494949"/>
              <a:ext cx="896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parents</a:t>
              </a:r>
              <a:endParaRPr lang="zh-CN" altLang="en-US" dirty="0"/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6110716" y="1666767"/>
              <a:ext cx="945495" cy="419739"/>
            </a:xfrm>
            <a:prstGeom prst="wedgeRoundRectCallout">
              <a:avLst>
                <a:gd name="adj1" fmla="val -20111"/>
                <a:gd name="adj2" fmla="val 113447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188242" y="4500074"/>
            <a:ext cx="672839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07079" y="4492454"/>
            <a:ext cx="1259196" cy="170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11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dir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ectory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4117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mkdir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497918"/>
            <a:ext cx="3960000" cy="72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91" y="4493205"/>
            <a:ext cx="3960000" cy="7386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1463" y="4037210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886" y="522710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示例功能：删除一个空目录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7261" y="4041259"/>
            <a:ext cx="225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dir1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12684" y="5231156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示例功能：不能删除一个非目录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8711" y="4753605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74347" y="4783255"/>
            <a:ext cx="7397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8313" y="5221411"/>
            <a:ext cx="32416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98291" y="4914900"/>
            <a:ext cx="799609" cy="18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688791" y="5213792"/>
            <a:ext cx="37313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5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touch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创建文件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6642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06401" y="3884318"/>
            <a:ext cx="228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touch   file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9262" y="5312928"/>
            <a:ext cx="2468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示例功能：创建一个文件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53650"/>
            <a:ext cx="4500000" cy="1059278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482340" y="4889935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70057" y="4269280"/>
            <a:ext cx="878143" cy="142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mv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修改文件（目录）名、移动路径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7323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14468"/>
            <a:ext cx="4500000" cy="12185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401" y="388431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mv  file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463" y="5432987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示例功能：将文件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、目录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移动到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dir2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9427" y="4998804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40000" y="4505727"/>
            <a:ext cx="1324187" cy="182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79427" y="5429480"/>
            <a:ext cx="755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9427" y="4514847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6323" y="372801"/>
            <a:ext cx="2868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命令的提示符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44141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命令提示符</a:t>
            </a:r>
            <a:r>
              <a:rPr lang="zh-CN" altLang="en-US" dirty="0"/>
              <a:t>表示当前终端的状态</a:t>
            </a:r>
          </a:p>
        </p:txBody>
      </p:sp>
      <p:sp>
        <p:nvSpPr>
          <p:cNvPr id="8" name="矩形 7"/>
          <p:cNvSpPr/>
          <p:nvPr/>
        </p:nvSpPr>
        <p:spPr>
          <a:xfrm>
            <a:off x="2523068" y="3488616"/>
            <a:ext cx="3555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book@www.100ask.org:~$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633472" y="3950280"/>
            <a:ext cx="548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908524" y="3950281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68860" y="453933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当前登录的</a:t>
            </a:r>
            <a:endParaRPr lang="en-US" altLang="zh-CN" sz="1400" dirty="0"/>
          </a:p>
          <a:p>
            <a:pPr algn="ctr"/>
            <a:r>
              <a:rPr lang="zh-CN" altLang="en-US" sz="1400" b="1" dirty="0"/>
              <a:t>用户名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664768" y="39771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743508" y="397714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14308" y="45661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</a:t>
            </a:r>
            <a:r>
              <a:rPr lang="zh-CN" altLang="en-US" sz="1400" b="1" dirty="0"/>
              <a:t>所在目录</a:t>
            </a:r>
            <a:endParaRPr lang="en-US" altLang="zh-CN" sz="1400" b="1" dirty="0"/>
          </a:p>
          <a:p>
            <a:pPr algn="ctr"/>
            <a:r>
              <a:rPr lang="en-US" altLang="zh-CN" sz="1400" dirty="0"/>
              <a:t>~</a:t>
            </a:r>
            <a:r>
              <a:rPr lang="zh-CN" altLang="en-US" sz="1400" dirty="0"/>
              <a:t>表示家目录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829628" y="3477961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922301" y="2862048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31199" y="2104693"/>
            <a:ext cx="2240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/>
              <a:t>用户提示符</a:t>
            </a:r>
            <a:endParaRPr lang="en-US" altLang="zh-CN" sz="1400" b="1" dirty="0"/>
          </a:p>
          <a:p>
            <a:pPr algn="ctr"/>
            <a:r>
              <a:rPr lang="zh-CN" altLang="en-US" sz="1400" dirty="0"/>
              <a:t>如果是</a:t>
            </a:r>
            <a:r>
              <a:rPr lang="en-US" altLang="zh-CN" sz="1400" dirty="0"/>
              <a:t>root</a:t>
            </a:r>
            <a:r>
              <a:rPr lang="zh-CN" altLang="en-US" sz="1400" dirty="0"/>
              <a:t>管理员，显示 </a:t>
            </a:r>
            <a:r>
              <a:rPr lang="en-US" altLang="zh-CN" sz="1400" b="1" dirty="0"/>
              <a:t>#</a:t>
            </a:r>
          </a:p>
          <a:p>
            <a:r>
              <a:rPr lang="zh-CN" altLang="en-US" sz="1400" dirty="0"/>
              <a:t>如果是普通用户，显示 </a:t>
            </a:r>
            <a:r>
              <a:rPr lang="en-US" altLang="zh-CN" sz="1400" b="1" dirty="0"/>
              <a:t>$</a:t>
            </a:r>
            <a:endParaRPr lang="zh-CN" altLang="en-US" sz="1400" b="1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3545840" y="3510127"/>
            <a:ext cx="1958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01171" y="3170004"/>
            <a:ext cx="0" cy="3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39533" y="287270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/>
              <a:t>主机名</a:t>
            </a:r>
          </a:p>
        </p:txBody>
      </p:sp>
    </p:spTree>
    <p:extLst>
      <p:ext uri="{BB962C8B-B14F-4D97-AF65-F5344CB8AC3E}">
        <p14:creationId xmlns:p14="http://schemas.microsoft.com/office/powerpoint/2010/main" val="43675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10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2106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  <a:gridCol w="1363413">
                  <a:extLst>
                    <a:ext uri="{9D8B030D-6E8A-4147-A177-3AD203B41FA5}">
                      <a16:colId xmlns:a16="http://schemas.microsoft.com/office/drawing/2014/main" val="348047653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文件路径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文件路径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71463" y="4088335"/>
            <a:ext cx="4056850" cy="1284849"/>
            <a:chOff x="132008" y="1565153"/>
            <a:chExt cx="4056850" cy="12848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58" y="1997596"/>
              <a:ext cx="3960000" cy="85240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32008" y="1565153"/>
              <a:ext cx="2727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file1   file2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73081" y="4088335"/>
            <a:ext cx="4073456" cy="1266954"/>
            <a:chOff x="4727668" y="1559401"/>
            <a:chExt cx="3869008" cy="120336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429" y="1965307"/>
              <a:ext cx="3761247" cy="79746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727668" y="1559401"/>
              <a:ext cx="2715008" cy="3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sz="1600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cp   dir1/*   dir2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79262" y="540398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示例功能：复制文件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6536" y="5367880"/>
            <a:ext cx="324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示例功能：拷贝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目录里的所有文件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8313" y="4812626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48895" y="4776799"/>
            <a:ext cx="983076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68312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86536" y="52317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86536" y="4812626"/>
            <a:ext cx="8385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91711" y="4766908"/>
            <a:ext cx="1068194" cy="17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7165" y="344908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 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041" y="1487825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-r  dir1/  dir2/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041" y="2751661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示例功能：复制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dir1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7165" y="370014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-R, -r, --recursive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copy directories recursively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-f, --force</a:t>
            </a:r>
            <a:endParaRPr lang="zh-CN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 an existing destination file cannot be opened, remove it  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andtry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again  (this  option  is ignored when the -n option is also used)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</a:t>
            </a:r>
          </a:p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拷贝时保留链接后面加入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16016"/>
            <a:ext cx="4500000" cy="7767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32943" y="2228671"/>
            <a:ext cx="1226222" cy="173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68313" y="2692802"/>
            <a:ext cx="781367" cy="1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8313" y="2228054"/>
            <a:ext cx="3292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88" y="4050828"/>
            <a:ext cx="3960000" cy="891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9" y="4050828"/>
            <a:ext cx="3960000" cy="9843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08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6537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  <a:r>
                        <a:rPr lang="en-US" altLang="zh-CN" baseline="0" dirty="0"/>
                        <a:t>  </a:t>
                      </a:r>
                      <a:r>
                        <a:rPr lang="zh-CN" altLang="en-US" baseline="0" dirty="0"/>
                        <a:t>或  文件夹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264428" y="5472318"/>
            <a:ext cx="6201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-r, -R, --recursive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remove directories and their contents recursively;</a:t>
            </a: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62" y="3704530"/>
            <a:ext cx="202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file1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80880" y="3704532"/>
            <a:ext cx="241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-r  dir1/</a:t>
            </a:r>
          </a:p>
        </p:txBody>
      </p:sp>
      <p:sp>
        <p:nvSpPr>
          <p:cNvPr id="31" name="矩形 30"/>
          <p:cNvSpPr/>
          <p:nvPr/>
        </p:nvSpPr>
        <p:spPr>
          <a:xfrm>
            <a:off x="387061" y="502017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示例功能：删除文件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94335" y="49840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示例功能：删除文件夹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83289" y="4843182"/>
            <a:ext cx="34580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96600" y="4374429"/>
            <a:ext cx="637795" cy="168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76111" y="4365591"/>
            <a:ext cx="9153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854988" y="4790826"/>
            <a:ext cx="3569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54988" y="4362377"/>
            <a:ext cx="7778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859439" y="4307156"/>
            <a:ext cx="873260" cy="205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40447" y="6113283"/>
            <a:ext cx="5705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e.g.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-p a/b/c'  is  similar  to  '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rmdir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a/b/c  a/b  a'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387" y="58654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p, --parents       </a:t>
            </a:r>
          </a:p>
          <a:p>
            <a:pPr algn="just"/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remove  DIRECTORY  and  its  ancestors; 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6" y="4253650"/>
            <a:ext cx="7005049" cy="1315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cat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复制文件或目录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8395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6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    file1.txt    file2.txt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464" y="5640827"/>
            <a:ext cx="4933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示例功能：串联文件并依次全部打印在标准输出中</a:t>
            </a: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Concatenate  files  and  print  on  the  standard  output</a:t>
            </a:r>
          </a:p>
        </p:txBody>
      </p:sp>
      <p:sp>
        <p:nvSpPr>
          <p:cNvPr id="17" name="矩形 16"/>
          <p:cNvSpPr/>
          <p:nvPr/>
        </p:nvSpPr>
        <p:spPr>
          <a:xfrm>
            <a:off x="4769463" y="4651249"/>
            <a:ext cx="2429913" cy="30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68313" y="5093576"/>
            <a:ext cx="121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9427" y="5325224"/>
            <a:ext cx="14834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17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tar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  <a:endPara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解压、压缩文件</a:t>
              </a: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07204"/>
              </p:ext>
            </p:extLst>
          </p:nvPr>
        </p:nvGraphicFramePr>
        <p:xfrm>
          <a:off x="395287" y="2857972"/>
          <a:ext cx="8353425" cy="1973232"/>
        </p:xfrm>
        <a:graphic>
          <a:graphicData uri="http://schemas.openxmlformats.org/drawingml/2006/table">
            <a:tbl>
              <a:tblPr firstRow="1" bandRow="1"/>
              <a:tblGrid>
                <a:gridCol w="28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621">
                  <a:extLst>
                    <a:ext uri="{9D8B030D-6E8A-4147-A177-3AD203B41FA5}">
                      <a16:colId xmlns:a16="http://schemas.microsoft.com/office/drawing/2014/main" val="2171760646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文件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后缀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</a:t>
                      </a:r>
                      <a:r>
                        <a:rPr lang="en-US" altLang="zh-CN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.tar.gz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tar.gz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800" dirty="0">
                        <a:solidFill>
                          <a:srgbClr val="1C1C1C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tar.bz2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文件名</a:t>
                      </a: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zip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8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85480"/>
            <a:ext cx="7005600" cy="6958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 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find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查找文件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194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</a:t>
                      </a:r>
                      <a:r>
                        <a:rPr lang="zh-CN" altLang="en-US" dirty="0"/>
                        <a:t>文件名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  -name  "test*"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710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示例功能：查找当前路径下，文件名中含有“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”的文件或文件夹，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返回查找文件的相对路径。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155279" y="4295931"/>
            <a:ext cx="2258533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81349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7" y="4295931"/>
            <a:ext cx="7005600" cy="69660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1463" y="360385"/>
            <a:ext cx="327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endParaRPr lang="en-US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416320"/>
            <a:chOff x="398464" y="1832061"/>
            <a:chExt cx="5402973" cy="3416320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grep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\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查找字符串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0300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grep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</a:t>
                      </a:r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14200" y="3926599"/>
            <a:ext cx="325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nri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"HELLO"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200" y="5043592"/>
            <a:ext cx="552491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示例功能：查找当前路径下，文件内容中含有“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”的文件，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-n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：显示查找字符串所在行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-r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：递归的查找，即包含子文件的内容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-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：忽略大小写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返回包含查找字符串的相对路径，所在行，该行内容。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181600" y="4295931"/>
            <a:ext cx="2232212" cy="26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68313" y="4761882"/>
            <a:ext cx="2201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27" y="4992533"/>
            <a:ext cx="2189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9"/>
          <p:cNvGraphicFramePr>
            <a:graphicFrameLocks/>
          </p:cNvGraphicFramePr>
          <p:nvPr/>
        </p:nvGraphicFramePr>
        <p:xfrm>
          <a:off x="468313" y="3053317"/>
          <a:ext cx="8182628" cy="1973232"/>
        </p:xfrm>
        <a:graphic>
          <a:graphicData uri="http://schemas.openxmlformats.org/drawingml/2006/table">
            <a:tbl>
              <a:tblPr firstRow="1" bandRow="1"/>
              <a:tblGrid>
                <a:gridCol w="106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方式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--help</a:t>
                      </a:r>
                      <a:endParaRPr lang="zh-CN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提供</a:t>
                      </a:r>
                      <a:r>
                        <a:rPr lang="zh-CN" altLang="en-US" sz="1800" b="1" dirty="0">
                          <a:solidFill>
                            <a:srgbClr val="1C1C1C"/>
                          </a:solidFill>
                        </a:rPr>
                        <a:t>命令</a:t>
                      </a:r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帮助信息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man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提供</a:t>
                      </a:r>
                      <a:r>
                        <a:rPr lang="zh-CN" altLang="en-US" sz="1800" b="1" dirty="0">
                          <a:solidFill>
                            <a:srgbClr val="1C1C1C"/>
                          </a:solidFill>
                        </a:rPr>
                        <a:t>命令、</a:t>
                      </a:r>
                      <a:r>
                        <a:rPr lang="en-US" altLang="zh-CN" sz="1800" b="1" dirty="0">
                          <a:solidFill>
                            <a:srgbClr val="1C1C1C"/>
                          </a:solidFill>
                        </a:rPr>
                        <a:t>API</a:t>
                      </a:r>
                      <a:r>
                        <a:rPr lang="zh-CN" altLang="en-US" sz="1800" b="1" dirty="0">
                          <a:solidFill>
                            <a:srgbClr val="1C1C1C"/>
                          </a:solidFill>
                        </a:rPr>
                        <a:t>、概念、配置文件等</a:t>
                      </a:r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帮助信息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info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man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有很多交集，能更完整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GUN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微软雅黑"/>
                          <a:cs typeface="+mn-cs"/>
                        </a:rPr>
                        <a:t>工具</a:t>
                      </a:r>
                      <a:endParaRPr lang="zh-CN" altLang="en-US" sz="1800" b="1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020" y="1336024"/>
            <a:ext cx="58929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系统中提供了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帮助方式。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是个命令的参数，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是独立的命令，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中获取帮助信息最权威，最快捷的途径。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2465294" y="5298141"/>
            <a:ext cx="3206563" cy="10130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66539" y="5298141"/>
            <a:ext cx="3256989" cy="101301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50868" y="5351929"/>
            <a:ext cx="1307166" cy="6544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03171" y="5494475"/>
            <a:ext cx="86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endParaRPr lang="zh-CN" altLang="zh-CN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9927" y="561998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4160" y="5619981"/>
            <a:ext cx="61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62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04" y="3615058"/>
            <a:ext cx="6025516" cy="206495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2077840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058" y="1188776"/>
            <a:ext cx="2072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5197" y="185610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 --help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56536" y="2598462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85367" y="2595155"/>
            <a:ext cx="7360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1494304" y="3938339"/>
            <a:ext cx="5589248" cy="3003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肘形连接符 30"/>
          <p:cNvCxnSpPr/>
          <p:nvPr/>
        </p:nvCxnSpPr>
        <p:spPr>
          <a:xfrm>
            <a:off x="875915" y="3633775"/>
            <a:ext cx="531695" cy="234065"/>
          </a:xfrm>
          <a:prstGeom prst="bentConnector3">
            <a:avLst>
              <a:gd name="adj1" fmla="val -5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7602" y="3120443"/>
            <a:ext cx="14032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[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[FILE]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肘形连接符 35"/>
          <p:cNvCxnSpPr/>
          <p:nvPr/>
        </p:nvCxnSpPr>
        <p:spPr>
          <a:xfrm rot="16200000" flipH="1">
            <a:off x="3706067" y="3511749"/>
            <a:ext cx="832784" cy="31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34278" y="2548542"/>
            <a:ext cx="42127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路径相关信息（默认为当前目录）。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如果没有指定参数，默认按字母顺序排序。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494305" y="4399148"/>
            <a:ext cx="5948912" cy="12617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890688" y="5117734"/>
            <a:ext cx="531695" cy="517540"/>
          </a:xfrm>
          <a:prstGeom prst="bentConnector3">
            <a:avLst>
              <a:gd name="adj1" fmla="val -5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50858" y="569696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相关参数选项及含义</a:t>
            </a:r>
            <a:endParaRPr lang="en-US" altLang="zh-CN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   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不忽略以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 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6346507" y="59431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特点：比较精简</a:t>
            </a:r>
          </a:p>
        </p:txBody>
      </p:sp>
    </p:spTree>
    <p:extLst>
      <p:ext uri="{BB962C8B-B14F-4D97-AF65-F5344CB8AC3E}">
        <p14:creationId xmlns:p14="http://schemas.microsoft.com/office/powerpoint/2010/main" val="109454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161167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171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368034" y="1630211"/>
            <a:ext cx="654538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man </a:t>
            </a:r>
            <a:r>
              <a:rPr lang="zh-CN" altLang="en-US" dirty="0"/>
              <a:t>就是 </a:t>
            </a:r>
            <a:r>
              <a:rPr lang="en-US" altLang="zh-CN" dirty="0"/>
              <a:t>manual(</a:t>
            </a:r>
            <a:r>
              <a:rPr lang="zh-CN" altLang="en-US" dirty="0"/>
              <a:t>手册</a:t>
            </a:r>
            <a:r>
              <a:rPr lang="en-US" altLang="zh-CN" dirty="0"/>
              <a:t>)</a:t>
            </a:r>
            <a:r>
              <a:rPr lang="zh-CN" altLang="en-US" dirty="0"/>
              <a:t>的缩写</a:t>
            </a:r>
            <a:r>
              <a:rPr lang="en-US" altLang="zh-CN" dirty="0"/>
              <a:t>,</a:t>
            </a:r>
          </a:p>
          <a:p>
            <a:r>
              <a:rPr lang="en-US" altLang="zh-CN" sz="1600" dirty="0"/>
              <a:t>man</a:t>
            </a:r>
            <a:r>
              <a:rPr lang="zh-CN" altLang="en-US" sz="1600" dirty="0"/>
              <a:t>手册一共有</a:t>
            </a:r>
            <a:r>
              <a:rPr lang="en-US" altLang="zh-CN" sz="1600" dirty="0"/>
              <a:t>9</a:t>
            </a:r>
            <a:r>
              <a:rPr lang="zh-CN" altLang="en-US" sz="1600" dirty="0"/>
              <a:t>册，每一册专注一个方面，</a:t>
            </a:r>
            <a:endParaRPr lang="en-US" altLang="zh-CN" sz="1600" dirty="0"/>
          </a:p>
          <a:p>
            <a:r>
              <a:rPr lang="zh-CN" altLang="en-US" sz="1600" dirty="0"/>
              <a:t>当同时在几个手册里包含时，需要指定哪本手册，以确定具体的含义。</a:t>
            </a:r>
            <a:endParaRPr lang="en-US" altLang="zh-CN" sz="16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62634" y="2670465"/>
          <a:ext cx="6545716" cy="367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66">
                  <a:extLst>
                    <a:ext uri="{9D8B030D-6E8A-4147-A177-3AD203B41FA5}">
                      <a16:colId xmlns:a16="http://schemas.microsoft.com/office/drawing/2014/main" val="939800685"/>
                    </a:ext>
                  </a:extLst>
                </a:gridCol>
                <a:gridCol w="2850776">
                  <a:extLst>
                    <a:ext uri="{9D8B030D-6E8A-4147-A177-3AD203B41FA5}">
                      <a16:colId xmlns:a16="http://schemas.microsoft.com/office/drawing/2014/main" val="4279401751"/>
                    </a:ext>
                  </a:extLst>
                </a:gridCol>
                <a:gridCol w="2923974">
                  <a:extLst>
                    <a:ext uri="{9D8B030D-6E8A-4147-A177-3AD203B41FA5}">
                      <a16:colId xmlns:a16="http://schemas.microsoft.com/office/drawing/2014/main" val="1133162269"/>
                    </a:ext>
                  </a:extLst>
                </a:gridCol>
              </a:tblGrid>
              <a:tr h="367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section</a:t>
                      </a:r>
                      <a:endParaRPr lang="zh-CN" altLang="en-US" sz="1500" dirty="0"/>
                    </a:p>
                  </a:txBody>
                  <a:tcPr marL="73935" marR="73935" marT="36968" marB="369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名称</a:t>
                      </a:r>
                    </a:p>
                  </a:txBody>
                  <a:tcPr marL="73935" marR="73935" marT="36968" marB="369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说明</a:t>
                      </a:r>
                    </a:p>
                  </a:txBody>
                  <a:tcPr marL="73935" marR="73935" marT="36968" marB="36968" anchor="ctr"/>
                </a:tc>
                <a:extLst>
                  <a:ext uri="{0D108BD9-81ED-4DB2-BD59-A6C34878D82A}">
                    <a16:rowId xmlns:a16="http://schemas.microsoft.com/office/drawing/2014/main" val="1524266720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用户命令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用户可操作的命令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835879070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系统调用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内核提供的函数</a:t>
                      </a: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查头文件</a:t>
                      </a: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4124006453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库调用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常用的函数库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879620213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特殊文件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设备文件</a:t>
                      </a: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(/dev</a:t>
                      </a: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</a:t>
                      </a: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和特殊文件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122103106"/>
                  </a:ext>
                </a:extLst>
              </a:tr>
              <a:tr h="367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73935" marR="73935" marT="36968" marB="36968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文件格式和约定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对一些文件进行解释</a:t>
                      </a:r>
                    </a:p>
                  </a:txBody>
                  <a:tcPr marL="73935" marR="73935" marT="36968" marB="36968" horzOverflow="overflow"/>
                </a:tc>
                <a:extLst>
                  <a:ext uri="{0D108BD9-81ED-4DB2-BD59-A6C34878D82A}">
                    <a16:rowId xmlns:a16="http://schemas.microsoft.com/office/drawing/2014/main" val="3416437128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游戏程序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游戏程序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2136950981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 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杂项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包括宏包和约定等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3751808042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系统管理员使用的管理命令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通常只有系统管理员可以使用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544890931"/>
                  </a:ext>
                </a:extLst>
              </a:tr>
              <a:tr h="3670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内核相关</a:t>
                      </a:r>
                    </a:p>
                  </a:txBody>
                  <a:tcPr marL="73935" marR="73935" marT="36968" marB="3696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内核相关文件</a:t>
                      </a:r>
                    </a:p>
                  </a:txBody>
                  <a:tcPr marL="73935" marR="73935" marT="36968" marB="36968"/>
                </a:tc>
                <a:extLst>
                  <a:ext uri="{0D108BD9-81ED-4DB2-BD59-A6C34878D82A}">
                    <a16:rowId xmlns:a16="http://schemas.microsoft.com/office/drawing/2014/main" val="76258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7" y="1288951"/>
            <a:ext cx="566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命令的组成</a:t>
            </a:r>
            <a:endParaRPr lang="en-US" altLang="zh-CN" dirty="0"/>
          </a:p>
          <a:p>
            <a:r>
              <a:rPr lang="en-US" altLang="zh-CN" dirty="0"/>
              <a:t>1)command</a:t>
            </a:r>
            <a:r>
              <a:rPr lang="zh-CN" altLang="en-US" dirty="0"/>
              <a:t>命令      </a:t>
            </a:r>
            <a:r>
              <a:rPr lang="en-US" altLang="zh-CN" dirty="0"/>
              <a:t>2)options</a:t>
            </a:r>
            <a:r>
              <a:rPr lang="zh-CN" altLang="en-US" dirty="0"/>
              <a:t>选项     </a:t>
            </a:r>
            <a:r>
              <a:rPr lang="en-US" altLang="zh-CN" dirty="0"/>
              <a:t>3)parameter</a:t>
            </a:r>
            <a:r>
              <a:rPr lang="zh-CN" altLang="en-US" dirty="0"/>
              <a:t>参数</a:t>
            </a:r>
          </a:p>
        </p:txBody>
      </p:sp>
      <p:sp>
        <p:nvSpPr>
          <p:cNvPr id="39" name="矩形 38"/>
          <p:cNvSpPr/>
          <p:nvPr/>
        </p:nvSpPr>
        <p:spPr>
          <a:xfrm>
            <a:off x="624469" y="4781564"/>
            <a:ext cx="7378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说明：</a:t>
            </a:r>
            <a:endParaRPr lang="en-US" altLang="zh-CN" sz="1400" b="1" dirty="0"/>
          </a:p>
          <a:p>
            <a:r>
              <a:rPr lang="en-US" altLang="zh-CN" sz="1400" dirty="0"/>
              <a:t>1. [ ]</a:t>
            </a:r>
            <a:r>
              <a:rPr lang="zh-CN" altLang="en-US" sz="1400" dirty="0"/>
              <a:t>中括号表示 该部分可选，可有可无，需要根据命令的实际需要而添加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命令、选项、参数都以空格分隔，不管几个空格都算一个空格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如：输入</a:t>
            </a:r>
            <a:r>
              <a:rPr lang="en-US" altLang="zh-CN" sz="1400" dirty="0"/>
              <a:t>ls  -la   </a:t>
            </a:r>
            <a:r>
              <a:rPr lang="zh-CN" altLang="en-US" sz="1400" dirty="0"/>
              <a:t>与输入</a:t>
            </a:r>
            <a:r>
              <a:rPr lang="en-US" altLang="zh-CN" sz="1400" dirty="0"/>
              <a:t>ls     -la</a:t>
            </a:r>
            <a:r>
              <a:rPr lang="zh-CN" altLang="en-US" sz="1400" dirty="0"/>
              <a:t>的效果是一样的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完成命令输入后，按回车“</a:t>
            </a:r>
            <a:r>
              <a:rPr lang="en-US" altLang="zh-CN" sz="1400" dirty="0"/>
              <a:t>Enter</a:t>
            </a:r>
            <a:r>
              <a:rPr lang="zh-CN" altLang="en-US" sz="1400" dirty="0"/>
              <a:t>”键启动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43386" y="2346175"/>
            <a:ext cx="6160359" cy="2187585"/>
            <a:chOff x="1777557" y="2703007"/>
            <a:chExt cx="6160359" cy="2187585"/>
          </a:xfrm>
        </p:grpSpPr>
        <p:sp>
          <p:nvSpPr>
            <p:cNvPr id="2" name="矩形 1"/>
            <p:cNvSpPr/>
            <p:nvPr/>
          </p:nvSpPr>
          <p:spPr>
            <a:xfrm>
              <a:off x="2859905" y="3408990"/>
              <a:ext cx="3594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command    [-options]    [parameter]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882221" y="37592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983975" y="3778323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40427" y="436737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一个或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多个</a:t>
              </a:r>
              <a:r>
                <a:rPr lang="zh-CN" altLang="en-US" sz="1400" b="1" dirty="0"/>
                <a:t>空格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114396" y="3771972"/>
              <a:ext cx="0" cy="61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70848" y="4367371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一个或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多个</a:t>
              </a:r>
              <a:r>
                <a:rPr lang="zh-CN" altLang="en-US" sz="1400" b="1" dirty="0"/>
                <a:t>空格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961307" y="3410804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>
              <a:off x="2784079" y="2996220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77557" y="2840517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执行的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命令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284287" y="3427183"/>
              <a:ext cx="908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5685530" y="3010784"/>
              <a:ext cx="609600" cy="412770"/>
            </a:xfrm>
            <a:prstGeom prst="bentConnector3">
              <a:avLst>
                <a:gd name="adj1" fmla="val 101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219304" y="2840516"/>
              <a:ext cx="171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命令的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参数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非必需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090132" y="3416561"/>
              <a:ext cx="8911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518122" y="3010784"/>
              <a:ext cx="0" cy="398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634009" y="2703007"/>
              <a:ext cx="17827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/>
                <a:t>命令的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选项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非必需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5006171" y="3746575"/>
              <a:ext cx="22421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64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3" y="1152725"/>
            <a:ext cx="1611676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171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74376" y="2696626"/>
          <a:ext cx="6785756" cy="300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71">
                  <a:extLst>
                    <a:ext uri="{9D8B030D-6E8A-4147-A177-3AD203B41FA5}">
                      <a16:colId xmlns:a16="http://schemas.microsoft.com/office/drawing/2014/main" val="2391624671"/>
                    </a:ext>
                  </a:extLst>
                </a:gridCol>
                <a:gridCol w="4889485">
                  <a:extLst>
                    <a:ext uri="{9D8B030D-6E8A-4147-A177-3AD203B41FA5}">
                      <a16:colId xmlns:a16="http://schemas.microsoft.com/office/drawing/2014/main" val="1366014307"/>
                    </a:ext>
                  </a:extLst>
                </a:gridCol>
              </a:tblGrid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段名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主要内容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50027421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命令、数据名称的简短说明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9763999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SYNOPSIS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简短的命令语法说明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86319348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最为权威和全面的使用说明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389779915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EXAMPLES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使用本命令或数据的一些参考示例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3415822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AUTHOR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作者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9480974"/>
                  </a:ext>
                </a:extLst>
              </a:tr>
              <a:tr h="323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REPORTING BUGS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报告相关的错误信息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31591031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COPYRIGHT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版权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18840378"/>
                  </a:ext>
                </a:extLst>
              </a:tr>
              <a:tr h="323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SEE ALSO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与本命令或数据相关的其他参考说明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37211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8313" y="1822227"/>
            <a:ext cx="6423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man </a:t>
            </a:r>
            <a:r>
              <a:rPr lang="zh-CN" altLang="en-US" dirty="0"/>
              <a:t>手册提供的信息就非常丰富了，</a:t>
            </a:r>
            <a:endParaRPr lang="en-US" altLang="zh-CN" dirty="0"/>
          </a:p>
          <a:p>
            <a:r>
              <a:rPr lang="zh-CN" altLang="en-US" dirty="0"/>
              <a:t>除了语法说明、详细说明，甚至还有作者说明，版权信息等。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28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3187711"/>
            <a:ext cx="6455961" cy="25774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2" y="1152725"/>
            <a:ext cx="199644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204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329" y="1855324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   ls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62595" y="2593596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cxnSp>
        <p:nvCxnSpPr>
          <p:cNvPr id="29" name="肘形连接符 28"/>
          <p:cNvCxnSpPr/>
          <p:nvPr/>
        </p:nvCxnSpPr>
        <p:spPr>
          <a:xfrm flipV="1">
            <a:off x="900599" y="3241036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8734" y="3110231"/>
            <a:ext cx="631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第一册</a:t>
            </a:r>
          </a:p>
        </p:txBody>
      </p:sp>
      <p:cxnSp>
        <p:nvCxnSpPr>
          <p:cNvPr id="31" name="肘形连接符 30"/>
          <p:cNvCxnSpPr/>
          <p:nvPr/>
        </p:nvCxnSpPr>
        <p:spPr>
          <a:xfrm flipV="1">
            <a:off x="900599" y="3436701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9646" y="3305896"/>
            <a:ext cx="631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概述</a:t>
            </a:r>
          </a:p>
        </p:txBody>
      </p:sp>
      <p:cxnSp>
        <p:nvCxnSpPr>
          <p:cNvPr id="33" name="肘形连接符 32"/>
          <p:cNvCxnSpPr/>
          <p:nvPr/>
        </p:nvCxnSpPr>
        <p:spPr>
          <a:xfrm flipV="1">
            <a:off x="900599" y="3757264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54686" y="3626459"/>
            <a:ext cx="7869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使用格式</a:t>
            </a:r>
          </a:p>
        </p:txBody>
      </p:sp>
      <p:cxnSp>
        <p:nvCxnSpPr>
          <p:cNvPr id="35" name="肘形连接符 34"/>
          <p:cNvCxnSpPr/>
          <p:nvPr/>
        </p:nvCxnSpPr>
        <p:spPr>
          <a:xfrm flipV="1">
            <a:off x="900599" y="4074769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4686" y="3943964"/>
            <a:ext cx="7869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详细描述</a:t>
            </a:r>
          </a:p>
        </p:txBody>
      </p:sp>
      <p:cxnSp>
        <p:nvCxnSpPr>
          <p:cNvPr id="37" name="肘形连接符 36"/>
          <p:cNvCxnSpPr/>
          <p:nvPr/>
        </p:nvCxnSpPr>
        <p:spPr>
          <a:xfrm flipV="1">
            <a:off x="893973" y="4688934"/>
            <a:ext cx="352308" cy="10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3988" y="4556630"/>
            <a:ext cx="5133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选项</a:t>
            </a:r>
          </a:p>
        </p:txBody>
      </p:sp>
      <p:sp>
        <p:nvSpPr>
          <p:cNvPr id="39" name="矩形 38"/>
          <p:cNvSpPr/>
          <p:nvPr/>
        </p:nvSpPr>
        <p:spPr>
          <a:xfrm>
            <a:off x="6240129" y="59992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特点：非常详细</a:t>
            </a:r>
          </a:p>
        </p:txBody>
      </p:sp>
      <p:sp>
        <p:nvSpPr>
          <p:cNvPr id="40" name="矩形 39"/>
          <p:cNvSpPr/>
          <p:nvPr/>
        </p:nvSpPr>
        <p:spPr>
          <a:xfrm>
            <a:off x="1227382" y="602373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最后按“</a:t>
            </a:r>
            <a:r>
              <a:rPr lang="en-US" altLang="zh-CN" b="1" dirty="0"/>
              <a:t>q</a:t>
            </a:r>
            <a:r>
              <a:rPr lang="zh-CN" altLang="en-US" b="1" dirty="0"/>
              <a:t>”退出查询</a:t>
            </a:r>
          </a:p>
        </p:txBody>
      </p:sp>
      <p:sp>
        <p:nvSpPr>
          <p:cNvPr id="41" name="矩形 40"/>
          <p:cNvSpPr/>
          <p:nvPr/>
        </p:nvSpPr>
        <p:spPr>
          <a:xfrm>
            <a:off x="4239012" y="187494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其它选项：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56436" y="215726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-f   open</a:t>
            </a:r>
          </a:p>
        </p:txBody>
      </p:sp>
      <p:sp>
        <p:nvSpPr>
          <p:cNvPr id="49" name="矩形 48"/>
          <p:cNvSpPr/>
          <p:nvPr/>
        </p:nvSpPr>
        <p:spPr>
          <a:xfrm>
            <a:off x="5878492" y="2179340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列出所有手册中的该关键字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56436" y="241449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 2   open</a:t>
            </a:r>
          </a:p>
        </p:txBody>
      </p:sp>
      <p:sp>
        <p:nvSpPr>
          <p:cNvPr id="51" name="矩形 50"/>
          <p:cNvSpPr/>
          <p:nvPr/>
        </p:nvSpPr>
        <p:spPr>
          <a:xfrm>
            <a:off x="5878492" y="243657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打开指定手册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56436" y="2649640"/>
            <a:ext cx="1843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  -k   open</a:t>
            </a:r>
          </a:p>
        </p:txBody>
      </p:sp>
      <p:sp>
        <p:nvSpPr>
          <p:cNvPr id="53" name="矩形 52"/>
          <p:cNvSpPr/>
          <p:nvPr/>
        </p:nvSpPr>
        <p:spPr>
          <a:xfrm>
            <a:off x="5878492" y="2671720"/>
            <a:ext cx="2422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模糊搜索含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0174" y="2620241"/>
            <a:ext cx="7377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075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6" y="3255733"/>
            <a:ext cx="4597729" cy="16003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034" y="357395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帮助命令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82" y="1152725"/>
            <a:ext cx="199644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2" y="1188776"/>
            <a:ext cx="204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68034" y="1856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329" y="1855324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       ls</a:t>
            </a:r>
          </a:p>
        </p:txBody>
      </p:sp>
      <p:sp>
        <p:nvSpPr>
          <p:cNvPr id="39" name="矩形 38"/>
          <p:cNvSpPr/>
          <p:nvPr/>
        </p:nvSpPr>
        <p:spPr>
          <a:xfrm>
            <a:off x="3103613" y="609053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特点：以主题的形式把几个命令组织在一起，便于阅读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1310640" y="2225439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450848" y="2225439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97024" y="2229270"/>
            <a:ext cx="28041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237232" y="2229270"/>
            <a:ext cx="0" cy="37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962595" y="2593596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要查询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zh-CN" altLang="en-US" sz="1050" dirty="0"/>
          </a:p>
        </p:txBody>
      </p:sp>
      <p:sp>
        <p:nvSpPr>
          <p:cNvPr id="48" name="矩形 47"/>
          <p:cNvSpPr/>
          <p:nvPr/>
        </p:nvSpPr>
        <p:spPr>
          <a:xfrm>
            <a:off x="1160174" y="2620241"/>
            <a:ext cx="7040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050" dirty="0"/>
          </a:p>
        </p:txBody>
      </p:sp>
      <p:cxnSp>
        <p:nvCxnSpPr>
          <p:cNvPr id="54" name="肘形连接符 53"/>
          <p:cNvCxnSpPr/>
          <p:nvPr/>
        </p:nvCxnSpPr>
        <p:spPr>
          <a:xfrm flipV="1">
            <a:off x="914225" y="4858871"/>
            <a:ext cx="1959682" cy="3860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0582" y="5051918"/>
            <a:ext cx="8969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类似</a:t>
            </a:r>
            <a:r>
              <a:rPr lang="en-US" altLang="zh-CN" sz="1100" dirty="0">
                <a:solidFill>
                  <a:srgbClr val="FF0000"/>
                </a:solidFill>
              </a:rPr>
              <a:t>man</a:t>
            </a:r>
            <a:r>
              <a:rPr lang="zh-CN" altLang="en-US" sz="1100" dirty="0">
                <a:solidFill>
                  <a:srgbClr val="FF0000"/>
                </a:solidFill>
              </a:rPr>
              <a:t>的详细介绍</a:t>
            </a:r>
          </a:p>
        </p:txBody>
      </p:sp>
      <p:cxnSp>
        <p:nvCxnSpPr>
          <p:cNvPr id="56" name="肘形连接符 55"/>
          <p:cNvCxnSpPr/>
          <p:nvPr/>
        </p:nvCxnSpPr>
        <p:spPr>
          <a:xfrm flipV="1">
            <a:off x="5316013" y="3169920"/>
            <a:ext cx="856187" cy="3757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240129" y="3879441"/>
            <a:ext cx="25222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>
                <a:solidFill>
                  <a:srgbClr val="FF0000"/>
                </a:solidFill>
              </a:rPr>
              <a:t>u</a:t>
            </a:r>
            <a:r>
              <a:rPr lang="zh-CN" altLang="en-US" sz="1100" dirty="0">
                <a:solidFill>
                  <a:srgbClr val="FF0000"/>
                </a:solidFill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可以进入当前命令所在的主题，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本例结果是  目录列表</a:t>
            </a:r>
            <a:r>
              <a:rPr lang="en-US" altLang="zh-CN" sz="1100" dirty="0">
                <a:solidFill>
                  <a:srgbClr val="FF0000"/>
                </a:solidFill>
              </a:rPr>
              <a:t>(Directory listing)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2112" y="2931939"/>
            <a:ext cx="2969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zh-CN" altLang="en-US" sz="1100" dirty="0">
                <a:solidFill>
                  <a:srgbClr val="FF0000"/>
                </a:solidFill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可以进入相对本节点前一节点的内容；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>
                <a:solidFill>
                  <a:srgbClr val="FF0000"/>
                </a:solidFill>
              </a:rPr>
              <a:t>n</a:t>
            </a:r>
            <a:r>
              <a:rPr lang="zh-CN" altLang="en-US" sz="1100" dirty="0">
                <a:solidFill>
                  <a:srgbClr val="FF0000"/>
                </a:solidFill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可以进入相对本节点后一节点的内容；</a:t>
            </a:r>
          </a:p>
        </p:txBody>
      </p:sp>
      <p:cxnSp>
        <p:nvCxnSpPr>
          <p:cNvPr id="59" name="肘形连接符 58"/>
          <p:cNvCxnSpPr/>
          <p:nvPr/>
        </p:nvCxnSpPr>
        <p:spPr>
          <a:xfrm flipV="1">
            <a:off x="5316012" y="4094885"/>
            <a:ext cx="856187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>
            <a:off x="5316012" y="4555514"/>
            <a:ext cx="856187" cy="3757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40129" y="4800496"/>
            <a:ext cx="2522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按下“</a:t>
            </a:r>
            <a:r>
              <a:rPr lang="en-US" altLang="zh-CN" sz="1400" b="1" dirty="0">
                <a:solidFill>
                  <a:srgbClr val="FF0000"/>
                </a:solidFill>
              </a:rPr>
              <a:t>l</a:t>
            </a:r>
            <a:r>
              <a:rPr lang="zh-CN" altLang="en-US" sz="1100" dirty="0">
                <a:solidFill>
                  <a:srgbClr val="FF0000"/>
                </a:solidFill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</a:t>
            </a:r>
            <a:r>
              <a:rPr lang="zh-CN" altLang="en-US" sz="1100" dirty="0">
                <a:solidFill>
                  <a:srgbClr val="FF0000"/>
                </a:solidFill>
              </a:rPr>
              <a:t>回到上一个访问的页面</a:t>
            </a:r>
          </a:p>
        </p:txBody>
      </p:sp>
      <p:sp>
        <p:nvSpPr>
          <p:cNvPr id="62" name="矩形 61"/>
          <p:cNvSpPr/>
          <p:nvPr/>
        </p:nvSpPr>
        <p:spPr>
          <a:xfrm>
            <a:off x="368034" y="5721202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最后按“</a:t>
            </a:r>
            <a:r>
              <a:rPr lang="en-US" altLang="zh-CN" b="1" dirty="0"/>
              <a:t>q</a:t>
            </a:r>
            <a:r>
              <a:rPr lang="zh-CN" altLang="en-US" b="1" dirty="0"/>
              <a:t>”退出查询</a:t>
            </a:r>
          </a:p>
        </p:txBody>
      </p:sp>
      <p:sp>
        <p:nvSpPr>
          <p:cNvPr id="24" name="矩形 23"/>
          <p:cNvSpPr/>
          <p:nvPr/>
        </p:nvSpPr>
        <p:spPr>
          <a:xfrm>
            <a:off x="2256906" y="1178060"/>
            <a:ext cx="340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info </a:t>
            </a:r>
            <a:r>
              <a:rPr lang="zh-CN" altLang="en-US" dirty="0"/>
              <a:t>是 </a:t>
            </a:r>
            <a:r>
              <a:rPr lang="en-US" altLang="zh-CN" dirty="0"/>
              <a:t>information (</a:t>
            </a:r>
            <a:r>
              <a:rPr lang="zh-CN" altLang="en-US" dirty="0"/>
              <a:t>信息</a:t>
            </a:r>
            <a:r>
              <a:rPr lang="en-US" altLang="zh-CN" dirty="0"/>
              <a:t>)</a:t>
            </a:r>
            <a:r>
              <a:rPr lang="zh-CN" altLang="en-US" dirty="0"/>
              <a:t>的缩写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355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359005"/>
            <a:ext cx="6562725" cy="4762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date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显示日期和时间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158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484814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显示当前日期与时间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86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0762" y="4403508"/>
            <a:ext cx="555850" cy="175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9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7" y="3769426"/>
            <a:ext cx="5572125" cy="1638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cal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显示日历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0184" y="5442788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示例功能：打印当前日历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603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52329" y="3769426"/>
            <a:ext cx="493207" cy="211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228137"/>
            <a:ext cx="6562800" cy="53381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889458" cy="2585323"/>
            <a:chOff x="398464" y="1832061"/>
            <a:chExt cx="5513538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51353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users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显示当前登录系统的所有用户名字</a:t>
              </a:r>
              <a:endPara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b="1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69651" y="3734072"/>
            <a:ext cx="166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651" y="4946420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r>
              <a:rPr lang="zh-CN" altLang="en-US" sz="1400" kern="1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显示当前登陆系统的所有用户名字</a:t>
            </a:r>
            <a:endParaRPr kumimoji="0" lang="en-US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每个显示的用户名对应一个登录会话。如果一个用户有不止一个登录会话，那他的用户名将显示相同的次数。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990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59095" y="4283783"/>
            <a:ext cx="862654" cy="280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9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809525"/>
            <a:ext cx="6562800" cy="8203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who  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已登陆到系统的用户的详细信息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4744774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r>
              <a:rPr lang="zh-CN" altLang="en-US" sz="1400" kern="1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显示已登陆到系统的用户的详细信息</a:t>
            </a:r>
            <a:endParaRPr lang="en-US" altLang="zh-CN" sz="1400" kern="10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包含登陆账号、使用的终端机、登陆的时间、何处登陆等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2909" y="3850092"/>
            <a:ext cx="573471" cy="2520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6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9433"/>
          <a:stretch/>
        </p:blipFill>
        <p:spPr>
          <a:xfrm>
            <a:off x="496014" y="3811156"/>
            <a:ext cx="6562800" cy="63089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whoami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当前有效的用户名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whoami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47631"/>
            <a:ext cx="1962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whoami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8313" y="4552196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</a:t>
            </a:r>
            <a:r>
              <a:rPr lang="zh-CN" altLang="en-US" sz="1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：显示当前有效的用户名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4408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whoami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2049" y="3850092"/>
            <a:ext cx="1089091" cy="295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6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uname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打印系统信息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uname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-a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386" y="4736157"/>
            <a:ext cx="289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示例功能：打印出系统的所有信息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423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uname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0" y="4368376"/>
            <a:ext cx="8108204" cy="32579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187330" y="4359005"/>
            <a:ext cx="748008" cy="17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4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331689"/>
            <a:ext cx="8180478" cy="11113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free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显示系统内存使用情况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4037210"/>
            <a:ext cx="189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  -h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5465093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示例功能：以人们习惯的格式显示系统内存信息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08791" y="4331689"/>
            <a:ext cx="799609" cy="220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8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287" y="378312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命令的格式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422" y="3603998"/>
            <a:ext cx="6098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book@www.100ask.org:~$ </a:t>
            </a:r>
            <a:r>
              <a:rPr lang="en-US" altLang="zh-CN" sz="2800" dirty="0">
                <a:solidFill>
                  <a:srgbClr val="00B0F0"/>
                </a:solidFill>
              </a:rPr>
              <a:t>ls   -l   /home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301" y="1461416"/>
            <a:ext cx="1242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举例：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560576" y="4096929"/>
            <a:ext cx="652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88198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432087" y="468597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当前用户</a:t>
            </a:r>
          </a:p>
          <a:p>
            <a:pPr algn="ctr"/>
            <a:r>
              <a:rPr lang="en-US" altLang="zh-CN" sz="1400" dirty="0"/>
              <a:t>book</a:t>
            </a:r>
            <a:endParaRPr lang="zh-CN" altLang="en-US" sz="14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02992" y="3638143"/>
            <a:ext cx="229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034231" y="2455763"/>
            <a:ext cx="1435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主机名</a:t>
            </a:r>
            <a:endParaRPr lang="en-US" altLang="zh-CN" sz="1400" dirty="0"/>
          </a:p>
          <a:p>
            <a:pPr algn="ctr"/>
            <a:r>
              <a:rPr lang="en-US" altLang="zh-CN" sz="1400" dirty="0"/>
              <a:t>www.100ask.org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5128551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207291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03660" y="4460903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当前在</a:t>
            </a:r>
            <a:endParaRPr lang="en-US" altLang="zh-CN" sz="1400" dirty="0"/>
          </a:p>
          <a:p>
            <a:pPr algn="ctr"/>
            <a:r>
              <a:rPr lang="zh-CN" altLang="en-US" sz="1400" dirty="0"/>
              <a:t>家目录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5305018" y="3630445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97691" y="3014532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752088" y="2988085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97552" y="4712843"/>
            <a:ext cx="40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43079" y="4096930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621819" y="409693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05244" y="4106600"/>
            <a:ext cx="99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908075" y="4106600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817416" y="2495153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用户提示符</a:t>
            </a:r>
            <a:endParaRPr lang="en-US" altLang="zh-CN" sz="1400" dirty="0"/>
          </a:p>
          <a:p>
            <a:pPr algn="ctr"/>
            <a:r>
              <a:rPr lang="zh-CN" altLang="en-US" sz="1400" dirty="0"/>
              <a:t>普通用户</a:t>
            </a:r>
          </a:p>
        </p:txBody>
      </p:sp>
      <p:sp>
        <p:nvSpPr>
          <p:cNvPr id="60" name="矩形 59"/>
          <p:cNvSpPr/>
          <p:nvPr/>
        </p:nvSpPr>
        <p:spPr>
          <a:xfrm>
            <a:off x="5349950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命令</a:t>
            </a:r>
          </a:p>
        </p:txBody>
      </p:sp>
      <p:sp>
        <p:nvSpPr>
          <p:cNvPr id="61" name="矩形 60"/>
          <p:cNvSpPr/>
          <p:nvPr/>
        </p:nvSpPr>
        <p:spPr>
          <a:xfrm>
            <a:off x="5865284" y="471768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选项</a:t>
            </a:r>
          </a:p>
        </p:txBody>
      </p:sp>
      <p:sp>
        <p:nvSpPr>
          <p:cNvPr id="62" name="矩形 61"/>
          <p:cNvSpPr/>
          <p:nvPr/>
        </p:nvSpPr>
        <p:spPr>
          <a:xfrm>
            <a:off x="6645872" y="47128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参数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030009" y="4104367"/>
            <a:ext cx="157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108749" y="4104367"/>
            <a:ext cx="0" cy="6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32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2" y="3929022"/>
            <a:ext cx="7379653" cy="203190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ps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显示当前进程信息快照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559690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-aux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8313" y="5960930"/>
            <a:ext cx="289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</a:t>
            </a:r>
            <a:r>
              <a:rPr lang="zh-CN" altLang="en-US" sz="1400" kern="1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显示当前所有进程信息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0671" y="3969277"/>
            <a:ext cx="751170" cy="176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6210" y="6067708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按“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1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0957" y="2635623"/>
            <a:ext cx="7673789" cy="2061284"/>
            <a:chOff x="717176" y="1550893"/>
            <a:chExt cx="7673789" cy="2061284"/>
          </a:xfrm>
        </p:grpSpPr>
        <p:sp>
          <p:nvSpPr>
            <p:cNvPr id="3" name="矩形 2"/>
            <p:cNvSpPr/>
            <p:nvPr/>
          </p:nvSpPr>
          <p:spPr>
            <a:xfrm>
              <a:off x="717176" y="1550893"/>
              <a:ext cx="7673789" cy="2061283"/>
            </a:xfrm>
            <a:prstGeom prst="rect">
              <a:avLst/>
            </a:prstGeom>
            <a:solidFill>
              <a:srgbClr val="300A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/>
            <a:srcRect t="1643"/>
            <a:stretch/>
          </p:blipFill>
          <p:spPr>
            <a:xfrm>
              <a:off x="826902" y="1613647"/>
              <a:ext cx="7379653" cy="199853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71463" y="360385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011685"/>
            <a:ext cx="13965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683" y="2865120"/>
            <a:ext cx="357608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6239" y="2865120"/>
            <a:ext cx="322812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234770" y="2865120"/>
            <a:ext cx="387899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63308" y="2865120"/>
            <a:ext cx="387899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86007" y="2865120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24769" y="2865120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65491" y="2863624"/>
            <a:ext cx="318060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76690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06557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08622" y="2863624"/>
            <a:ext cx="488223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58900" y="2863624"/>
            <a:ext cx="1429850" cy="1813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2433" y="522185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进程所属用户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>
            <a:off x="1009487" y="4678680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08341" y="5226552"/>
            <a:ext cx="1087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%CPU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进程占用的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资源百分比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451914" y="4683376"/>
            <a:ext cx="6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96889" y="5221856"/>
            <a:ext cx="108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VSZ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占用的虚拟内存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(KB)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3438061" y="4678680"/>
            <a:ext cx="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404548" y="5226552"/>
            <a:ext cx="203934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⑦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TTY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进程在哪个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终端机运行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？：与终端机无关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tty1~6</a:t>
            </a:r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：本机上的登陆者程序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pst</a:t>
            </a:r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/0</a:t>
            </a:r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：由网络连接进主机的进程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4424207" y="4683376"/>
            <a:ext cx="1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42565" y="5221856"/>
            <a:ext cx="1467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⑨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进程被触发启动的时间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5776097" y="4678680"/>
            <a:ext cx="2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28868" y="5411217"/>
            <a:ext cx="1085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COMMAND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进程的实际命令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371644" y="4696906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7333" y="1757124"/>
            <a:ext cx="8258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进程标识符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032599" y="2320448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290420" y="1609410"/>
            <a:ext cx="108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进程占用的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物理内存百分比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2829557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22709" y="1605171"/>
            <a:ext cx="10971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RSS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占用的固定内存</a:t>
            </a:r>
            <a:endParaRPr lang="en-US" altLang="zh-CN" sz="1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(KB)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981569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19787" y="1742600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⑧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</a:t>
            </a:r>
          </a:p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进程目前状态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99172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567988" y="1743476"/>
            <a:ext cx="15552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⑩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进程实际使用</a:t>
            </a:r>
            <a:r>
              <a:rPr lang="en-US" altLang="zh-CN" sz="1000" dirty="0">
                <a:solidFill>
                  <a:srgbClr val="FF0000"/>
                </a:solidFill>
              </a:rPr>
              <a:t>CPU</a:t>
            </a:r>
            <a:r>
              <a:rPr lang="zh-CN" altLang="en-US" sz="1000" dirty="0">
                <a:solidFill>
                  <a:srgbClr val="FF0000"/>
                </a:solidFill>
              </a:rPr>
              <a:t>的时间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345605" y="2305924"/>
            <a:ext cx="0" cy="543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l="482" t="20959" r="95474" b="13783"/>
          <a:stretch/>
        </p:blipFill>
        <p:spPr>
          <a:xfrm>
            <a:off x="7310962" y="5218972"/>
            <a:ext cx="213359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807078"/>
            <a:ext cx="6597789" cy="19523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top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动态的显示系统进程信息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刷新时间（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9262" y="3487498"/>
            <a:ext cx="219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  -d   2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8976" y="5759431"/>
            <a:ext cx="3614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示例功能：每隔两秒刷新显示系统进程信息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731117" y="3306253"/>
            <a:ext cx="7673789" cy="206128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313" y="1011685"/>
            <a:ext cx="13965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各项含义</a:t>
            </a:r>
            <a:endParaRPr lang="en-US" altLang="zh-CN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1" y="3360717"/>
            <a:ext cx="6597789" cy="195235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548237" y="3429105"/>
            <a:ext cx="47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48237" y="2156057"/>
            <a:ext cx="0" cy="1449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48237" y="2156057"/>
            <a:ext cx="476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548237" y="3605889"/>
            <a:ext cx="47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609197" y="2615289"/>
            <a:ext cx="0" cy="114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09197" y="2615289"/>
            <a:ext cx="415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609197" y="3761337"/>
            <a:ext cx="415144" cy="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670157" y="3038180"/>
            <a:ext cx="0" cy="97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670157" y="3038180"/>
            <a:ext cx="35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b="91621"/>
          <a:stretch/>
        </p:blipFill>
        <p:spPr>
          <a:xfrm>
            <a:off x="1024342" y="1725298"/>
            <a:ext cx="6597789" cy="163591"/>
          </a:xfrm>
          <a:prstGeom prst="rect">
            <a:avLst/>
          </a:prstGeom>
        </p:spPr>
      </p:pic>
      <p:sp>
        <p:nvSpPr>
          <p:cNvPr id="111" name="矩形 110"/>
          <p:cNvSpPr/>
          <p:nvPr/>
        </p:nvSpPr>
        <p:spPr>
          <a:xfrm>
            <a:off x="1495758" y="151825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目前时间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235837" y="1517988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开机了多久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991951" y="1525541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登陆用户数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39150" y="1517988"/>
            <a:ext cx="2621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平均工作负载：一分钟，五分钟，十五分钟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 rotWithShape="1">
          <a:blip r:embed="rId3"/>
          <a:srcRect t="8004" b="84190"/>
          <a:stretch/>
        </p:blipFill>
        <p:spPr>
          <a:xfrm>
            <a:off x="1024342" y="2067192"/>
            <a:ext cx="6597789" cy="152400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1431284" y="186331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目前进程总数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520995" y="187141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运作中个数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526216" y="187141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休眠中个数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30288" y="187141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停止个数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20082" y="185934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僵尸进程个数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 rotWithShape="1">
          <a:blip r:embed="rId3"/>
          <a:srcRect t="24413" b="58726"/>
          <a:stretch/>
        </p:blipFill>
        <p:spPr>
          <a:xfrm>
            <a:off x="1024341" y="2852180"/>
            <a:ext cx="6597789" cy="329184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 rotWithShape="1">
          <a:blip r:embed="rId3"/>
          <a:srcRect t="16313" b="75361"/>
          <a:stretch/>
        </p:blipFill>
        <p:spPr>
          <a:xfrm>
            <a:off x="1024341" y="2529000"/>
            <a:ext cx="6597789" cy="162560"/>
          </a:xfrm>
          <a:prstGeom prst="rect">
            <a:avLst/>
          </a:prstGeom>
        </p:spPr>
      </p:pic>
      <p:cxnSp>
        <p:nvCxnSpPr>
          <p:cNvPr id="126" name="直接连接符 125"/>
          <p:cNvCxnSpPr/>
          <p:nvPr/>
        </p:nvCxnSpPr>
        <p:spPr>
          <a:xfrm flipH="1">
            <a:off x="475085" y="3429105"/>
            <a:ext cx="549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475085" y="1807093"/>
            <a:ext cx="0" cy="1622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468313" y="1810575"/>
            <a:ext cx="556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670157" y="4012797"/>
            <a:ext cx="364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1510804" y="2259187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用户空间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84423" y="2660358"/>
            <a:ext cx="1851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物理内存和虚拟内存使用情况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013566" y="2179524"/>
            <a:ext cx="992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用户进程空间内</a:t>
            </a:r>
            <a:endParaRPr lang="en-US" altLang="zh-CN" sz="7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改变过优先级的进程</a:t>
            </a:r>
            <a:endParaRPr lang="en-US" altLang="zh-CN" sz="7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7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297352" y="2256468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内核空间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923657" y="2260291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空闲</a:t>
            </a:r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百分比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21898" y="2253980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等待输入输出的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时间百分比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362576" y="235134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硬件中断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36503" y="2341922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软件中断 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880733" y="236549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62671" y="5635608"/>
            <a:ext cx="498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</a:t>
            </a:r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84" name="直接箭头连接符 183"/>
          <p:cNvCxnSpPr>
            <a:endCxn id="183" idx="0"/>
          </p:cNvCxnSpPr>
          <p:nvPr/>
        </p:nvCxnSpPr>
        <p:spPr>
          <a:xfrm flipH="1">
            <a:off x="1112099" y="5356491"/>
            <a:ext cx="289540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265408" y="5635608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所属用户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87" name="直接箭头连接符 186"/>
          <p:cNvCxnSpPr>
            <a:endCxn id="186" idx="0"/>
          </p:cNvCxnSpPr>
          <p:nvPr/>
        </p:nvCxnSpPr>
        <p:spPr>
          <a:xfrm flipH="1">
            <a:off x="1562926" y="5370728"/>
            <a:ext cx="261580" cy="264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712568" y="5628219"/>
            <a:ext cx="8114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进程优先级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越小越先执行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384361" y="5625027"/>
            <a:ext cx="8114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有关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越小越先执行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H="1">
            <a:off x="2814989" y="5378025"/>
            <a:ext cx="66730" cy="271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3099067" y="5646651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3" name="直接箭头连接符 192"/>
          <p:cNvCxnSpPr>
            <a:endCxn id="192" idx="0"/>
          </p:cNvCxnSpPr>
          <p:nvPr/>
        </p:nvCxnSpPr>
        <p:spPr>
          <a:xfrm flipH="1">
            <a:off x="3396585" y="5367534"/>
            <a:ext cx="4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3569696" y="5646651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常驻内存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5" name="直接箭头连接符 194"/>
          <p:cNvCxnSpPr>
            <a:endCxn id="194" idx="0"/>
          </p:cNvCxnSpPr>
          <p:nvPr/>
        </p:nvCxnSpPr>
        <p:spPr>
          <a:xfrm flipH="1">
            <a:off x="3867214" y="5367534"/>
            <a:ext cx="67964" cy="279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4055324" y="5643947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⑦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SHR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共享内存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99" name="直接箭头连接符 198"/>
          <p:cNvCxnSpPr>
            <a:endCxn id="198" idx="0"/>
          </p:cNvCxnSpPr>
          <p:nvPr/>
        </p:nvCxnSpPr>
        <p:spPr>
          <a:xfrm flipH="1">
            <a:off x="4352842" y="5391739"/>
            <a:ext cx="99145" cy="25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4558561" y="5648989"/>
            <a:ext cx="127150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⑧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进程状态</a:t>
            </a:r>
            <a:endParaRPr lang="en-US" altLang="zh-CN" sz="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rgbClr val="FF0000"/>
                </a:solidFill>
              </a:rPr>
              <a:t>D= </a:t>
            </a:r>
            <a:r>
              <a:rPr lang="zh-CN" altLang="en-US" sz="800" dirty="0">
                <a:solidFill>
                  <a:srgbClr val="FF0000"/>
                </a:solidFill>
              </a:rPr>
              <a:t>不可中断的睡眠状态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R=    </a:t>
            </a:r>
            <a:r>
              <a:rPr lang="zh-CN" altLang="en-US" sz="800" dirty="0">
                <a:solidFill>
                  <a:srgbClr val="FF0000"/>
                </a:solidFill>
              </a:rPr>
              <a:t>运行            </a:t>
            </a:r>
            <a:r>
              <a:rPr lang="en-US" altLang="zh-CN" sz="800" dirty="0">
                <a:solidFill>
                  <a:srgbClr val="FF0000"/>
                </a:solidFill>
              </a:rPr>
              <a:t>S=    </a:t>
            </a:r>
            <a:r>
              <a:rPr lang="zh-CN" altLang="en-US" sz="800" dirty="0">
                <a:solidFill>
                  <a:srgbClr val="FF0000"/>
                </a:solidFill>
              </a:rPr>
              <a:t>睡眠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T=    </a:t>
            </a:r>
            <a:r>
              <a:rPr lang="zh-CN" altLang="en-US" sz="800" dirty="0">
                <a:solidFill>
                  <a:srgbClr val="FF0000"/>
                </a:solidFill>
              </a:rPr>
              <a:t>跟踪</a:t>
            </a:r>
            <a:r>
              <a:rPr lang="en-US" altLang="zh-CN" sz="800" dirty="0">
                <a:solidFill>
                  <a:srgbClr val="FF0000"/>
                </a:solidFill>
              </a:rPr>
              <a:t>/</a:t>
            </a:r>
            <a:r>
              <a:rPr lang="zh-CN" altLang="en-US" sz="800" dirty="0">
                <a:solidFill>
                  <a:srgbClr val="FF0000"/>
                </a:solidFill>
              </a:rPr>
              <a:t>停止  </a:t>
            </a:r>
            <a:endParaRPr lang="en-US" altLang="zh-CN" sz="800" dirty="0">
              <a:solidFill>
                <a:srgbClr val="FF0000"/>
              </a:solidFill>
            </a:endParaRPr>
          </a:p>
          <a:p>
            <a:r>
              <a:rPr lang="en-US" altLang="zh-CN" sz="800" dirty="0">
                <a:solidFill>
                  <a:srgbClr val="FF0000"/>
                </a:solidFill>
              </a:rPr>
              <a:t>Z=    </a:t>
            </a:r>
            <a:r>
              <a:rPr lang="zh-CN" altLang="en-US" sz="800" dirty="0">
                <a:solidFill>
                  <a:srgbClr val="FF0000"/>
                </a:solidFill>
              </a:rPr>
              <a:t>僵尸进程</a:t>
            </a:r>
          </a:p>
        </p:txBody>
      </p:sp>
      <p:cxnSp>
        <p:nvCxnSpPr>
          <p:cNvPr id="201" name="直接箭头连接符 200"/>
          <p:cNvCxnSpPr/>
          <p:nvPr/>
        </p:nvCxnSpPr>
        <p:spPr>
          <a:xfrm>
            <a:off x="4810419" y="5391739"/>
            <a:ext cx="331916" cy="290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688791" y="5664108"/>
            <a:ext cx="7008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⑨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%CPU</a:t>
            </a:r>
          </a:p>
          <a:p>
            <a:pPr algn="ctr"/>
            <a:r>
              <a:rPr lang="en-US" altLang="zh-CN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使用率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5163586" y="5377950"/>
            <a:ext cx="799516" cy="37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6326479" y="5643947"/>
            <a:ext cx="7168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⑩</a:t>
            </a:r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内存使用率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5683150" y="5373987"/>
            <a:ext cx="922995" cy="33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6951366" y="5637496"/>
            <a:ext cx="9028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1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%TIME+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累加的使用时间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4" name="直接箭头连接符 223"/>
          <p:cNvCxnSpPr/>
          <p:nvPr/>
        </p:nvCxnSpPr>
        <p:spPr>
          <a:xfrm>
            <a:off x="6349249" y="5387697"/>
            <a:ext cx="1005133" cy="311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图片 224"/>
          <p:cNvPicPr>
            <a:picLocks noChangeAspect="1"/>
          </p:cNvPicPr>
          <p:nvPr/>
        </p:nvPicPr>
        <p:blipFill rotWithShape="1">
          <a:blip r:embed="rId4"/>
          <a:srcRect r="93595" b="4609"/>
          <a:stretch/>
        </p:blipFill>
        <p:spPr>
          <a:xfrm>
            <a:off x="7314815" y="5592461"/>
            <a:ext cx="305313" cy="342218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7820884" y="5625027"/>
            <a:ext cx="595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%MEM</a:t>
            </a:r>
          </a:p>
          <a:p>
            <a:pPr algn="ctr"/>
            <a:r>
              <a:rPr lang="zh-CN" altLang="en-US" sz="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指令程序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6951366" y="5376263"/>
            <a:ext cx="1105902" cy="304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图片 227"/>
          <p:cNvPicPr>
            <a:picLocks noChangeAspect="1"/>
          </p:cNvPicPr>
          <p:nvPr/>
        </p:nvPicPr>
        <p:blipFill rotWithShape="1">
          <a:blip r:embed="rId5"/>
          <a:srcRect r="95876"/>
          <a:stretch/>
        </p:blipFill>
        <p:spPr>
          <a:xfrm>
            <a:off x="8027483" y="5579645"/>
            <a:ext cx="197834" cy="361051"/>
          </a:xfrm>
          <a:prstGeom prst="rect">
            <a:avLst/>
          </a:prstGeom>
        </p:spPr>
      </p:pic>
      <p:cxnSp>
        <p:nvCxnSpPr>
          <p:cNvPr id="232" name="直接箭头连接符 231"/>
          <p:cNvCxnSpPr/>
          <p:nvPr/>
        </p:nvCxnSpPr>
        <p:spPr>
          <a:xfrm flipH="1">
            <a:off x="2182238" y="5379067"/>
            <a:ext cx="261580" cy="264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23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734365"/>
            <a:ext cx="3350500" cy="200173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kill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noProof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发送信号给进程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1463" y="3365032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   -9</a:t>
            </a:r>
            <a:r>
              <a:rPr kumimoji="0" lang="en-US" altLang="zh-CN" sz="1800" b="0" i="0" u="none" strike="noStrike" kern="1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3615 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262" y="5792616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示例功能：结束指定进程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63" y="360385"/>
            <a:ext cx="370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kill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reboot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重启计算机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71463" y="360385"/>
            <a:ext cx="422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reboot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27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79262" y="1149041"/>
            <a:ext cx="5402973" cy="2585323"/>
            <a:chOff x="398464" y="1832061"/>
            <a:chExt cx="5402973" cy="2585323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halt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关闭计算机</a:t>
              </a:r>
              <a:endParaRPr lang="en-US" altLang="zh-CN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2467228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71463" y="360385"/>
            <a:ext cx="5808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入门系统命令：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halt 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shutdown</a:t>
            </a:r>
            <a:endParaRPr lang="zh-CN" altLang="en-US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1463" y="3769426"/>
            <a:ext cx="5402973" cy="2585323"/>
            <a:chOff x="398464" y="1832061"/>
            <a:chExt cx="5402973" cy="2585323"/>
          </a:xfrm>
        </p:grpSpPr>
        <p:sp>
          <p:nvSpPr>
            <p:cNvPr id="14" name="矩形 13"/>
            <p:cNvSpPr/>
            <p:nvPr/>
          </p:nvSpPr>
          <p:spPr>
            <a:xfrm>
              <a:off x="398464" y="1832061"/>
              <a:ext cx="540297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shutdown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关闭计算机</a:t>
              </a: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0514" y="5087613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4113993984"/>
                    </a:ext>
                  </a:extLst>
                </a:gridCol>
                <a:gridCol w="908942">
                  <a:extLst>
                    <a:ext uri="{9D8B030D-6E8A-4147-A177-3AD203B41FA5}">
                      <a16:colId xmlns:a16="http://schemas.microsoft.com/office/drawing/2014/main" val="2377835472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shutdown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倒计时关机时间（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504405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/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英语单词及含义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directory</a:t>
                      </a:r>
                      <a:endParaRPr lang="zh-CN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rgbClr val="1C1C1C"/>
                          </a:solidFill>
                        </a:rPr>
                        <a:t>目录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change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改变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print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打印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copy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rgbClr val="1C1C1C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clear</a:t>
                      </a:r>
                      <a:endParaRPr lang="zh-CN" altLang="en-US" sz="1800" kern="1200" dirty="0">
                        <a:solidFill>
                          <a:srgbClr val="1C1C1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>
                          <a:solidFill>
                            <a:srgbClr val="1C1C1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86015" y="3484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八</a:t>
            </a:r>
            <a:r>
              <a:rPr lang="zh-CN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英语单词</a:t>
            </a:r>
          </a:p>
        </p:txBody>
      </p:sp>
    </p:spTree>
    <p:extLst>
      <p:ext uri="{BB962C8B-B14F-4D97-AF65-F5344CB8AC3E}">
        <p14:creationId xmlns:p14="http://schemas.microsoft.com/office/powerpoint/2010/main" val="25438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3232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rint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orking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打印当前所在路径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23184" y="3610512"/>
            <a:ext cx="24368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pwd</a:t>
            </a:r>
            <a:r>
              <a:rPr lang="zh-CN" altLang="en-US" dirty="0">
                <a:solidFill>
                  <a:srgbClr val="FF0000"/>
                </a:solidFill>
              </a:rPr>
              <a:t>没有其他选项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10252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60349" y="4158827"/>
            <a:ext cx="4600165" cy="1284531"/>
            <a:chOff x="360349" y="4158827"/>
            <a:chExt cx="4600165" cy="1284531"/>
          </a:xfrm>
        </p:grpSpPr>
        <p:sp>
          <p:nvSpPr>
            <p:cNvPr id="2" name="矩形 1"/>
            <p:cNvSpPr/>
            <p:nvPr/>
          </p:nvSpPr>
          <p:spPr>
            <a:xfrm>
              <a:off x="360349" y="4158827"/>
              <a:ext cx="1642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pwd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514" y="4528160"/>
              <a:ext cx="4500000" cy="609637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911464" y="4572983"/>
              <a:ext cx="602664" cy="2999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71628" y="5137846"/>
              <a:ext cx="166555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71463" y="5135581"/>
              <a:ext cx="25186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示例功能：显示当前所在路径</a:t>
              </a:r>
              <a:endPara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262" y="1149041"/>
            <a:ext cx="5402973" cy="3000821"/>
            <a:chOff x="398464" y="1832061"/>
            <a:chExt cx="5402973" cy="3000821"/>
          </a:xfrm>
        </p:grpSpPr>
        <p:sp>
          <p:nvSpPr>
            <p:cNvPr id="10" name="矩形 9"/>
            <p:cNvSpPr/>
            <p:nvPr/>
          </p:nvSpPr>
          <p:spPr>
            <a:xfrm>
              <a:off x="398464" y="1832061"/>
              <a:ext cx="5402973" cy="300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</a:t>
              </a:r>
            </a:p>
            <a:p>
              <a:pPr marL="285750" indent="-285750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英文来源：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hange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irectory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功能：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改变路径、切换路径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命令格式：</a:t>
              </a:r>
              <a:endPara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8464" y="3115186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endParaRPr lang="zh-CN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14741"/>
              </p:ext>
            </p:extLst>
          </p:nvPr>
        </p:nvGraphicFramePr>
        <p:xfrm>
          <a:off x="479427" y="2843731"/>
          <a:ext cx="8180478" cy="76678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26826">
                  <a:extLst>
                    <a:ext uri="{9D8B030D-6E8A-4147-A177-3AD203B41FA5}">
                      <a16:colId xmlns:a16="http://schemas.microsoft.com/office/drawing/2014/main" val="1175855304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1931548340"/>
                    </a:ext>
                  </a:extLst>
                </a:gridCol>
                <a:gridCol w="2726826">
                  <a:extLst>
                    <a:ext uri="{9D8B030D-6E8A-4147-A177-3AD203B41FA5}">
                      <a16:colId xmlns:a16="http://schemas.microsoft.com/office/drawing/2014/main" val="462873217"/>
                    </a:ext>
                  </a:extLst>
                </a:gridCol>
              </a:tblGrid>
              <a:tr h="395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zh-CN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80619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79262" y="3942050"/>
            <a:ext cx="4600165" cy="2139053"/>
            <a:chOff x="379262" y="3942050"/>
            <a:chExt cx="4600165" cy="21390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27" y="4373944"/>
              <a:ext cx="4500000" cy="133682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379262" y="3942050"/>
              <a:ext cx="4162258" cy="2139053"/>
              <a:chOff x="132008" y="1379957"/>
              <a:chExt cx="4162258" cy="213905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32008" y="1379957"/>
                <a:ext cx="2403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/home/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5667" y="3211233"/>
                <a:ext cx="25779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示例功能：切换到</a:t>
                </a:r>
                <a:r>
                  <a:rPr lang="en-US" altLang="zh-CN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/home</a:t>
                </a: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路径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15479" y="2311518"/>
                <a:ext cx="1178787" cy="30189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266558" y="2323710"/>
                <a:ext cx="120526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2173" y="3121178"/>
                <a:ext cx="64833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38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5287" y="2232461"/>
            <a:ext cx="792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表示用户家目录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用户的家目录为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/home/book</a:t>
            </a:r>
          </a:p>
        </p:txBody>
      </p:sp>
      <p:sp>
        <p:nvSpPr>
          <p:cNvPr id="27" name="矩形 26"/>
          <p:cNvSpPr/>
          <p:nvPr/>
        </p:nvSpPr>
        <p:spPr>
          <a:xfrm>
            <a:off x="122213" y="1194921"/>
            <a:ext cx="2665812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基础概念：家目录</a:t>
            </a:r>
            <a:endParaRPr lang="zh-CN" altLang="en-US">
              <a:ln w="38100">
                <a:solidFill>
                  <a:srgbClr val="8AB224"/>
                </a:solidFill>
              </a:ln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287" y="3145464"/>
            <a:ext cx="6058069" cy="1988824"/>
            <a:chOff x="395287" y="3145464"/>
            <a:chExt cx="6058069" cy="19888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13" y="3514796"/>
              <a:ext cx="4500000" cy="1311715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95287" y="3145464"/>
              <a:ext cx="1737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Wingdings" panose="05000000000000000000" pitchFamily="2" charset="2"/>
                <a:buChar char="u"/>
              </a:pPr>
              <a:r>
                <a:rPr lang="zh-CN" altLang="en-US" b="1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~</a:t>
              </a:r>
              <a:endPara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5287" y="4826511"/>
              <a:ext cx="6058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示例功能：当前在任意路径，在终端中输入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   ~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，均返回到</a:t>
              </a: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/home/book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725888" y="4002864"/>
              <a:ext cx="624910" cy="270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68313" y="4802112"/>
              <a:ext cx="127514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65" y="2163441"/>
            <a:ext cx="7929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表示当前路径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  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表示上一级路径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../..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表示上上级路径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，依此类推。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212" y="1194921"/>
            <a:ext cx="4228585" cy="441435"/>
          </a:xfrm>
          <a:prstGeom prst="rect">
            <a:avLst/>
          </a:prstGeom>
          <a:solidFill>
            <a:srgbClr val="00A0E4"/>
          </a:solidFill>
          <a:ln w="57150">
            <a:solidFill>
              <a:srgbClr val="9B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基础概念：当前路径和上一级路径</a:t>
            </a:r>
            <a:endParaRPr lang="zh-CN" altLang="en-US" dirty="0">
              <a:ln w="38100">
                <a:solidFill>
                  <a:srgbClr val="8AB224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63" y="360385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常用命令：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6175" y="3554385"/>
            <a:ext cx="4075372" cy="1897529"/>
            <a:chOff x="386175" y="3554385"/>
            <a:chExt cx="4075372" cy="18975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547" y="3935616"/>
              <a:ext cx="3960000" cy="1171893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386175" y="3554385"/>
              <a:ext cx="3281785" cy="1897529"/>
              <a:chOff x="4601948" y="1374204"/>
              <a:chExt cx="3281785" cy="189752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01948" y="1374204"/>
                <a:ext cx="167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717320" y="2217675"/>
                <a:ext cx="107579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7253304" y="2202435"/>
                <a:ext cx="630429" cy="24272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717320" y="2897166"/>
                <a:ext cx="56525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4610738" y="2963956"/>
                <a:ext cx="2364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示例功能：进入上一级目录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03681" y="3424467"/>
            <a:ext cx="4056996" cy="2027447"/>
            <a:chOff x="4703681" y="3424467"/>
            <a:chExt cx="4056996" cy="202744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77" y="3923717"/>
              <a:ext cx="3960000" cy="1153613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4703681" y="3424467"/>
              <a:ext cx="3611740" cy="2027447"/>
              <a:chOff x="164214" y="3888819"/>
              <a:chExt cx="3387051" cy="202744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4214" y="3888819"/>
                <a:ext cx="189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b="1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</a:t>
                </a:r>
                <a:r>
                  <a:rPr lang="zh-CN" altLang="en-US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cd  ../..</a:t>
                </a:r>
                <a:endParaRPr lang="zh-CN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70446" y="4845020"/>
                <a:ext cx="105655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609979" y="4831460"/>
                <a:ext cx="941286" cy="2668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270446" y="5535837"/>
                <a:ext cx="4503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219971" y="5608489"/>
                <a:ext cx="22176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示例功能：进入上上级目录</a:t>
                </a:r>
                <a:endParaRPr lang="zh-CN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74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4233</TotalTime>
  <Words>3004</Words>
  <Application>Microsoft Office PowerPoint</Application>
  <PresentationFormat>全屏显示(4:3)</PresentationFormat>
  <Paragraphs>823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皓清</cp:lastModifiedBy>
  <cp:revision>735</cp:revision>
  <dcterms:created xsi:type="dcterms:W3CDTF">2017-07-02T11:22:42Z</dcterms:created>
  <dcterms:modified xsi:type="dcterms:W3CDTF">2022-03-22T01:11:39Z</dcterms:modified>
  <cp:category>Linux基础</cp:category>
  <cp:contentStatus>制作ing</cp:contentStatus>
</cp:coreProperties>
</file>