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86" r:id="rId2"/>
    <p:sldId id="280" r:id="rId3"/>
    <p:sldId id="279" r:id="rId4"/>
    <p:sldId id="287" r:id="rId5"/>
    <p:sldId id="298" r:id="rId6"/>
    <p:sldId id="295" r:id="rId7"/>
    <p:sldId id="378" r:id="rId8"/>
    <p:sldId id="379" r:id="rId9"/>
    <p:sldId id="284" r:id="rId10"/>
    <p:sldId id="380" r:id="rId11"/>
    <p:sldId id="291" r:id="rId12"/>
    <p:sldId id="274" r:id="rId13"/>
    <p:sldId id="382" r:id="rId14"/>
    <p:sldId id="381" r:id="rId15"/>
    <p:sldId id="318" r:id="rId16"/>
    <p:sldId id="383" r:id="rId17"/>
    <p:sldId id="384" r:id="rId18"/>
    <p:sldId id="267" r:id="rId19"/>
    <p:sldId id="283" r:id="rId20"/>
    <p:sldId id="376" r:id="rId21"/>
    <p:sldId id="285" r:id="rId22"/>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985437797@qq.com" initials="9" lastIdx="1" clrIdx="0"/>
  <p:cmAuthor id="2" name="hmily s" initials="hs" lastIdx="23"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FBFB"/>
    <a:srgbClr val="5380A0"/>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4" autoAdjust="0"/>
    <p:restoredTop sz="94660"/>
  </p:normalViewPr>
  <p:slideViewPr>
    <p:cSldViewPr snapToGrid="0" showGuides="1">
      <p:cViewPr varScale="1">
        <p:scale>
          <a:sx n="84" d="100"/>
          <a:sy n="84" d="100"/>
        </p:scale>
        <p:origin x="427" y="67"/>
      </p:cViewPr>
      <p:guideLst>
        <p:guide orient="horz" pos="2160"/>
        <p:guide pos="3888"/>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2024/12/20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D169B-7861-D3F7-42DD-342D4CED0E6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A693AF-7EB1-0316-B765-D60EA2E3C84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A792E5B-66F8-D558-94DE-D805BA43190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B138357-EC4F-0324-BCD5-EEEFECCB7F12}"/>
              </a:ext>
            </a:extLst>
          </p:cNvPr>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1775696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A46A7-2DF4-57D0-0E73-57BDCA00DE9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579E7F4-537A-12A2-22B5-D3F9EFC2519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DAE100-5965-C628-C043-3643768394B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288DBAA-050C-B88F-C0D5-3D3F78048C5A}"/>
              </a:ext>
            </a:extLst>
          </p:cNvPr>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1176293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a:solidFill>
                  <a:schemeClr val="bg1">
                    <a:alpha val="0"/>
                  </a:schemeClr>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2.png"/><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1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1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7.xml"/><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2.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2.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0" y="1518602"/>
            <a:ext cx="5694744" cy="3820795"/>
          </a:xfrm>
          <a:prstGeom prst="rect">
            <a:avLst/>
          </a:prstGeom>
        </p:spPr>
      </p:pic>
      <p:sp>
        <p:nvSpPr>
          <p:cNvPr id="5" name="文本框 4"/>
          <p:cNvSpPr txBox="1"/>
          <p:nvPr/>
        </p:nvSpPr>
        <p:spPr>
          <a:xfrm>
            <a:off x="7242384" y="3535485"/>
            <a:ext cx="4811698" cy="829945"/>
          </a:xfrm>
          <a:prstGeom prst="rect">
            <a:avLst/>
          </a:prstGeom>
          <a:noFill/>
        </p:spPr>
        <p:txBody>
          <a:bodyPr wrap="square" rtlCol="0">
            <a:spAutoFit/>
            <a:scene3d>
              <a:camera prst="orthographicFront"/>
              <a:lightRig rig="threePt" dir="t"/>
            </a:scene3d>
            <a:sp3d contourW="12700"/>
          </a:bodyPr>
          <a:lstStyle/>
          <a:p>
            <a:r>
              <a:rPr lang="zh-CN" altLang="en-US" sz="2400" b="1" dirty="0">
                <a:latin typeface="宋体" panose="02010600030101010101" pitchFamily="2" charset="-122"/>
                <a:ea typeface="宋体" panose="02010600030101010101" pitchFamily="2" charset="-122"/>
              </a:rPr>
              <a:t>答辩人：  江潮辉      </a:t>
            </a:r>
          </a:p>
          <a:p>
            <a:r>
              <a:rPr lang="zh-CN" altLang="en-US" sz="2400" b="1" dirty="0">
                <a:latin typeface="宋体" panose="02010600030101010101" pitchFamily="2" charset="-122"/>
                <a:ea typeface="宋体" panose="02010600030101010101" pitchFamily="2" charset="-122"/>
              </a:rPr>
              <a:t>指导老师：韩云涛</a:t>
            </a:r>
          </a:p>
        </p:txBody>
      </p:sp>
      <p:sp>
        <p:nvSpPr>
          <p:cNvPr id="20" name="文本框 19"/>
          <p:cNvSpPr txBox="1"/>
          <p:nvPr/>
        </p:nvSpPr>
        <p:spPr>
          <a:xfrm>
            <a:off x="5396929" y="1915827"/>
            <a:ext cx="6795071" cy="845820"/>
          </a:xfrm>
          <a:prstGeom prst="rect">
            <a:avLst/>
          </a:prstGeom>
          <a:noFill/>
        </p:spPr>
        <p:txBody>
          <a:bodyPr wrap="square" rtlCol="0">
            <a:noAutofit/>
            <a:scene3d>
              <a:camera prst="orthographicFront"/>
              <a:lightRig rig="threePt" dir="t"/>
            </a:scene3d>
            <a:sp3d contourW="12700"/>
          </a:bodyPr>
          <a:lstStyle/>
          <a:p>
            <a:pPr algn="ctr"/>
            <a:r>
              <a:rPr lang="zh-CN" altLang="zh-CN" sz="2800" dirty="0">
                <a:effectLst/>
                <a:ea typeface="黑体" panose="02010609060101010101" pitchFamily="49" charset="-122"/>
                <a:cs typeface="Times New Roman" panose="02020603050405020304" pitchFamily="18" charset="0"/>
              </a:rPr>
              <a:t>面向海底管道</a:t>
            </a:r>
            <a:r>
              <a:rPr lang="zh-CN" altLang="en-US" sz="2800" dirty="0">
                <a:effectLst/>
                <a:ea typeface="黑体" panose="02010609060101010101" pitchFamily="49" charset="-122"/>
                <a:cs typeface="Times New Roman" panose="02020603050405020304" pitchFamily="18" charset="0"/>
              </a:rPr>
              <a:t>巡检</a:t>
            </a:r>
            <a:r>
              <a:rPr lang="zh-CN" altLang="zh-CN" sz="2800" dirty="0">
                <a:effectLst/>
                <a:ea typeface="黑体" panose="02010609060101010101" pitchFamily="49" charset="-122"/>
                <a:cs typeface="Times New Roman" panose="02020603050405020304" pitchFamily="18" charset="0"/>
              </a:rPr>
              <a:t>的</a:t>
            </a:r>
            <a:endParaRPr lang="en-US" altLang="zh-CN" sz="2800" dirty="0">
              <a:effectLst/>
              <a:ea typeface="黑体" panose="02010609060101010101" pitchFamily="49" charset="-122"/>
              <a:cs typeface="Times New Roman" panose="02020603050405020304" pitchFamily="18" charset="0"/>
            </a:endParaRPr>
          </a:p>
          <a:p>
            <a:pPr algn="ctr"/>
            <a:r>
              <a:rPr lang="zh-CN" altLang="zh-CN" sz="2800" dirty="0">
                <a:effectLst/>
                <a:ea typeface="黑体" panose="02010609060101010101" pitchFamily="49" charset="-122"/>
                <a:cs typeface="Times New Roman" panose="02020603050405020304" pitchFamily="18" charset="0"/>
              </a:rPr>
              <a:t>模块化水下机器人姿态控制系统设计</a:t>
            </a:r>
            <a:endParaRPr lang="zh-CN" altLang="zh-CN" sz="4400" dirty="0">
              <a:solidFill>
                <a:schemeClr val="accent1"/>
              </a:solidFill>
              <a:latin typeface="Century Gothic" panose="020B0502020202020204" pitchFamily="34" charset="0"/>
            </a:endParaRPr>
          </a:p>
          <a:p>
            <a:pPr algn="ctr"/>
            <a:endParaRPr lang="zh-CN" altLang="en-US" sz="3200" dirty="0">
              <a:solidFill>
                <a:schemeClr val="accent1"/>
              </a:solidFill>
              <a:latin typeface="Century Gothic" panose="020B0502020202020204" pitchFamily="34" charset="0"/>
              <a:cs typeface="经典综艺体简" panose="02010609000101010101" pitchFamily="49" charset="-122"/>
            </a:endParaRPr>
          </a:p>
        </p:txBody>
      </p:sp>
      <p:grpSp>
        <p:nvGrpSpPr>
          <p:cNvPr id="28" name="组合 27"/>
          <p:cNvGrpSpPr/>
          <p:nvPr/>
        </p:nvGrpSpPr>
        <p:grpSpPr>
          <a:xfrm>
            <a:off x="1296141" y="816746"/>
            <a:ext cx="7893736" cy="4826660"/>
            <a:chOff x="2163778" y="1158843"/>
            <a:chExt cx="6826313" cy="4508626"/>
          </a:xfrm>
        </p:grpSpPr>
        <p:sp>
          <p:nvSpPr>
            <p:cNvPr id="26"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哈尔滨工程大学</a:t>
              </a:r>
            </a:p>
          </p:txBody>
        </p:sp>
      </p:grpSp>
      <p:pic>
        <p:nvPicPr>
          <p:cNvPr id="4" name="图片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Tree>
    <p:custDataLst>
      <p:tags r:id="rId1"/>
    </p:custDataLst>
  </p:cSld>
  <p:clrMapOvr>
    <a:masterClrMapping/>
  </p:clrMapOvr>
  <p:transition spd="slow" advTm="13812">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4C830-FA53-7C5B-E613-1AFCE696F5C0}"/>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61880DFC-8328-1F0C-D71D-4E0CFABE682D}"/>
              </a:ext>
            </a:extLst>
          </p:cNvPr>
          <p:cNvGrpSpPr/>
          <p:nvPr/>
        </p:nvGrpSpPr>
        <p:grpSpPr>
          <a:xfrm>
            <a:off x="441025" y="298759"/>
            <a:ext cx="4553217" cy="1014413"/>
            <a:chOff x="441025" y="218860"/>
            <a:chExt cx="4553217" cy="1014413"/>
          </a:xfrm>
        </p:grpSpPr>
        <p:grpSp>
          <p:nvGrpSpPr>
            <p:cNvPr id="6" name="组合 5">
              <a:extLst>
                <a:ext uri="{FF2B5EF4-FFF2-40B4-BE49-F238E27FC236}">
                  <a16:creationId xmlns:a16="http://schemas.microsoft.com/office/drawing/2014/main" id="{AD739840-4A46-5495-D59D-B1E1B6F4AC36}"/>
                </a:ext>
              </a:extLst>
            </p:cNvPr>
            <p:cNvGrpSpPr/>
            <p:nvPr/>
          </p:nvGrpSpPr>
          <p:grpSpPr>
            <a:xfrm>
              <a:off x="441025" y="218860"/>
              <a:ext cx="4553217" cy="1014413"/>
              <a:chOff x="441025" y="218860"/>
              <a:chExt cx="4553217" cy="1014413"/>
            </a:xfrm>
          </p:grpSpPr>
          <p:sp>
            <p:nvSpPr>
              <p:cNvPr id="8" name="文本框 7">
                <a:extLst>
                  <a:ext uri="{FF2B5EF4-FFF2-40B4-BE49-F238E27FC236}">
                    <a16:creationId xmlns:a16="http://schemas.microsoft.com/office/drawing/2014/main" id="{548A5EDF-D6BF-68E6-26D6-7B6FF93DBF4D}"/>
                  </a:ext>
                </a:extLst>
              </p:cNvPr>
              <p:cNvSpPr txBox="1"/>
              <p:nvPr/>
            </p:nvSpPr>
            <p:spPr>
              <a:xfrm>
                <a:off x="564794" y="364158"/>
                <a:ext cx="4429448"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主要工作内容</a:t>
                </a:r>
              </a:p>
            </p:txBody>
          </p:sp>
          <p:sp>
            <p:nvSpPr>
              <p:cNvPr id="9" name="任意多边形 28">
                <a:extLst>
                  <a:ext uri="{FF2B5EF4-FFF2-40B4-BE49-F238E27FC236}">
                    <a16:creationId xmlns:a16="http://schemas.microsoft.com/office/drawing/2014/main" id="{1F8E4917-9E24-8F3F-8491-2CB46CAA90F0}"/>
                  </a:ext>
                </a:extLst>
              </p:cNvPr>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文本框 6">
              <a:extLst>
                <a:ext uri="{FF2B5EF4-FFF2-40B4-BE49-F238E27FC236}">
                  <a16:creationId xmlns:a16="http://schemas.microsoft.com/office/drawing/2014/main" id="{30942694-A3D7-31D8-9DA5-FBC87953D20A}"/>
                </a:ext>
              </a:extLst>
            </p:cNvPr>
            <p:cNvSpPr txBox="1"/>
            <p:nvPr/>
          </p:nvSpPr>
          <p:spPr>
            <a:xfrm>
              <a:off x="564794" y="784352"/>
              <a:ext cx="4269162"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100">
                  <a:solidFill>
                    <a:schemeClr val="tx1">
                      <a:lumMod val="50000"/>
                      <a:lumOff val="50000"/>
                    </a:schemeClr>
                  </a:solidFill>
                  <a:latin typeface="Century Gothic" panose="020B0502020202020204" pitchFamily="34" charset="0"/>
                </a:rPr>
                <a:t> Main Content of Work</a:t>
              </a:r>
            </a:p>
          </p:txBody>
        </p:sp>
      </p:grpSp>
      <p:sp>
        <p:nvSpPr>
          <p:cNvPr id="13" name="文本框 12">
            <a:extLst>
              <a:ext uri="{FF2B5EF4-FFF2-40B4-BE49-F238E27FC236}">
                <a16:creationId xmlns:a16="http://schemas.microsoft.com/office/drawing/2014/main" id="{96B57BB8-2CDD-16AD-72C7-EB58D07D3736}"/>
              </a:ext>
            </a:extLst>
          </p:cNvPr>
          <p:cNvSpPr txBox="1"/>
          <p:nvPr/>
        </p:nvSpPr>
        <p:spPr>
          <a:xfrm>
            <a:off x="2940719" y="454820"/>
            <a:ext cx="5724174" cy="523220"/>
          </a:xfrm>
          <a:prstGeom prst="rect">
            <a:avLst/>
          </a:prstGeom>
          <a:noFill/>
        </p:spPr>
        <p:txBody>
          <a:bodyPr wrap="square" rtlCol="0">
            <a:spAutoFit/>
          </a:bodyPr>
          <a:lstStyle/>
          <a:p>
            <a:r>
              <a:rPr lang="en-US" altLang="zh-CN" sz="2800" b="1" dirty="0">
                <a:solidFill>
                  <a:srgbClr val="0070C0"/>
                </a:solidFill>
                <a:ea typeface="宋体" panose="02010600030101010101" pitchFamily="2" charset="-122"/>
              </a:rPr>
              <a:t>1.</a:t>
            </a:r>
            <a:r>
              <a:rPr lang="zh-CN" altLang="en-US" sz="2800" b="1" dirty="0">
                <a:solidFill>
                  <a:srgbClr val="0070C0"/>
                </a:solidFill>
                <a:ea typeface="宋体" panose="02010600030101010101" pitchFamily="2" charset="-122"/>
              </a:rPr>
              <a:t>机器人硬件系统搭建</a:t>
            </a:r>
            <a:endParaRPr lang="zh-CN" altLang="en-US" sz="2800" b="1" dirty="0">
              <a:solidFill>
                <a:srgbClr val="0070C0"/>
              </a:solidFill>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AE4C73B-C765-432A-5A6C-A78849F4C26B}"/>
                  </a:ext>
                </a:extLst>
              </p:cNvPr>
              <p:cNvSpPr txBox="1"/>
              <p:nvPr/>
            </p:nvSpPr>
            <p:spPr>
              <a:xfrm>
                <a:off x="1335777" y="1532220"/>
                <a:ext cx="4932862" cy="6006068"/>
              </a:xfrm>
              <a:prstGeom prst="rect">
                <a:avLst/>
              </a:prstGeom>
              <a:noFill/>
            </p:spPr>
            <p:txBody>
              <a:bodyPr wrap="square" rtlCol="0">
                <a:spAutoFit/>
              </a:bodyPr>
              <a:lstStyle/>
              <a:p>
                <a:endParaRPr lang="en-US" altLang="zh-CN" sz="2000" kern="100" dirty="0">
                  <a:solidFill>
                    <a:schemeClr val="bg1"/>
                  </a:solidFill>
                  <a:effectLst/>
                  <a:latin typeface="Times New Roman" panose="02020603050405020304" pitchFamily="18" charset="0"/>
                  <a:ea typeface="宋体" panose="02010600030101010101" pitchFamily="2" charset="-122"/>
                </a:endParaRPr>
              </a:p>
              <a:p>
                <a:endParaRPr lang="en-US" altLang="zh-CN" sz="2000" kern="100" dirty="0">
                  <a:solidFill>
                    <a:schemeClr val="bg1"/>
                  </a:solidFill>
                  <a:latin typeface="Times New Roman" panose="02020603050405020304" pitchFamily="18" charset="0"/>
                  <a:ea typeface="宋体" panose="02010600030101010101" pitchFamily="2" charset="-122"/>
                </a:endParaRPr>
              </a:p>
              <a:p>
                <a:r>
                  <a:rPr lang="en-US" altLang="zh-CN" sz="2000" b="1" kern="100" dirty="0">
                    <a:solidFill>
                      <a:schemeClr val="bg1"/>
                    </a:solidFill>
                    <a:effectLst/>
                    <a:latin typeface="Times New Roman" panose="02020603050405020304" pitchFamily="18" charset="0"/>
                    <a:ea typeface="宋体" panose="02010600030101010101" pitchFamily="2" charset="-122"/>
                  </a:rPr>
                  <a:t>· </a:t>
                </a:r>
                <a:r>
                  <a:rPr lang="en-US" altLang="zh-CN" sz="2000" kern="100" dirty="0">
                    <a:solidFill>
                      <a:schemeClr val="bg1"/>
                    </a:solidFill>
                    <a:effectLst/>
                    <a:latin typeface="Times New Roman" panose="02020603050405020304" pitchFamily="18" charset="0"/>
                    <a:ea typeface="宋体" panose="02010600030101010101" pitchFamily="2" charset="-122"/>
                  </a:rPr>
                  <a:t>Bellhop</a:t>
                </a:r>
                <a:r>
                  <a:rPr lang="zh-CN" altLang="zh-CN" sz="20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水声信道射线模型</a:t>
                </a:r>
                <a:r>
                  <a:rPr lang="zh-CN" altLang="en-US"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思想：</a:t>
                </a:r>
                <a:endParaRPr lang="en-US" altLang="zh-CN" sz="2000" kern="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zh-CN" sz="20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声波能量沿一定路径通过一定形状的何面向外传播，确定射线空间走向及其强度大小即可完全确定声传播规律</a:t>
                </a:r>
                <a:r>
                  <a:rPr lang="zh-CN"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i="1" smtClean="0">
                              <a:solidFill>
                                <a:schemeClr val="bg1"/>
                              </a:solidFill>
                              <a:effectLst/>
                              <a:latin typeface="Cambria Math" panose="02040503050406030204" pitchFamily="18" charset="0"/>
                              <a:ea typeface="Cambria Math" panose="02040503050406030204" pitchFamily="18" charset="0"/>
                            </a:rPr>
                          </m:ctrlPr>
                        </m:mPr>
                        <m:mr>
                          <m:e>
                            <m:f>
                              <m:fPr>
                                <m:ctrlPr>
                                  <a:rPr lang="zh-CN" altLang="zh-CN" i="1">
                                    <a:solidFill>
                                      <a:schemeClr val="bg1"/>
                                    </a:solidFill>
                                    <a:effectLst/>
                                    <a:latin typeface="Cambria Math" panose="02040503050406030204" pitchFamily="18" charset="0"/>
                                    <a:ea typeface="Cambria Math" panose="02040503050406030204" pitchFamily="18" charset="0"/>
                                  </a:rPr>
                                </m:ctrlPr>
                              </m:fPr>
                              <m:num>
                                <m:sSup>
                                  <m:sSupPr>
                                    <m:ctrlPr>
                                      <a:rPr lang="zh-CN" altLang="zh-CN" i="1">
                                        <a:solidFill>
                                          <a:schemeClr val="bg1"/>
                                        </a:solidFill>
                                        <a:effectLst/>
                                        <a:latin typeface="Cambria Math" panose="02040503050406030204" pitchFamily="18" charset="0"/>
                                        <a:ea typeface="Cambria Math" panose="02040503050406030204" pitchFamily="18" charset="0"/>
                                      </a:rPr>
                                    </m:ctrlPr>
                                  </m:sSupPr>
                                  <m:e>
                                    <m:r>
                                      <m:rPr>
                                        <m:sty m:val="p"/>
                                      </m:rP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𝐴</m:t>
                                </m:r>
                              </m:num>
                              <m:den>
                                <m:r>
                                  <a:rPr lang="en-US" altLang="zh-CN" sz="1800" i="1"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𝐴</m:t>
                                </m:r>
                              </m:den>
                            </m:f>
                            <m:r>
                              <a:rPr lang="en-US" altLang="zh-CN" sz="1800" i="1"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i="1">
                                    <a:solidFill>
                                      <a:schemeClr val="bg1"/>
                                    </a:solidFill>
                                    <a:effectLst/>
                                    <a:latin typeface="Cambria Math" panose="02040503050406030204" pitchFamily="18" charset="0"/>
                                    <a:ea typeface="Cambria Math" panose="02040503050406030204" pitchFamily="18" charset="0"/>
                                  </a:rPr>
                                </m:ctrlPr>
                              </m:sSubSupPr>
                              <m:e>
                                <m:r>
                                  <a:rPr lang="en-US" altLang="zh-CN" sz="1800" i="1"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𝑘</m:t>
                                </m:r>
                              </m:e>
                              <m:sub>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2</m:t>
                                </m:r>
                              </m:sup>
                            </m:sSubSup>
                            <m:r>
                              <m:rPr>
                                <m:sty m:val="p"/>
                              </m:rP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𝛷</m:t>
                            </m:r>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𝛷</m:t>
                            </m:r>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solidFill>
                                      <a:schemeClr val="bg1"/>
                                    </a:solidFill>
                                    <a:effectLst/>
                                    <a:latin typeface="Cambria Math" panose="02040503050406030204" pitchFamily="18" charset="0"/>
                                    <a:ea typeface="Cambria Math" panose="02040503050406030204" pitchFamily="18" charset="0"/>
                                  </a:rPr>
                                </m:ctrlPr>
                              </m:sSupPr>
                              <m:e>
                                <m:r>
                                  <a:rPr lang="en-US" altLang="zh-CN" sz="1800" i="1"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𝑘</m:t>
                                </m:r>
                              </m:e>
                              <m:sup>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2</m:t>
                                </m:r>
                              </m:sup>
                            </m:sSup>
                          </m:e>
                          <m:e>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=0</m:t>
                            </m:r>
                          </m:e>
                        </m:mr>
                        <m:mr>
                          <m:e>
                            <m:sSup>
                              <m:sSupPr>
                                <m:ctrlPr>
                                  <a:rPr lang="zh-CN" altLang="zh-CN" i="1">
                                    <a:solidFill>
                                      <a:schemeClr val="bg1"/>
                                    </a:solidFill>
                                    <a:effectLst/>
                                    <a:latin typeface="Cambria Math" panose="02040503050406030204" pitchFamily="18" charset="0"/>
                                    <a:ea typeface="Cambria Math" panose="02040503050406030204" pitchFamily="18" charset="0"/>
                                  </a:rPr>
                                </m:ctrlPr>
                              </m:sSupPr>
                              <m:e>
                                <m:r>
                                  <m:rPr>
                                    <m:sty m:val="p"/>
                                  </m:rP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𝛷</m:t>
                            </m:r>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a:solidFill>
                                      <a:schemeClr val="bg1"/>
                                    </a:solidFill>
                                    <a:effectLst/>
                                    <a:latin typeface="Cambria Math" panose="02040503050406030204" pitchFamily="18" charset="0"/>
                                    <a:ea typeface="Cambria Math" panose="02040503050406030204" pitchFamily="18" charset="0"/>
                                  </a:rPr>
                                </m:ctrlPr>
                              </m:fPr>
                              <m:num>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2</m:t>
                                </m:r>
                              </m:num>
                              <m:den>
                                <m:r>
                                  <a:rPr lang="en-US" altLang="zh-CN" sz="1800" i="1"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𝐴</m:t>
                                </m:r>
                              </m:den>
                            </m:f>
                            <m:r>
                              <m:rPr>
                                <m:sty m:val="p"/>
                              </m:rP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𝛷</m:t>
                            </m:r>
                          </m:e>
                          <m:e>
                            <m:r>
                              <a:rPr lang="en-US" altLang="zh-CN" sz="1800" kern="100">
                                <a:solidFill>
                                  <a:schemeClr val="bg1"/>
                                </a:solidFill>
                                <a:effectLst/>
                                <a:latin typeface="Cambria Math" panose="02040503050406030204" pitchFamily="18" charset="0"/>
                                <a:ea typeface="宋体" panose="02010600030101010101" pitchFamily="2" charset="-122"/>
                                <a:cs typeface="Times New Roman" panose="02020603050405020304" pitchFamily="18" charset="0"/>
                              </a:rPr>
                              <m:t>=0</m:t>
                            </m:r>
                          </m:e>
                        </m:mr>
                      </m:m>
                    </m:oMath>
                  </m:oMathPara>
                </a14:m>
                <a:endParaRPr lang="en-US" altLang="zh-CN" dirty="0">
                  <a:solidFill>
                    <a:schemeClr val="bg1"/>
                  </a:solidFill>
                </a:endParaRPr>
              </a:p>
              <a:p>
                <a:r>
                  <a:rPr lang="en-US" altLang="zh-CN" sz="2400" b="1" kern="100" dirty="0">
                    <a:solidFill>
                      <a:schemeClr val="bg1"/>
                    </a:solidFill>
                    <a:effectLst/>
                    <a:latin typeface="Times New Roman" panose="02020603050405020304" pitchFamily="18" charset="0"/>
                    <a:ea typeface="宋体" panose="02010600030101010101" pitchFamily="2" charset="-122"/>
                  </a:rPr>
                  <a:t>·</a:t>
                </a:r>
                <a:r>
                  <a:rPr lang="zh-CN"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将程函方程进行高频近似，强度方程略去小量，求解即可得到声场</a:t>
                </a:r>
                <a:endParaRPr lang="en-US" altLang="zh-CN" dirty="0">
                  <a:solidFill>
                    <a:schemeClr val="bg1"/>
                  </a:solidFill>
                </a:endParaRPr>
              </a:p>
              <a:p>
                <a:endParaRPr lang="en-US" altLang="zh-CN" dirty="0">
                  <a:solidFill>
                    <a:schemeClr val="bg1"/>
                  </a:solidFill>
                </a:endParaRPr>
              </a:p>
              <a:p>
                <a:r>
                  <a:rPr lang="en-US" altLang="zh-CN" sz="2400" b="1" kern="100" dirty="0">
                    <a:solidFill>
                      <a:schemeClr val="bg1"/>
                    </a:solidFill>
                    <a:effectLst/>
                    <a:latin typeface="Times New Roman" panose="02020603050405020304" pitchFamily="18" charset="0"/>
                    <a:ea typeface="宋体" panose="02010600030101010101" pitchFamily="2" charset="-122"/>
                  </a:rPr>
                  <a:t>·</a:t>
                </a:r>
                <a:r>
                  <a:rPr lang="zh-CN"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利用</a:t>
                </a:r>
                <a:r>
                  <a:rPr lang="en-US" altLang="zh-CN" sz="1800" kern="100" dirty="0">
                    <a:solidFill>
                      <a:schemeClr val="bg1"/>
                    </a:solidFill>
                    <a:effectLst/>
                    <a:latin typeface="Times New Roman" panose="02020603050405020304" pitchFamily="18" charset="0"/>
                    <a:ea typeface="宋体" panose="02010600030101010101" pitchFamily="2" charset="-122"/>
                  </a:rPr>
                  <a:t>Matlab</a:t>
                </a:r>
                <a:r>
                  <a:rPr lang="zh-CN"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800" kern="100" dirty="0">
                    <a:solidFill>
                      <a:schemeClr val="bg1"/>
                    </a:solidFill>
                    <a:effectLst/>
                    <a:latin typeface="Times New Roman" panose="02020603050405020304" pitchFamily="18" charset="0"/>
                    <a:ea typeface="宋体" panose="02010600030101010101" pitchFamily="2" charset="-122"/>
                  </a:rPr>
                  <a:t>Bellhop</a:t>
                </a:r>
                <a:r>
                  <a:rPr lang="zh-CN"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水声工具箱来模拟水声信道的特性</a:t>
                </a:r>
                <a:endParaRPr lang="en-US" altLang="zh-CN" dirty="0">
                  <a:solidFill>
                    <a:schemeClr val="bg1"/>
                  </a:solidFill>
                </a:endParaRPr>
              </a:p>
              <a:p>
                <a:endParaRPr lang="en-US" altLang="zh-CN" dirty="0"/>
              </a:p>
              <a:p>
                <a:endParaRPr lang="en-US" altLang="zh-CN" dirty="0"/>
              </a:p>
              <a:p>
                <a:endParaRPr lang="en-US" altLang="zh-CN" dirty="0"/>
              </a:p>
              <a:p>
                <a:r>
                  <a:rPr lang="en-US" altLang="zh-CN" b="1" kern="100" dirty="0">
                    <a:latin typeface="Times New Roman" panose="02020603050405020304" pitchFamily="18" charset="0"/>
                    <a:ea typeface="宋体" panose="02010600030101010101" pitchFamily="2" charset="-122"/>
                  </a:rPr>
                  <a:t>·</a:t>
                </a:r>
                <a:endParaRPr lang="zh-CN" altLang="en-US" dirty="0"/>
              </a:p>
            </p:txBody>
          </p:sp>
        </mc:Choice>
        <mc:Fallback xmlns="">
          <p:sp>
            <p:nvSpPr>
              <p:cNvPr id="11" name="文本框 10">
                <a:extLst>
                  <a:ext uri="{FF2B5EF4-FFF2-40B4-BE49-F238E27FC236}">
                    <a16:creationId xmlns:a16="http://schemas.microsoft.com/office/drawing/2014/main" id="{2AE4C73B-C765-432A-5A6C-A78849F4C26B}"/>
                  </a:ext>
                </a:extLst>
              </p:cNvPr>
              <p:cNvSpPr txBox="1">
                <a:spLocks noRot="1" noChangeAspect="1" noMove="1" noResize="1" noEditPoints="1" noAdjustHandles="1" noChangeArrowheads="1" noChangeShapeType="1" noTextEdit="1"/>
              </p:cNvSpPr>
              <p:nvPr/>
            </p:nvSpPr>
            <p:spPr>
              <a:xfrm>
                <a:off x="1335777" y="1532220"/>
                <a:ext cx="4932862" cy="6006068"/>
              </a:xfrm>
              <a:prstGeom prst="rect">
                <a:avLst/>
              </a:prstGeom>
              <a:blipFill>
                <a:blip r:embed="rId3"/>
                <a:stretch>
                  <a:fillRect l="-1854" r="-4203" b="-609"/>
                </a:stretch>
              </a:blipFill>
            </p:spPr>
            <p:txBody>
              <a:bodyPr/>
              <a:lstStyle/>
              <a:p>
                <a:r>
                  <a:rPr lang="zh-CN" altLang="en-US">
                    <a:noFill/>
                  </a:rPr>
                  <a:t> </a:t>
                </a:r>
              </a:p>
            </p:txBody>
          </p:sp>
        </mc:Fallback>
      </mc:AlternateContent>
      <p:sp>
        <p:nvSpPr>
          <p:cNvPr id="20" name="Oval 23">
            <a:extLst>
              <a:ext uri="{FF2B5EF4-FFF2-40B4-BE49-F238E27FC236}">
                <a16:creationId xmlns:a16="http://schemas.microsoft.com/office/drawing/2014/main" id="{6F18471B-5270-8130-2E30-B72A39C2FE63}"/>
              </a:ext>
            </a:extLst>
          </p:cNvPr>
          <p:cNvSpPr>
            <a:spLocks noChangeArrowheads="1"/>
          </p:cNvSpPr>
          <p:nvPr/>
        </p:nvSpPr>
        <p:spPr bwMode="auto">
          <a:xfrm>
            <a:off x="3489568" y="1447834"/>
            <a:ext cx="625279" cy="623248"/>
          </a:xfrm>
          <a:custGeom>
            <a:avLst/>
            <a:gdLst>
              <a:gd name="connsiteX0" fmla="*/ 176860 w 608627"/>
              <a:gd name="connsiteY0" fmla="*/ 452891 h 606651"/>
              <a:gd name="connsiteX1" fmla="*/ 99512 w 608627"/>
              <a:gd name="connsiteY1" fmla="*/ 491817 h 606651"/>
              <a:gd name="connsiteX2" fmla="*/ 261597 w 608627"/>
              <a:gd name="connsiteY2" fmla="*/ 573401 h 606651"/>
              <a:gd name="connsiteX3" fmla="*/ 176860 w 608627"/>
              <a:gd name="connsiteY3" fmla="*/ 452891 h 606651"/>
              <a:gd name="connsiteX4" fmla="*/ 288388 w 608627"/>
              <a:gd name="connsiteY4" fmla="*/ 432006 h 606651"/>
              <a:gd name="connsiteX5" fmla="*/ 196531 w 608627"/>
              <a:gd name="connsiteY5" fmla="*/ 446492 h 606651"/>
              <a:gd name="connsiteX6" fmla="*/ 288388 w 608627"/>
              <a:gd name="connsiteY6" fmla="*/ 569758 h 606651"/>
              <a:gd name="connsiteX7" fmla="*/ 474771 w 608627"/>
              <a:gd name="connsiteY7" fmla="*/ 340337 h 606651"/>
              <a:gd name="connsiteX8" fmla="*/ 608627 w 608627"/>
              <a:gd name="connsiteY8" fmla="*/ 474028 h 606651"/>
              <a:gd name="connsiteX9" fmla="*/ 473703 w 608627"/>
              <a:gd name="connsiteY9" fmla="*/ 606651 h 606651"/>
              <a:gd name="connsiteX10" fmla="*/ 350170 w 608627"/>
              <a:gd name="connsiteY10" fmla="*/ 528695 h 606651"/>
              <a:gd name="connsiteX11" fmla="*/ 350170 w 608627"/>
              <a:gd name="connsiteY11" fmla="*/ 565584 h 606651"/>
              <a:gd name="connsiteX12" fmla="*/ 329611 w 608627"/>
              <a:gd name="connsiteY12" fmla="*/ 565584 h 606651"/>
              <a:gd name="connsiteX13" fmla="*/ 329611 w 608627"/>
              <a:gd name="connsiteY13" fmla="*/ 483272 h 606651"/>
              <a:gd name="connsiteX14" fmla="*/ 348123 w 608627"/>
              <a:gd name="connsiteY14" fmla="*/ 483272 h 606651"/>
              <a:gd name="connsiteX15" fmla="*/ 351416 w 608627"/>
              <a:gd name="connsiteY15" fmla="*/ 483272 h 606651"/>
              <a:gd name="connsiteX16" fmla="*/ 411937 w 608627"/>
              <a:gd name="connsiteY16" fmla="*/ 483272 h 606651"/>
              <a:gd name="connsiteX17" fmla="*/ 411937 w 608627"/>
              <a:gd name="connsiteY17" fmla="*/ 503806 h 606651"/>
              <a:gd name="connsiteX18" fmla="*/ 363342 w 608627"/>
              <a:gd name="connsiteY18" fmla="*/ 503806 h 606651"/>
              <a:gd name="connsiteX19" fmla="*/ 473703 w 608627"/>
              <a:gd name="connsiteY19" fmla="*/ 586118 h 606651"/>
              <a:gd name="connsiteX20" fmla="*/ 587000 w 608627"/>
              <a:gd name="connsiteY20" fmla="*/ 472961 h 606651"/>
              <a:gd name="connsiteX21" fmla="*/ 473703 w 608627"/>
              <a:gd name="connsiteY21" fmla="*/ 359893 h 606651"/>
              <a:gd name="connsiteX22" fmla="*/ 389330 w 608627"/>
              <a:gd name="connsiteY22" fmla="*/ 397938 h 606651"/>
              <a:gd name="connsiteX23" fmla="*/ 374912 w 608627"/>
              <a:gd name="connsiteY23" fmla="*/ 398916 h 606651"/>
              <a:gd name="connsiteX24" fmla="*/ 373844 w 608627"/>
              <a:gd name="connsiteY24" fmla="*/ 384516 h 606651"/>
              <a:gd name="connsiteX25" fmla="*/ 474771 w 608627"/>
              <a:gd name="connsiteY25" fmla="*/ 340337 h 606651"/>
              <a:gd name="connsiteX26" fmla="*/ 164933 w 608627"/>
              <a:gd name="connsiteY26" fmla="*/ 308474 h 606651"/>
              <a:gd name="connsiteX27" fmla="*/ 188699 w 608627"/>
              <a:gd name="connsiteY27" fmla="*/ 427652 h 606651"/>
              <a:gd name="connsiteX28" fmla="*/ 288388 w 608627"/>
              <a:gd name="connsiteY28" fmla="*/ 411477 h 606651"/>
              <a:gd name="connsiteX29" fmla="*/ 288388 w 608627"/>
              <a:gd name="connsiteY29" fmla="*/ 308474 h 606651"/>
              <a:gd name="connsiteX30" fmla="*/ 20828 w 608627"/>
              <a:gd name="connsiteY30" fmla="*/ 308474 h 606651"/>
              <a:gd name="connsiteX31" fmla="*/ 85627 w 608627"/>
              <a:gd name="connsiteY31" fmla="*/ 476531 h 606651"/>
              <a:gd name="connsiteX32" fmla="*/ 169206 w 608627"/>
              <a:gd name="connsiteY32" fmla="*/ 434139 h 606651"/>
              <a:gd name="connsiteX33" fmla="*/ 144283 w 608627"/>
              <a:gd name="connsiteY33" fmla="*/ 308474 h 606651"/>
              <a:gd name="connsiteX34" fmla="*/ 405168 w 608627"/>
              <a:gd name="connsiteY34" fmla="*/ 159881 h 606651"/>
              <a:gd name="connsiteX35" fmla="*/ 308949 w 608627"/>
              <a:gd name="connsiteY35" fmla="*/ 174633 h 606651"/>
              <a:gd name="connsiteX36" fmla="*/ 308949 w 608627"/>
              <a:gd name="connsiteY36" fmla="*/ 287945 h 606651"/>
              <a:gd name="connsiteX37" fmla="*/ 432404 w 608627"/>
              <a:gd name="connsiteY37" fmla="*/ 287945 h 606651"/>
              <a:gd name="connsiteX38" fmla="*/ 405168 w 608627"/>
              <a:gd name="connsiteY38" fmla="*/ 159881 h 606651"/>
              <a:gd name="connsiteX39" fmla="*/ 192170 w 608627"/>
              <a:gd name="connsiteY39" fmla="*/ 159881 h 606651"/>
              <a:gd name="connsiteX40" fmla="*/ 164933 w 608627"/>
              <a:gd name="connsiteY40" fmla="*/ 287945 h 606651"/>
              <a:gd name="connsiteX41" fmla="*/ 288388 w 608627"/>
              <a:gd name="connsiteY41" fmla="*/ 287945 h 606651"/>
              <a:gd name="connsiteX42" fmla="*/ 288388 w 608627"/>
              <a:gd name="connsiteY42" fmla="*/ 174633 h 606651"/>
              <a:gd name="connsiteX43" fmla="*/ 192170 w 608627"/>
              <a:gd name="connsiteY43" fmla="*/ 159881 h 606651"/>
              <a:gd name="connsiteX44" fmla="*/ 90789 w 608627"/>
              <a:gd name="connsiteY44" fmla="*/ 113845 h 606651"/>
              <a:gd name="connsiteX45" fmla="*/ 20828 w 608627"/>
              <a:gd name="connsiteY45" fmla="*/ 287945 h 606651"/>
              <a:gd name="connsiteX46" fmla="*/ 144283 w 608627"/>
              <a:gd name="connsiteY46" fmla="*/ 287945 h 606651"/>
              <a:gd name="connsiteX47" fmla="*/ 172588 w 608627"/>
              <a:gd name="connsiteY47" fmla="*/ 153660 h 606651"/>
              <a:gd name="connsiteX48" fmla="*/ 90789 w 608627"/>
              <a:gd name="connsiteY48" fmla="*/ 113845 h 606651"/>
              <a:gd name="connsiteX49" fmla="*/ 506192 w 608627"/>
              <a:gd name="connsiteY49" fmla="*/ 113490 h 606651"/>
              <a:gd name="connsiteX50" fmla="*/ 424749 w 608627"/>
              <a:gd name="connsiteY50" fmla="*/ 153660 h 606651"/>
              <a:gd name="connsiteX51" fmla="*/ 452965 w 608627"/>
              <a:gd name="connsiteY51" fmla="*/ 287945 h 606651"/>
              <a:gd name="connsiteX52" fmla="*/ 576509 w 608627"/>
              <a:gd name="connsiteY52" fmla="*/ 287945 h 606651"/>
              <a:gd name="connsiteX53" fmla="*/ 506192 w 608627"/>
              <a:gd name="connsiteY53" fmla="*/ 113490 h 606651"/>
              <a:gd name="connsiteX54" fmla="*/ 308949 w 608627"/>
              <a:gd name="connsiteY54" fmla="*/ 26662 h 606651"/>
              <a:gd name="connsiteX55" fmla="*/ 308949 w 608627"/>
              <a:gd name="connsiteY55" fmla="*/ 154104 h 606651"/>
              <a:gd name="connsiteX56" fmla="*/ 396534 w 608627"/>
              <a:gd name="connsiteY56" fmla="*/ 140684 h 606651"/>
              <a:gd name="connsiteX57" fmla="*/ 308949 w 608627"/>
              <a:gd name="connsiteY57" fmla="*/ 26662 h 606651"/>
              <a:gd name="connsiteX58" fmla="*/ 288388 w 608627"/>
              <a:gd name="connsiteY58" fmla="*/ 26662 h 606651"/>
              <a:gd name="connsiteX59" fmla="*/ 200804 w 608627"/>
              <a:gd name="connsiteY59" fmla="*/ 140684 h 606651"/>
              <a:gd name="connsiteX60" fmla="*/ 288388 w 608627"/>
              <a:gd name="connsiteY60" fmla="*/ 154104 h 606651"/>
              <a:gd name="connsiteX61" fmla="*/ 335741 w 608627"/>
              <a:gd name="connsiteY61" fmla="*/ 23018 h 606651"/>
              <a:gd name="connsiteX62" fmla="*/ 416294 w 608627"/>
              <a:gd name="connsiteY62" fmla="*/ 134463 h 606651"/>
              <a:gd name="connsiteX63" fmla="*/ 491417 w 608627"/>
              <a:gd name="connsiteY63" fmla="*/ 98204 h 606651"/>
              <a:gd name="connsiteX64" fmla="*/ 335741 w 608627"/>
              <a:gd name="connsiteY64" fmla="*/ 23018 h 606651"/>
              <a:gd name="connsiteX65" fmla="*/ 261597 w 608627"/>
              <a:gd name="connsiteY65" fmla="*/ 23018 h 606651"/>
              <a:gd name="connsiteX66" fmla="*/ 105921 w 608627"/>
              <a:gd name="connsiteY66" fmla="*/ 98204 h 606651"/>
              <a:gd name="connsiteX67" fmla="*/ 181044 w 608627"/>
              <a:gd name="connsiteY67" fmla="*/ 134463 h 606651"/>
              <a:gd name="connsiteX68" fmla="*/ 261597 w 608627"/>
              <a:gd name="connsiteY68" fmla="*/ 23018 h 606651"/>
              <a:gd name="connsiteX69" fmla="*/ 288388 w 608627"/>
              <a:gd name="connsiteY69" fmla="*/ 0 h 606651"/>
              <a:gd name="connsiteX70" fmla="*/ 294530 w 608627"/>
              <a:gd name="connsiteY70" fmla="*/ 0 h 606651"/>
              <a:gd name="connsiteX71" fmla="*/ 298624 w 608627"/>
              <a:gd name="connsiteY71" fmla="*/ 0 h 606651"/>
              <a:gd name="connsiteX72" fmla="*/ 302808 w 608627"/>
              <a:gd name="connsiteY72" fmla="*/ 0 h 606651"/>
              <a:gd name="connsiteX73" fmla="*/ 308949 w 608627"/>
              <a:gd name="connsiteY73" fmla="*/ 0 h 606651"/>
              <a:gd name="connsiteX74" fmla="*/ 309305 w 608627"/>
              <a:gd name="connsiteY74" fmla="*/ 178 h 606651"/>
              <a:gd name="connsiteX75" fmla="*/ 597337 w 608627"/>
              <a:gd name="connsiteY75" fmla="*/ 298165 h 606651"/>
              <a:gd name="connsiteX76" fmla="*/ 587012 w 608627"/>
              <a:gd name="connsiteY76" fmla="*/ 308474 h 606651"/>
              <a:gd name="connsiteX77" fmla="*/ 308949 w 608627"/>
              <a:gd name="connsiteY77" fmla="*/ 308474 h 606651"/>
              <a:gd name="connsiteX78" fmla="*/ 308949 w 608627"/>
              <a:gd name="connsiteY78" fmla="*/ 586110 h 606651"/>
              <a:gd name="connsiteX79" fmla="*/ 298624 w 608627"/>
              <a:gd name="connsiteY79" fmla="*/ 596419 h 606651"/>
              <a:gd name="connsiteX80" fmla="*/ 294530 w 608627"/>
              <a:gd name="connsiteY80" fmla="*/ 596419 h 606651"/>
              <a:gd name="connsiteX81" fmla="*/ 288388 w 608627"/>
              <a:gd name="connsiteY81" fmla="*/ 596419 h 606651"/>
              <a:gd name="connsiteX82" fmla="*/ 288032 w 608627"/>
              <a:gd name="connsiteY82" fmla="*/ 596153 h 606651"/>
              <a:gd name="connsiteX83" fmla="*/ 78684 w 608627"/>
              <a:gd name="connsiteY83" fmla="*/ 499727 h 606651"/>
              <a:gd name="connsiteX84" fmla="*/ 75213 w 608627"/>
              <a:gd name="connsiteY84" fmla="*/ 496616 h 606651"/>
              <a:gd name="connsiteX85" fmla="*/ 74055 w 608627"/>
              <a:gd name="connsiteY85" fmla="*/ 494661 h 606651"/>
              <a:gd name="connsiteX86" fmla="*/ 0 w 608627"/>
              <a:gd name="connsiteY86" fmla="*/ 298165 h 606651"/>
              <a:gd name="connsiteX87" fmla="*/ 288032 w 608627"/>
              <a:gd name="connsiteY87" fmla="*/ 178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08627" h="606651">
                <a:moveTo>
                  <a:pt x="176860" y="452891"/>
                </a:moveTo>
                <a:cubicBezTo>
                  <a:pt x="149891" y="462578"/>
                  <a:pt x="123989" y="475554"/>
                  <a:pt x="99512" y="491817"/>
                </a:cubicBezTo>
                <a:cubicBezTo>
                  <a:pt x="141880" y="535275"/>
                  <a:pt x="198401" y="564959"/>
                  <a:pt x="261597" y="573401"/>
                </a:cubicBezTo>
                <a:cubicBezTo>
                  <a:pt x="225370" y="538653"/>
                  <a:pt x="196798" y="497683"/>
                  <a:pt x="176860" y="452891"/>
                </a:cubicBezTo>
                <a:close/>
                <a:moveTo>
                  <a:pt x="288388" y="432006"/>
                </a:moveTo>
                <a:cubicBezTo>
                  <a:pt x="256968" y="432895"/>
                  <a:pt x="226171" y="437694"/>
                  <a:pt x="196531" y="446492"/>
                </a:cubicBezTo>
                <a:cubicBezTo>
                  <a:pt x="217537" y="493061"/>
                  <a:pt x="248601" y="535098"/>
                  <a:pt x="288388" y="569758"/>
                </a:cubicBezTo>
                <a:close/>
                <a:moveTo>
                  <a:pt x="474771" y="340337"/>
                </a:moveTo>
                <a:cubicBezTo>
                  <a:pt x="548908" y="340337"/>
                  <a:pt x="608627" y="399982"/>
                  <a:pt x="608627" y="474028"/>
                </a:cubicBezTo>
                <a:cubicBezTo>
                  <a:pt x="608627" y="548073"/>
                  <a:pt x="547929" y="606651"/>
                  <a:pt x="473703" y="606651"/>
                </a:cubicBezTo>
                <a:cubicBezTo>
                  <a:pt x="420036" y="606651"/>
                  <a:pt x="371708" y="574562"/>
                  <a:pt x="350170" y="528695"/>
                </a:cubicBezTo>
                <a:lnTo>
                  <a:pt x="350170" y="565584"/>
                </a:lnTo>
                <a:lnTo>
                  <a:pt x="329611" y="565584"/>
                </a:lnTo>
                <a:lnTo>
                  <a:pt x="329611" y="483272"/>
                </a:lnTo>
                <a:lnTo>
                  <a:pt x="348123" y="483272"/>
                </a:lnTo>
                <a:cubicBezTo>
                  <a:pt x="349191" y="483094"/>
                  <a:pt x="350259" y="483094"/>
                  <a:pt x="351416" y="483272"/>
                </a:cubicBezTo>
                <a:lnTo>
                  <a:pt x="411937" y="483272"/>
                </a:lnTo>
                <a:lnTo>
                  <a:pt x="411937" y="503806"/>
                </a:lnTo>
                <a:lnTo>
                  <a:pt x="363342" y="503806"/>
                </a:lnTo>
                <a:cubicBezTo>
                  <a:pt x="377404" y="551184"/>
                  <a:pt x="422528" y="586118"/>
                  <a:pt x="473703" y="586118"/>
                </a:cubicBezTo>
                <a:cubicBezTo>
                  <a:pt x="536537" y="586118"/>
                  <a:pt x="587000" y="535717"/>
                  <a:pt x="587000" y="472961"/>
                </a:cubicBezTo>
                <a:cubicBezTo>
                  <a:pt x="587000" y="410205"/>
                  <a:pt x="536537" y="359893"/>
                  <a:pt x="473703" y="359893"/>
                </a:cubicBezTo>
                <a:cubicBezTo>
                  <a:pt x="440773" y="359893"/>
                  <a:pt x="409890" y="373226"/>
                  <a:pt x="389330" y="397938"/>
                </a:cubicBezTo>
                <a:cubicBezTo>
                  <a:pt x="385147" y="402027"/>
                  <a:pt x="379006" y="403005"/>
                  <a:pt x="374912" y="398916"/>
                </a:cubicBezTo>
                <a:cubicBezTo>
                  <a:pt x="370729" y="394827"/>
                  <a:pt x="369750" y="388604"/>
                  <a:pt x="373844" y="384516"/>
                </a:cubicBezTo>
                <a:cubicBezTo>
                  <a:pt x="398586" y="355715"/>
                  <a:pt x="435611" y="340337"/>
                  <a:pt x="474771" y="340337"/>
                </a:cubicBezTo>
                <a:close/>
                <a:moveTo>
                  <a:pt x="164933" y="308474"/>
                </a:moveTo>
                <a:cubicBezTo>
                  <a:pt x="166090" y="349889"/>
                  <a:pt x="174190" y="390059"/>
                  <a:pt x="188699" y="427652"/>
                </a:cubicBezTo>
                <a:cubicBezTo>
                  <a:pt x="220920" y="417876"/>
                  <a:pt x="254298" y="412366"/>
                  <a:pt x="288388" y="411477"/>
                </a:cubicBezTo>
                <a:lnTo>
                  <a:pt x="288388" y="308474"/>
                </a:lnTo>
                <a:close/>
                <a:moveTo>
                  <a:pt x="20828" y="308474"/>
                </a:moveTo>
                <a:cubicBezTo>
                  <a:pt x="23142" y="372373"/>
                  <a:pt x="47086" y="430762"/>
                  <a:pt x="85627" y="476531"/>
                </a:cubicBezTo>
                <a:cubicBezTo>
                  <a:pt x="112062" y="458934"/>
                  <a:pt x="140100" y="444715"/>
                  <a:pt x="169206" y="434139"/>
                </a:cubicBezTo>
                <a:cubicBezTo>
                  <a:pt x="153985" y="394414"/>
                  <a:pt x="145529" y="352022"/>
                  <a:pt x="144283" y="308474"/>
                </a:cubicBezTo>
                <a:close/>
                <a:moveTo>
                  <a:pt x="405168" y="159881"/>
                </a:moveTo>
                <a:cubicBezTo>
                  <a:pt x="374104" y="168768"/>
                  <a:pt x="341882" y="173745"/>
                  <a:pt x="308949" y="174633"/>
                </a:cubicBezTo>
                <a:lnTo>
                  <a:pt x="308949" y="287945"/>
                </a:lnTo>
                <a:lnTo>
                  <a:pt x="432404" y="287945"/>
                </a:lnTo>
                <a:cubicBezTo>
                  <a:pt x="431158" y="243243"/>
                  <a:pt x="421812" y="199962"/>
                  <a:pt x="405168" y="159881"/>
                </a:cubicBezTo>
                <a:close/>
                <a:moveTo>
                  <a:pt x="192170" y="159881"/>
                </a:moveTo>
                <a:cubicBezTo>
                  <a:pt x="175525" y="200051"/>
                  <a:pt x="166179" y="243243"/>
                  <a:pt x="164933" y="287945"/>
                </a:cubicBezTo>
                <a:lnTo>
                  <a:pt x="288388" y="287945"/>
                </a:lnTo>
                <a:lnTo>
                  <a:pt x="288388" y="174633"/>
                </a:lnTo>
                <a:cubicBezTo>
                  <a:pt x="255455" y="173745"/>
                  <a:pt x="223234" y="168857"/>
                  <a:pt x="192170" y="159881"/>
                </a:cubicBezTo>
                <a:close/>
                <a:moveTo>
                  <a:pt x="90789" y="113845"/>
                </a:moveTo>
                <a:cubicBezTo>
                  <a:pt x="49311" y="160503"/>
                  <a:pt x="23232" y="221202"/>
                  <a:pt x="20828" y="287945"/>
                </a:cubicBezTo>
                <a:lnTo>
                  <a:pt x="144283" y="287945"/>
                </a:lnTo>
                <a:cubicBezTo>
                  <a:pt x="145529" y="241198"/>
                  <a:pt x="155320" y="195874"/>
                  <a:pt x="172588" y="153660"/>
                </a:cubicBezTo>
                <a:cubicBezTo>
                  <a:pt x="144016" y="143795"/>
                  <a:pt x="116602" y="130464"/>
                  <a:pt x="90789" y="113845"/>
                </a:cubicBezTo>
                <a:close/>
                <a:moveTo>
                  <a:pt x="506192" y="113490"/>
                </a:moveTo>
                <a:cubicBezTo>
                  <a:pt x="480647" y="130198"/>
                  <a:pt x="453321" y="143706"/>
                  <a:pt x="424749" y="153660"/>
                </a:cubicBezTo>
                <a:cubicBezTo>
                  <a:pt x="442017" y="195785"/>
                  <a:pt x="451719" y="241198"/>
                  <a:pt x="452965" y="287945"/>
                </a:cubicBezTo>
                <a:lnTo>
                  <a:pt x="576509" y="287945"/>
                </a:lnTo>
                <a:cubicBezTo>
                  <a:pt x="574106" y="221025"/>
                  <a:pt x="547937" y="160147"/>
                  <a:pt x="506192" y="113490"/>
                </a:cubicBezTo>
                <a:close/>
                <a:moveTo>
                  <a:pt x="308949" y="26662"/>
                </a:moveTo>
                <a:lnTo>
                  <a:pt x="308949" y="154104"/>
                </a:lnTo>
                <a:cubicBezTo>
                  <a:pt x="338678" y="153215"/>
                  <a:pt x="368051" y="148683"/>
                  <a:pt x="396534" y="140684"/>
                </a:cubicBezTo>
                <a:cubicBezTo>
                  <a:pt x="375617" y="97759"/>
                  <a:pt x="346066" y="58922"/>
                  <a:pt x="308949" y="26662"/>
                </a:cubicBezTo>
                <a:close/>
                <a:moveTo>
                  <a:pt x="288388" y="26662"/>
                </a:moveTo>
                <a:cubicBezTo>
                  <a:pt x="251272" y="58922"/>
                  <a:pt x="221721" y="97759"/>
                  <a:pt x="200804" y="140684"/>
                </a:cubicBezTo>
                <a:cubicBezTo>
                  <a:pt x="229287" y="148683"/>
                  <a:pt x="258659" y="153215"/>
                  <a:pt x="288388" y="154104"/>
                </a:cubicBezTo>
                <a:close/>
                <a:moveTo>
                  <a:pt x="335741" y="23018"/>
                </a:moveTo>
                <a:cubicBezTo>
                  <a:pt x="369475" y="55367"/>
                  <a:pt x="396623" y="93227"/>
                  <a:pt x="416294" y="134463"/>
                </a:cubicBezTo>
                <a:cubicBezTo>
                  <a:pt x="442551" y="125398"/>
                  <a:pt x="467830" y="113312"/>
                  <a:pt x="491417" y="98204"/>
                </a:cubicBezTo>
                <a:cubicBezTo>
                  <a:pt x="449850" y="58211"/>
                  <a:pt x="395822" y="31017"/>
                  <a:pt x="335741" y="23018"/>
                </a:cubicBezTo>
                <a:close/>
                <a:moveTo>
                  <a:pt x="261597" y="23018"/>
                </a:moveTo>
                <a:cubicBezTo>
                  <a:pt x="201516" y="31017"/>
                  <a:pt x="147488" y="58211"/>
                  <a:pt x="105921" y="98204"/>
                </a:cubicBezTo>
                <a:cubicBezTo>
                  <a:pt x="129508" y="113312"/>
                  <a:pt x="154786" y="125398"/>
                  <a:pt x="181044" y="134463"/>
                </a:cubicBezTo>
                <a:cubicBezTo>
                  <a:pt x="200715" y="93227"/>
                  <a:pt x="227862" y="55367"/>
                  <a:pt x="261597" y="23018"/>
                </a:cubicBezTo>
                <a:close/>
                <a:moveTo>
                  <a:pt x="288388" y="0"/>
                </a:moveTo>
                <a:lnTo>
                  <a:pt x="294530" y="0"/>
                </a:lnTo>
                <a:lnTo>
                  <a:pt x="298624" y="0"/>
                </a:lnTo>
                <a:lnTo>
                  <a:pt x="302808" y="0"/>
                </a:lnTo>
                <a:lnTo>
                  <a:pt x="308949" y="0"/>
                </a:lnTo>
                <a:lnTo>
                  <a:pt x="309305" y="178"/>
                </a:lnTo>
                <a:cubicBezTo>
                  <a:pt x="469165" y="5777"/>
                  <a:pt x="597337" y="137218"/>
                  <a:pt x="597337" y="298165"/>
                </a:cubicBezTo>
                <a:cubicBezTo>
                  <a:pt x="597337" y="304386"/>
                  <a:pt x="593243" y="308474"/>
                  <a:pt x="587012" y="308474"/>
                </a:cubicBezTo>
                <a:lnTo>
                  <a:pt x="308949" y="308474"/>
                </a:lnTo>
                <a:lnTo>
                  <a:pt x="308949" y="586110"/>
                </a:lnTo>
                <a:cubicBezTo>
                  <a:pt x="308949" y="592242"/>
                  <a:pt x="304855" y="596419"/>
                  <a:pt x="298624" y="596419"/>
                </a:cubicBezTo>
                <a:lnTo>
                  <a:pt x="294530" y="596419"/>
                </a:lnTo>
                <a:lnTo>
                  <a:pt x="288388" y="596419"/>
                </a:lnTo>
                <a:lnTo>
                  <a:pt x="288032" y="596153"/>
                </a:lnTo>
                <a:cubicBezTo>
                  <a:pt x="205343" y="593309"/>
                  <a:pt x="131110" y="556694"/>
                  <a:pt x="78684" y="499727"/>
                </a:cubicBezTo>
                <a:cubicBezTo>
                  <a:pt x="77349" y="499105"/>
                  <a:pt x="76192" y="498127"/>
                  <a:pt x="75213" y="496616"/>
                </a:cubicBezTo>
                <a:cubicBezTo>
                  <a:pt x="74678" y="495994"/>
                  <a:pt x="74322" y="495372"/>
                  <a:pt x="74055" y="494661"/>
                </a:cubicBezTo>
                <a:cubicBezTo>
                  <a:pt x="27949" y="442138"/>
                  <a:pt x="0" y="373351"/>
                  <a:pt x="0" y="298165"/>
                </a:cubicBezTo>
                <a:cubicBezTo>
                  <a:pt x="0" y="137218"/>
                  <a:pt x="128173" y="5777"/>
                  <a:pt x="288032" y="17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dirty="0">
              <a:latin typeface="SimSun-ExtB" panose="02010609060101010101" charset="-122"/>
              <a:ea typeface="SimSun-ExtB" panose="02010609060101010101" charset="-122"/>
              <a:sym typeface="SimSun-ExtB" panose="02010609060101010101" charset="-122"/>
            </a:endParaRPr>
          </a:p>
        </p:txBody>
      </p:sp>
      <p:pic>
        <p:nvPicPr>
          <p:cNvPr id="3" name="图片 2">
            <a:extLst>
              <a:ext uri="{FF2B5EF4-FFF2-40B4-BE49-F238E27FC236}">
                <a16:creationId xmlns:a16="http://schemas.microsoft.com/office/drawing/2014/main" id="{7D4F5F3F-2478-F49D-3851-EA8B5B4844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20602" y="0"/>
            <a:ext cx="1187363" cy="1188039"/>
          </a:xfrm>
          <a:prstGeom prst="rect">
            <a:avLst/>
          </a:prstGeom>
        </p:spPr>
      </p:pic>
      <p:sp>
        <p:nvSpPr>
          <p:cNvPr id="12" name="文本框 11">
            <a:extLst>
              <a:ext uri="{FF2B5EF4-FFF2-40B4-BE49-F238E27FC236}">
                <a16:creationId xmlns:a16="http://schemas.microsoft.com/office/drawing/2014/main" id="{E35D574C-AB6B-470C-5934-23745F881A6A}"/>
              </a:ext>
            </a:extLst>
          </p:cNvPr>
          <p:cNvSpPr txBox="1"/>
          <p:nvPr/>
        </p:nvSpPr>
        <p:spPr>
          <a:xfrm>
            <a:off x="2179530" y="6331583"/>
            <a:ext cx="6153324" cy="369332"/>
          </a:xfrm>
          <a:prstGeom prst="rect">
            <a:avLst/>
          </a:prstGeom>
          <a:noFill/>
        </p:spPr>
        <p:txBody>
          <a:bodyPr wrap="square">
            <a:spAutoFit/>
          </a:bodyPr>
          <a:lstStyle/>
          <a:p>
            <a:pPr marL="269875" indent="266700" algn="ctr"/>
            <a:r>
              <a:rPr lang="zh-CN" altLang="zh-CN" sz="1800" kern="100" dirty="0">
                <a:effectLst/>
                <a:latin typeface="Times New Roman" panose="02020603050405020304" pitchFamily="18" charset="0"/>
                <a:ea typeface="宋体" panose="02010600030101010101" pitchFamily="2" charset="-122"/>
              </a:rPr>
              <a:t>水下模块化机器人</a:t>
            </a:r>
            <a:r>
              <a:rPr lang="zh-CN" altLang="en-US" kern="100" dirty="0">
                <a:latin typeface="Times New Roman" panose="02020603050405020304" pitchFamily="18" charset="0"/>
                <a:ea typeface="宋体" panose="02010600030101010101" pitchFamily="2" charset="-122"/>
              </a:rPr>
              <a:t>电源</a:t>
            </a:r>
            <a:r>
              <a:rPr lang="zh-CN" altLang="zh-CN" sz="1800" kern="100" dirty="0">
                <a:effectLst/>
                <a:latin typeface="Times New Roman" panose="02020603050405020304" pitchFamily="18" charset="0"/>
                <a:ea typeface="宋体" panose="02010600030101010101" pitchFamily="2" charset="-122"/>
              </a:rPr>
              <a:t>系统图</a:t>
            </a:r>
          </a:p>
        </p:txBody>
      </p:sp>
      <p:pic>
        <p:nvPicPr>
          <p:cNvPr id="14" name="图形 11">
            <a:extLst>
              <a:ext uri="{FF2B5EF4-FFF2-40B4-BE49-F238E27FC236}">
                <a16:creationId xmlns:a16="http://schemas.microsoft.com/office/drawing/2014/main" id="{08FD8B72-C327-C979-ABDB-140397378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48644" y="1236577"/>
            <a:ext cx="5585648" cy="5000056"/>
          </a:xfrm>
          <a:prstGeom prst="rect">
            <a:avLst/>
          </a:prstGeom>
        </p:spPr>
      </p:pic>
    </p:spTree>
    <p:custDataLst>
      <p:tags r:id="rId1"/>
    </p:custDataLst>
    <p:extLst>
      <p:ext uri="{BB962C8B-B14F-4D97-AF65-F5344CB8AC3E}">
        <p14:creationId xmlns:p14="http://schemas.microsoft.com/office/powerpoint/2010/main" val="408581226"/>
      </p:ext>
    </p:extLst>
  </p:cSld>
  <p:clrMapOvr>
    <a:masterClrMapping/>
  </p:clrMapOvr>
  <p:transition spd="slow" advTm="41404">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9">
            <a:extLst>
              <a:ext uri="{FF2B5EF4-FFF2-40B4-BE49-F238E27FC236}">
                <a16:creationId xmlns:a16="http://schemas.microsoft.com/office/drawing/2014/main" id="{A67B36BA-89B8-7069-19C9-1E865C65B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7299" y="1594481"/>
            <a:ext cx="5658701" cy="4303139"/>
          </a:xfrm>
          <a:prstGeom prst="rect">
            <a:avLst/>
          </a:prstGeom>
        </p:spPr>
      </p:pic>
      <p:grpSp>
        <p:nvGrpSpPr>
          <p:cNvPr id="5" name="组合 4"/>
          <p:cNvGrpSpPr/>
          <p:nvPr/>
        </p:nvGrpSpPr>
        <p:grpSpPr>
          <a:xfrm>
            <a:off x="441025" y="298759"/>
            <a:ext cx="4553217" cy="1014413"/>
            <a:chOff x="441025" y="218860"/>
            <a:chExt cx="4553217" cy="1014413"/>
          </a:xfrm>
        </p:grpSpPr>
        <p:grpSp>
          <p:nvGrpSpPr>
            <p:cNvPr id="6" name="组合 5"/>
            <p:cNvGrpSpPr/>
            <p:nvPr/>
          </p:nvGrpSpPr>
          <p:grpSpPr>
            <a:xfrm>
              <a:off x="441025" y="218860"/>
              <a:ext cx="4553217" cy="1014413"/>
              <a:chOff x="441025" y="218860"/>
              <a:chExt cx="4553217" cy="1014413"/>
            </a:xfrm>
          </p:grpSpPr>
          <p:sp>
            <p:nvSpPr>
              <p:cNvPr id="8" name="文本框 7"/>
              <p:cNvSpPr txBox="1"/>
              <p:nvPr/>
            </p:nvSpPr>
            <p:spPr>
              <a:xfrm>
                <a:off x="564794" y="364158"/>
                <a:ext cx="4429448"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主要工作内容</a:t>
                </a:r>
              </a:p>
            </p:txBody>
          </p:sp>
          <p:sp>
            <p:nvSpPr>
              <p:cNvPr id="9" name="任意多边形 28"/>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文本框 6"/>
            <p:cNvSpPr txBox="1"/>
            <p:nvPr/>
          </p:nvSpPr>
          <p:spPr>
            <a:xfrm>
              <a:off x="564794" y="784352"/>
              <a:ext cx="4269162"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100">
                  <a:solidFill>
                    <a:schemeClr val="tx1">
                      <a:lumMod val="50000"/>
                      <a:lumOff val="50000"/>
                    </a:schemeClr>
                  </a:solidFill>
                  <a:latin typeface="Century Gothic" panose="020B0502020202020204" pitchFamily="34" charset="0"/>
                </a:rPr>
                <a:t> Main Content of Work</a:t>
              </a:r>
            </a:p>
          </p:txBody>
        </p:sp>
      </p:grpSp>
      <p:sp>
        <p:nvSpPr>
          <p:cNvPr id="13" name="文本框 12"/>
          <p:cNvSpPr txBox="1"/>
          <p:nvPr/>
        </p:nvSpPr>
        <p:spPr>
          <a:xfrm>
            <a:off x="2843064" y="447000"/>
            <a:ext cx="5724174" cy="523220"/>
          </a:xfrm>
          <a:prstGeom prst="rect">
            <a:avLst/>
          </a:prstGeom>
          <a:noFill/>
        </p:spPr>
        <p:txBody>
          <a:bodyPr wrap="square" rtlCol="0">
            <a:spAutoFit/>
          </a:bodyPr>
          <a:lstStyle/>
          <a:p>
            <a:r>
              <a:rPr lang="en-US" altLang="zh-CN" sz="2800" b="1" dirty="0">
                <a:solidFill>
                  <a:srgbClr val="0070C0"/>
                </a:solidFill>
                <a:ea typeface="宋体" panose="02010600030101010101" pitchFamily="2" charset="-122"/>
              </a:rPr>
              <a:t>1.</a:t>
            </a:r>
            <a:r>
              <a:rPr lang="zh-CN" altLang="en-US" sz="2800" b="1" dirty="0">
                <a:solidFill>
                  <a:srgbClr val="0070C0"/>
                </a:solidFill>
                <a:ea typeface="宋体" panose="02010600030101010101" pitchFamily="2" charset="-122"/>
              </a:rPr>
              <a:t>机器人硬件系统搭建</a:t>
            </a:r>
            <a:endParaRPr lang="zh-CN" altLang="en-US" sz="2800" b="1" dirty="0">
              <a:solidFill>
                <a:srgbClr val="0070C0"/>
              </a:solidFill>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20602" y="0"/>
            <a:ext cx="1187363" cy="1188039"/>
          </a:xfrm>
          <a:prstGeom prst="rect">
            <a:avLst/>
          </a:prstGeom>
        </p:spPr>
      </p:pic>
      <p:sp>
        <p:nvSpPr>
          <p:cNvPr id="12" name="文本框 11">
            <a:extLst>
              <a:ext uri="{FF2B5EF4-FFF2-40B4-BE49-F238E27FC236}">
                <a16:creationId xmlns:a16="http://schemas.microsoft.com/office/drawing/2014/main" id="{BE0C8EAB-58D1-E31B-241C-1C47DBEBA57F}"/>
              </a:ext>
            </a:extLst>
          </p:cNvPr>
          <p:cNvSpPr txBox="1"/>
          <p:nvPr/>
        </p:nvSpPr>
        <p:spPr>
          <a:xfrm>
            <a:off x="0" y="6178929"/>
            <a:ext cx="6153324" cy="369332"/>
          </a:xfrm>
          <a:prstGeom prst="rect">
            <a:avLst/>
          </a:prstGeom>
          <a:noFill/>
        </p:spPr>
        <p:txBody>
          <a:bodyPr wrap="square">
            <a:spAutoFit/>
          </a:bodyPr>
          <a:lstStyle/>
          <a:p>
            <a:pPr marL="269875" indent="266700" algn="ctr"/>
            <a:r>
              <a:rPr lang="zh-CN" altLang="zh-CN" sz="1800" kern="100" dirty="0">
                <a:effectLst/>
                <a:latin typeface="Times New Roman" panose="02020603050405020304" pitchFamily="18" charset="0"/>
                <a:ea typeface="宋体" panose="02010600030101010101" pitchFamily="2" charset="-122"/>
              </a:rPr>
              <a:t>水下模块化机器人通讯系统图</a:t>
            </a:r>
          </a:p>
        </p:txBody>
      </p:sp>
      <p:sp>
        <p:nvSpPr>
          <p:cNvPr id="22" name="文本框 21">
            <a:extLst>
              <a:ext uri="{FF2B5EF4-FFF2-40B4-BE49-F238E27FC236}">
                <a16:creationId xmlns:a16="http://schemas.microsoft.com/office/drawing/2014/main" id="{D293DB21-E841-B35C-49E4-A5B6B75B7B7E}"/>
              </a:ext>
            </a:extLst>
          </p:cNvPr>
          <p:cNvSpPr txBox="1"/>
          <p:nvPr/>
        </p:nvSpPr>
        <p:spPr>
          <a:xfrm>
            <a:off x="6410343" y="1577842"/>
            <a:ext cx="5340631" cy="4524315"/>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机器人控制部分采用的是“大脑</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小脑”的方式，</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“大脑”是英伟达的</a:t>
            </a:r>
            <a:r>
              <a:rPr lang="en-US" altLang="zh-CN" sz="1800" dirty="0">
                <a:effectLst/>
                <a:latin typeface="Times New Roman" panose="02020603050405020304" pitchFamily="18" charset="0"/>
                <a:ea typeface="宋体" panose="02010600030101010101" pitchFamily="2" charset="-122"/>
              </a:rPr>
              <a:t>Jetson nano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“小脑”则是采用了树莓派</a:t>
            </a:r>
            <a:r>
              <a:rPr lang="en-US" altLang="zh-CN" sz="1800" dirty="0">
                <a:effectLst/>
                <a:latin typeface="Times New Roman" panose="02020603050405020304" pitchFamily="18" charset="0"/>
                <a:ea typeface="宋体" panose="02010600030101010101" pitchFamily="2" charset="-122"/>
              </a:rPr>
              <a:t>4B</a:t>
            </a:r>
          </a:p>
          <a:p>
            <a:r>
              <a:rPr lang="en-US" altLang="zh-CN" sz="1800" dirty="0">
                <a:effectLst/>
                <a:latin typeface="Times New Roman" panose="02020603050405020304" pitchFamily="18" charset="0"/>
                <a:ea typeface="宋体" panose="02010600030101010101" pitchFamily="2" charset="-122"/>
              </a:rPr>
              <a:t>Jetson Nano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凭借其</a:t>
            </a:r>
            <a:r>
              <a:rPr lang="en-US" altLang="zh-CN" sz="1800" dirty="0">
                <a:effectLst/>
                <a:latin typeface="Times New Roman" panose="02020603050405020304" pitchFamily="18" charset="0"/>
                <a:ea typeface="宋体" panose="02010600030101010101" pitchFamily="2" charset="-122"/>
              </a:rPr>
              <a:t> GPU</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（图形处理器）加速功能，在处理复杂的传感器数据融合方面</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树莓派</a:t>
            </a:r>
            <a:r>
              <a:rPr lang="en-US" altLang="zh-CN" sz="1800" dirty="0">
                <a:effectLst/>
                <a:latin typeface="Times New Roman" panose="02020603050405020304" pitchFamily="18" charset="0"/>
                <a:ea typeface="宋体" panose="02010600030101010101" pitchFamily="2" charset="-122"/>
              </a:rPr>
              <a:t> 4B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能够快速准确地执行这些运动控制算法</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rPr>
              <a:t>Jetson Nano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将融合处理后的环境感知数据发送给树莓派</a:t>
            </a:r>
            <a:r>
              <a:rPr lang="en-US" altLang="zh-CN" sz="1800" dirty="0">
                <a:effectLst/>
                <a:latin typeface="Times New Roman" panose="02020603050405020304" pitchFamily="18" charset="0"/>
                <a:ea typeface="宋体" panose="02010600030101010101" pitchFamily="2" charset="-122"/>
              </a:rPr>
              <a:t> 4B</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，这些数据可能包括机器人周围目标的位置、方向、距离等信息。树莓派</a:t>
            </a:r>
            <a:r>
              <a:rPr lang="en-US" altLang="zh-CN" sz="1800" dirty="0">
                <a:effectLst/>
                <a:latin typeface="Times New Roman" panose="02020603050405020304" pitchFamily="18" charset="0"/>
                <a:ea typeface="宋体" panose="02010600030101010101" pitchFamily="2" charset="-122"/>
              </a:rPr>
              <a:t> 4B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根据接收到的信息，通过运动控制算法计算出机器人各个关节的运动指令，如推进器的转速、舵机的角度等。最后，将这些运动指令发送给相应的运动控制设备，驱动机器人进行准确的运动，实现机器人在复杂环境中的自主导航等任务</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custDataLst>
      <p:tags r:id="rId1"/>
    </p:custDataLst>
  </p:cSld>
  <p:clrMapOvr>
    <a:masterClrMapping/>
  </p:clrMapOvr>
  <p:transition spd="slow" advTm="41404">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52733" y="143643"/>
            <a:ext cx="4553217" cy="1014413"/>
            <a:chOff x="441025" y="218860"/>
            <a:chExt cx="4553217" cy="1014413"/>
          </a:xfrm>
        </p:grpSpPr>
        <p:grpSp>
          <p:nvGrpSpPr>
            <p:cNvPr id="11" name="组合 10"/>
            <p:cNvGrpSpPr/>
            <p:nvPr/>
          </p:nvGrpSpPr>
          <p:grpSpPr>
            <a:xfrm>
              <a:off x="441025" y="218860"/>
              <a:ext cx="4553217" cy="1014413"/>
              <a:chOff x="441025" y="218860"/>
              <a:chExt cx="4553217" cy="1014413"/>
            </a:xfrm>
          </p:grpSpPr>
          <p:sp>
            <p:nvSpPr>
              <p:cNvPr id="13" name="文本框 12"/>
              <p:cNvSpPr txBox="1"/>
              <p:nvPr/>
            </p:nvSpPr>
            <p:spPr>
              <a:xfrm>
                <a:off x="564794" y="364158"/>
                <a:ext cx="4429448"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主要工作内容</a:t>
                </a:r>
              </a:p>
            </p:txBody>
          </p:sp>
          <p:sp>
            <p:nvSpPr>
              <p:cNvPr id="14" name="任意多边形 28"/>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564794" y="784352"/>
              <a:ext cx="4269162"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100">
                  <a:solidFill>
                    <a:schemeClr val="tx1">
                      <a:lumMod val="50000"/>
                      <a:lumOff val="50000"/>
                    </a:schemeClr>
                  </a:solidFill>
                  <a:latin typeface="Century Gothic" panose="020B0502020202020204" pitchFamily="34" charset="0"/>
                </a:rPr>
                <a:t> Main Content of Work</a:t>
              </a:r>
            </a:p>
          </p:txBody>
        </p:sp>
      </p:grpSp>
      <p:sp>
        <p:nvSpPr>
          <p:cNvPr id="15" name="文本框 14"/>
          <p:cNvSpPr txBox="1"/>
          <p:nvPr/>
        </p:nvSpPr>
        <p:spPr>
          <a:xfrm>
            <a:off x="2637186" y="333161"/>
            <a:ext cx="4908819" cy="523220"/>
          </a:xfrm>
          <a:prstGeom prst="rect">
            <a:avLst/>
          </a:prstGeom>
          <a:noFill/>
        </p:spPr>
        <p:txBody>
          <a:bodyPr wrap="square" rtlCol="0">
            <a:spAutoFit/>
          </a:bodyPr>
          <a:lstStyle/>
          <a:p>
            <a:r>
              <a:rPr lang="en-US" altLang="zh-CN" sz="2800" b="1" dirty="0">
                <a:solidFill>
                  <a:srgbClr val="0070C0"/>
                </a:solidFill>
                <a:ea typeface="宋体" panose="02010600030101010101" pitchFamily="2" charset="-122"/>
              </a:rPr>
              <a:t>2.</a:t>
            </a:r>
            <a:r>
              <a:rPr lang="zh-CN" altLang="en-US" sz="2800" b="1" dirty="0">
                <a:solidFill>
                  <a:srgbClr val="0070C0"/>
                </a:solidFill>
                <a:ea typeface="宋体" panose="02010600030101010101" pitchFamily="2" charset="-122"/>
              </a:rPr>
              <a:t>机器人简化模型</a:t>
            </a:r>
            <a:endParaRPr lang="zh-CN" altLang="zh-CN" sz="2800" b="1" dirty="0">
              <a:solidFill>
                <a:srgbClr val="0070C0"/>
              </a:solidFill>
              <a:ea typeface="宋体" panose="02010600030101010101" pitchFamily="2" charset="-122"/>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
        <p:nvSpPr>
          <p:cNvPr id="18" name="文本框 17">
            <a:extLst>
              <a:ext uri="{FF2B5EF4-FFF2-40B4-BE49-F238E27FC236}">
                <a16:creationId xmlns:a16="http://schemas.microsoft.com/office/drawing/2014/main" id="{40F7FF28-0AFE-5582-2D84-3939B7DBDDDA}"/>
              </a:ext>
            </a:extLst>
          </p:cNvPr>
          <p:cNvSpPr txBox="1"/>
          <p:nvPr/>
        </p:nvSpPr>
        <p:spPr>
          <a:xfrm>
            <a:off x="-1003006" y="1257945"/>
            <a:ext cx="6094602" cy="369332"/>
          </a:xfrm>
          <a:prstGeom prst="rect">
            <a:avLst/>
          </a:prstGeom>
          <a:noFill/>
        </p:spPr>
        <p:txBody>
          <a:bodyPr wrap="square">
            <a:spAutoFit/>
          </a:bodyPr>
          <a:lstStyle/>
          <a:p>
            <a:pPr marL="1600200" lvl="3" indent="-228600">
              <a:buFont typeface="+mj-lt"/>
              <a:buAutoNum type="arabicParenR"/>
            </a:pPr>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流体</a:t>
            </a:r>
            <a:r>
              <a:rPr lang="en-US" altLang="zh-CN" sz="1800" kern="1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刚体耦合动力学模型</a:t>
            </a:r>
          </a:p>
        </p:txBody>
      </p:sp>
      <p:sp>
        <p:nvSpPr>
          <p:cNvPr id="22" name="文本框 21">
            <a:extLst>
              <a:ext uri="{FF2B5EF4-FFF2-40B4-BE49-F238E27FC236}">
                <a16:creationId xmlns:a16="http://schemas.microsoft.com/office/drawing/2014/main" id="{B807345C-278A-52E7-E781-5EB3205F9362}"/>
              </a:ext>
            </a:extLst>
          </p:cNvPr>
          <p:cNvSpPr txBox="1"/>
          <p:nvPr/>
        </p:nvSpPr>
        <p:spPr>
          <a:xfrm>
            <a:off x="1355533" y="1937353"/>
            <a:ext cx="9754000" cy="3139321"/>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因为在变化姿态后是保持基本姿态不变运动，无较大的姿态变化，因此机器人可以看作单刚体模型。但是机器人自身的刚体运动外，还需要考虑水的流动对机器人的影响以及机器人运动对周围水流场的反作用。这种模型基于计算流体动力学（</a:t>
            </a:r>
            <a:r>
              <a:rPr lang="en-US" altLang="zh-CN" sz="1800" dirty="0">
                <a:effectLst/>
                <a:latin typeface="Times New Roman" panose="02020603050405020304" pitchFamily="18" charset="0"/>
                <a:ea typeface="宋体" panose="02010600030101010101" pitchFamily="2" charset="-122"/>
              </a:rPr>
              <a:t>CFD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）和刚体动力学的耦合。</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dirty="0">
                <a:effectLst/>
                <a:latin typeface="Times New Roman" panose="02020603050405020304" pitchFamily="18" charset="0"/>
                <a:ea typeface="宋体" panose="02010600030101010101" pitchFamily="2" charset="-122"/>
              </a:rPr>
              <a:t> CFD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部分，通过求解纳维</a:t>
            </a:r>
            <a:r>
              <a:rPr lang="en-US" altLang="zh-CN" sz="1800" dirty="0">
                <a:effectLst/>
                <a:latin typeface="Times New Roman" panose="02020603050405020304" pitchFamily="18" charset="0"/>
                <a:ea typeface="宋体" panose="02010600030101010101" pitchFamily="2" charset="-122"/>
              </a:rPr>
              <a:t> -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斯托克斯方程（</a:t>
            </a:r>
            <a:r>
              <a:rPr lang="en-US" altLang="zh-CN" sz="1800" dirty="0">
                <a:effectLst/>
                <a:latin typeface="Times New Roman" panose="02020603050405020304" pitchFamily="18" charset="0"/>
                <a:ea typeface="宋体" panose="02010600030101010101" pitchFamily="2" charset="-122"/>
              </a:rPr>
              <a:t>Navier - Stokes equations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）来模拟水的流动，考虑水的粘性、不可压缩性等特性；</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而对于水下模块化机器人的单刚体模型，考虑其在水下的运动受到多种力的作用，如自身的重力、浮力、推进器产生的推力、水动力等</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8F0B5309-DCDF-567F-799A-867989D326FD}"/>
                  </a:ext>
                </a:extLst>
              </p:cNvPr>
              <p:cNvSpPr txBox="1"/>
              <p:nvPr/>
            </p:nvSpPr>
            <p:spPr>
              <a:xfrm>
                <a:off x="5743824" y="5654089"/>
                <a:ext cx="6323888" cy="646331"/>
              </a:xfrm>
              <a:prstGeom prst="rect">
                <a:avLst/>
              </a:prstGeom>
              <a:noFill/>
            </p:spPr>
            <p:txBody>
              <a:bodyPr wrap="square">
                <a:spAutoFit/>
              </a:bodyPr>
              <a:lstStyle/>
              <a:p>
                <a:pPr indent="266700"/>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𝑚</m:t>
                    </m:r>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𝑣</m:t>
                        </m:r>
                      </m:e>
                    </m:acc>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𝑡</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h</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𝐺</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𝐵</m:t>
                    </m:r>
                  </m:oMath>
                </a14:m>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r>
                  <a:rPr lang="en-US" altLang="zh-CN" sz="18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𝐼</m:t>
                    </m:r>
                    <m:acc>
                      <m:accPr>
                        <m:chr m:val="̇"/>
                        <m:ctrlPr>
                          <a:rPr lang="zh-CN" altLang="zh-CN" sz="1800" i="1">
                            <a:effectLst/>
                            <a:latin typeface="Cambria Math" panose="02040503050406030204" pitchFamily="18" charset="0"/>
                            <a:ea typeface="Cambria Math" panose="020405030504060302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𝑤</m:t>
                        </m:r>
                      </m:e>
                    </m:acc>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𝑡</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h</m:t>
                        </m:r>
                      </m:sub>
                    </m:sSub>
                  </m:oMath>
                </a14:m>
                <a:r>
                  <a:rPr lang="en-US" altLang="zh-CN" sz="1800" dirty="0">
                    <a:effectLst/>
                    <a:latin typeface="Times New Roman" panose="02020603050405020304" pitchFamily="18" charset="0"/>
                    <a:ea typeface="宋体" panose="02010600030101010101" pitchFamily="2" charset="-122"/>
                  </a:rPr>
                  <a:t> 	</a:t>
                </a:r>
                <a:endParaRPr lang="zh-CN" altLang="en-US" dirty="0"/>
              </a:p>
            </p:txBody>
          </p:sp>
        </mc:Choice>
        <mc:Fallback xmlns="">
          <p:sp>
            <p:nvSpPr>
              <p:cNvPr id="27" name="文本框 26">
                <a:extLst>
                  <a:ext uri="{FF2B5EF4-FFF2-40B4-BE49-F238E27FC236}">
                    <a16:creationId xmlns:a16="http://schemas.microsoft.com/office/drawing/2014/main" id="{8F0B5309-DCDF-567F-799A-867989D326FD}"/>
                  </a:ext>
                </a:extLst>
              </p:cNvPr>
              <p:cNvSpPr txBox="1">
                <a:spLocks noRot="1" noChangeAspect="1" noMove="1" noResize="1" noEditPoints="1" noAdjustHandles="1" noChangeArrowheads="1" noChangeShapeType="1" noTextEdit="1"/>
              </p:cNvSpPr>
              <p:nvPr/>
            </p:nvSpPr>
            <p:spPr>
              <a:xfrm>
                <a:off x="5743824" y="5654089"/>
                <a:ext cx="6323888" cy="646331"/>
              </a:xfrm>
              <a:prstGeom prst="rect">
                <a:avLst/>
              </a:prstGeom>
              <a:blipFill>
                <a:blip r:embed="rId5"/>
                <a:stretch>
                  <a:fillRect t="-7547"/>
                </a:stretch>
              </a:blipFill>
            </p:spPr>
            <p:txBody>
              <a:bodyPr/>
              <a:lstStyle/>
              <a:p>
                <a:r>
                  <a:rPr lang="zh-CN" altLang="en-US">
                    <a:noFill/>
                  </a:rPr>
                  <a:t> </a:t>
                </a:r>
              </a:p>
            </p:txBody>
          </p:sp>
        </mc:Fallback>
      </mc:AlternateContent>
      <p:sp>
        <p:nvSpPr>
          <p:cNvPr id="41" name="文本框 40">
            <a:extLst>
              <a:ext uri="{FF2B5EF4-FFF2-40B4-BE49-F238E27FC236}">
                <a16:creationId xmlns:a16="http://schemas.microsoft.com/office/drawing/2014/main" id="{598CBE40-6EC4-D91A-37F7-DD39B474CEC1}"/>
              </a:ext>
            </a:extLst>
          </p:cNvPr>
          <p:cNvSpPr txBox="1"/>
          <p:nvPr/>
        </p:nvSpPr>
        <p:spPr>
          <a:xfrm>
            <a:off x="1065346" y="5230723"/>
            <a:ext cx="6323888" cy="369332"/>
          </a:xfrm>
          <a:prstGeom prst="rect">
            <a:avLst/>
          </a:prstGeom>
          <a:noFill/>
        </p:spPr>
        <p:txBody>
          <a:bodyPr wrap="square">
            <a:spAutoFit/>
          </a:bodyPr>
          <a:lstStyle/>
          <a:p>
            <a:pPr indent="266700"/>
            <a:r>
              <a:rPr lang="zh-CN" altLang="zh-CN" sz="1800" b="1" kern="100" dirty="0">
                <a:effectLst/>
                <a:latin typeface="Times New Roman" panose="02020603050405020304" pitchFamily="18" charset="0"/>
                <a:ea typeface="宋体" panose="02010600030101010101" pitchFamily="2" charset="-122"/>
              </a:rPr>
              <a:t>根据牛顿</a:t>
            </a:r>
            <a:r>
              <a:rPr lang="en-US" altLang="zh-CN" sz="1800" b="1" kern="100" dirty="0">
                <a:effectLst/>
                <a:latin typeface="Times New Roman" panose="02020603050405020304" pitchFamily="18" charset="0"/>
                <a:ea typeface="宋体" panose="02010600030101010101" pitchFamily="2" charset="-122"/>
              </a:rPr>
              <a:t> - </a:t>
            </a:r>
            <a:r>
              <a:rPr lang="zh-CN" altLang="zh-CN" sz="1800" b="1" kern="100" dirty="0">
                <a:effectLst/>
                <a:latin typeface="Times New Roman" panose="02020603050405020304" pitchFamily="18" charset="0"/>
                <a:ea typeface="宋体" panose="02010600030101010101" pitchFamily="2" charset="-122"/>
              </a:rPr>
              <a:t>欧拉方程可以建立动力学模型</a:t>
            </a:r>
            <a:r>
              <a:rPr lang="zh-CN" altLang="en-US" sz="1800" b="1" kern="100" dirty="0">
                <a:effectLst/>
                <a:latin typeface="Times New Roman" panose="02020603050405020304" pitchFamily="18" charset="0"/>
                <a:ea typeface="宋体" panose="02010600030101010101" pitchFamily="2" charset="-122"/>
              </a:rPr>
              <a:t>：</a:t>
            </a:r>
            <a:endParaRPr lang="zh-CN" altLang="zh-CN" sz="1400" b="1" kern="100" dirty="0">
              <a:effectLst/>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spd="slow" advTm="32823">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C5ED4-28D6-3BA2-1851-0C27999C8133}"/>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22940122-8DC0-A487-10FD-0227E5CB481F}"/>
              </a:ext>
            </a:extLst>
          </p:cNvPr>
          <p:cNvGrpSpPr/>
          <p:nvPr/>
        </p:nvGrpSpPr>
        <p:grpSpPr>
          <a:xfrm>
            <a:off x="252733" y="143643"/>
            <a:ext cx="4553217" cy="1014413"/>
            <a:chOff x="441025" y="218860"/>
            <a:chExt cx="4553217" cy="1014413"/>
          </a:xfrm>
        </p:grpSpPr>
        <p:grpSp>
          <p:nvGrpSpPr>
            <p:cNvPr id="11" name="组合 10">
              <a:extLst>
                <a:ext uri="{FF2B5EF4-FFF2-40B4-BE49-F238E27FC236}">
                  <a16:creationId xmlns:a16="http://schemas.microsoft.com/office/drawing/2014/main" id="{C026424B-AE7B-2496-F2BE-7B877B2620AD}"/>
                </a:ext>
              </a:extLst>
            </p:cNvPr>
            <p:cNvGrpSpPr/>
            <p:nvPr/>
          </p:nvGrpSpPr>
          <p:grpSpPr>
            <a:xfrm>
              <a:off x="441025" y="218860"/>
              <a:ext cx="4553217" cy="1014413"/>
              <a:chOff x="441025" y="218860"/>
              <a:chExt cx="4553217" cy="1014413"/>
            </a:xfrm>
          </p:grpSpPr>
          <p:sp>
            <p:nvSpPr>
              <p:cNvPr id="13" name="文本框 12">
                <a:extLst>
                  <a:ext uri="{FF2B5EF4-FFF2-40B4-BE49-F238E27FC236}">
                    <a16:creationId xmlns:a16="http://schemas.microsoft.com/office/drawing/2014/main" id="{128BCCBD-0929-611C-9331-3A36D6859C30}"/>
                  </a:ext>
                </a:extLst>
              </p:cNvPr>
              <p:cNvSpPr txBox="1"/>
              <p:nvPr/>
            </p:nvSpPr>
            <p:spPr>
              <a:xfrm>
                <a:off x="564794" y="364158"/>
                <a:ext cx="4429448"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主要工作内容</a:t>
                </a:r>
              </a:p>
            </p:txBody>
          </p:sp>
          <p:sp>
            <p:nvSpPr>
              <p:cNvPr id="14" name="任意多边形 28">
                <a:extLst>
                  <a:ext uri="{FF2B5EF4-FFF2-40B4-BE49-F238E27FC236}">
                    <a16:creationId xmlns:a16="http://schemas.microsoft.com/office/drawing/2014/main" id="{367680CD-2CAB-3AE1-D07D-34CE25F14D7E}"/>
                  </a:ext>
                </a:extLst>
              </p:cNvPr>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a:extLst>
                <a:ext uri="{FF2B5EF4-FFF2-40B4-BE49-F238E27FC236}">
                  <a16:creationId xmlns:a16="http://schemas.microsoft.com/office/drawing/2014/main" id="{33B2AE2A-E9E7-26D7-6F99-322AA3ACBFD6}"/>
                </a:ext>
              </a:extLst>
            </p:cNvPr>
            <p:cNvSpPr txBox="1"/>
            <p:nvPr/>
          </p:nvSpPr>
          <p:spPr>
            <a:xfrm>
              <a:off x="564794" y="784352"/>
              <a:ext cx="4269162"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100">
                  <a:solidFill>
                    <a:schemeClr val="tx1">
                      <a:lumMod val="50000"/>
                      <a:lumOff val="50000"/>
                    </a:schemeClr>
                  </a:solidFill>
                  <a:latin typeface="Century Gothic" panose="020B0502020202020204" pitchFamily="34" charset="0"/>
                </a:rPr>
                <a:t> Main Content of Work</a:t>
              </a:r>
            </a:p>
          </p:txBody>
        </p:sp>
      </p:grpSp>
      <p:sp>
        <p:nvSpPr>
          <p:cNvPr id="15" name="文本框 14">
            <a:extLst>
              <a:ext uri="{FF2B5EF4-FFF2-40B4-BE49-F238E27FC236}">
                <a16:creationId xmlns:a16="http://schemas.microsoft.com/office/drawing/2014/main" id="{BDBA178C-CC49-7B25-7311-9007C214A142}"/>
              </a:ext>
            </a:extLst>
          </p:cNvPr>
          <p:cNvSpPr txBox="1"/>
          <p:nvPr/>
        </p:nvSpPr>
        <p:spPr>
          <a:xfrm>
            <a:off x="2779518" y="344276"/>
            <a:ext cx="4908819" cy="523220"/>
          </a:xfrm>
          <a:prstGeom prst="rect">
            <a:avLst/>
          </a:prstGeom>
          <a:noFill/>
        </p:spPr>
        <p:txBody>
          <a:bodyPr wrap="square" rtlCol="0">
            <a:spAutoFit/>
          </a:bodyPr>
          <a:lstStyle/>
          <a:p>
            <a:r>
              <a:rPr lang="en-US" altLang="zh-CN" sz="2800" b="1" dirty="0">
                <a:solidFill>
                  <a:srgbClr val="0070C0"/>
                </a:solidFill>
                <a:ea typeface="宋体" panose="02010600030101010101" pitchFamily="2" charset="-122"/>
              </a:rPr>
              <a:t>2.</a:t>
            </a:r>
            <a:r>
              <a:rPr lang="zh-CN" altLang="en-US" sz="2800" b="1" dirty="0">
                <a:solidFill>
                  <a:srgbClr val="0070C0"/>
                </a:solidFill>
                <a:ea typeface="宋体" panose="02010600030101010101" pitchFamily="2" charset="-122"/>
              </a:rPr>
              <a:t>机器人简化模型</a:t>
            </a:r>
            <a:endParaRPr lang="zh-CN" altLang="zh-CN" sz="2800" b="1" dirty="0">
              <a:solidFill>
                <a:srgbClr val="0070C0"/>
              </a:solidFill>
              <a:ea typeface="宋体" panose="02010600030101010101" pitchFamily="2" charset="-122"/>
            </a:endParaRPr>
          </a:p>
        </p:txBody>
      </p:sp>
      <p:pic>
        <p:nvPicPr>
          <p:cNvPr id="3" name="图片 2">
            <a:extLst>
              <a:ext uri="{FF2B5EF4-FFF2-40B4-BE49-F238E27FC236}">
                <a16:creationId xmlns:a16="http://schemas.microsoft.com/office/drawing/2014/main" id="{93A26526-5073-0306-D787-6B1F9A5B30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
        <p:nvSpPr>
          <p:cNvPr id="18" name="文本框 17">
            <a:extLst>
              <a:ext uri="{FF2B5EF4-FFF2-40B4-BE49-F238E27FC236}">
                <a16:creationId xmlns:a16="http://schemas.microsoft.com/office/drawing/2014/main" id="{01B0C9EB-D738-7273-9D5C-B75CA663055E}"/>
              </a:ext>
            </a:extLst>
          </p:cNvPr>
          <p:cNvSpPr txBox="1"/>
          <p:nvPr/>
        </p:nvSpPr>
        <p:spPr>
          <a:xfrm>
            <a:off x="-860675" y="1240749"/>
            <a:ext cx="6094602" cy="369332"/>
          </a:xfrm>
          <a:prstGeom prst="rect">
            <a:avLst/>
          </a:prstGeom>
          <a:noFill/>
        </p:spPr>
        <p:txBody>
          <a:bodyPr wrap="square">
            <a:spAutoFit/>
          </a:bodyPr>
          <a:lstStyle/>
          <a:p>
            <a:pPr marL="1600200" lvl="3" indent="-228600">
              <a:buFont typeface="+mj-lt"/>
              <a:buAutoNum type="arabicParenR"/>
            </a:pPr>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流体</a:t>
            </a:r>
            <a:r>
              <a:rPr lang="en-US" altLang="zh-CN" sz="1800" kern="1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刚体耦合动力学模型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8C4B30F-2C74-208C-6F59-340207849B89}"/>
                  </a:ext>
                </a:extLst>
              </p:cNvPr>
              <p:cNvSpPr txBox="1"/>
              <p:nvPr/>
            </p:nvSpPr>
            <p:spPr>
              <a:xfrm>
                <a:off x="3443956" y="1550826"/>
                <a:ext cx="7976900" cy="3898055"/>
              </a:xfrm>
              <a:prstGeom prst="rect">
                <a:avLst/>
              </a:prstGeom>
              <a:noFill/>
            </p:spPr>
            <p:txBody>
              <a:bodyPr wrap="square">
                <a:spAutoFit/>
              </a:bodyPr>
              <a:lstStyle/>
              <a:p>
                <a:pPr marL="279400" indent="266700"/>
                <a:r>
                  <a:rPr lang="zh-CN" altLang="zh-CN" sz="1800" kern="100" dirty="0">
                    <a:effectLst/>
                    <a:latin typeface="Times New Roman" panose="02020603050405020304" pitchFamily="18" charset="0"/>
                    <a:ea typeface="宋体" panose="02010600030101010101" pitchFamily="2" charset="-122"/>
                  </a:rPr>
                  <a:t>状态变量</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rPr>
                      <m:t>𝒙</m:t>
                    </m:r>
                    <m:r>
                      <a:rPr lang="en-US" altLang="zh-CN" sz="1800" i="1" kern="100">
                        <a:effectLst/>
                        <a:latin typeface="Cambria Math" panose="02040503050406030204" pitchFamily="18" charset="0"/>
                        <a:ea typeface="宋体" panose="02010600030101010101" pitchFamily="2" charset="-122"/>
                      </a:rPr>
                      <m:t>=</m:t>
                    </m:r>
                    <m:d>
                      <m:dPr>
                        <m:begChr m:val="["/>
                        <m:endChr m:val="]"/>
                        <m:ctrlPr>
                          <a:rPr lang="zh-CN" altLang="zh-CN" sz="1800" i="1" kern="100">
                            <a:effectLst/>
                            <a:latin typeface="Cambria Math" panose="02040503050406030204" pitchFamily="18" charset="0"/>
                            <a:ea typeface="Cambria Math" panose="020405030504060302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rPr>
                            </m:ctrlPr>
                          </m:eqArrPr>
                          <m:e>
                            <m:r>
                              <a:rPr lang="en-US" altLang="zh-CN" sz="1800" b="1" i="1" kern="100">
                                <a:effectLst/>
                                <a:latin typeface="Cambria Math" panose="02040503050406030204" pitchFamily="18" charset="0"/>
                                <a:ea typeface="宋体" panose="02010600030101010101" pitchFamily="2" charset="-122"/>
                              </a:rPr>
                              <m:t>𝜽</m:t>
                            </m:r>
                          </m:e>
                          <m:e>
                            <m:r>
                              <a:rPr lang="en-US" altLang="zh-CN" sz="1800" b="1" i="1" kern="100">
                                <a:effectLst/>
                                <a:latin typeface="Cambria Math" panose="02040503050406030204" pitchFamily="18" charset="0"/>
                                <a:ea typeface="宋体" panose="02010600030101010101" pitchFamily="2" charset="-122"/>
                              </a:rPr>
                              <m:t>𝒑</m:t>
                            </m:r>
                          </m:e>
                          <m:e>
                            <m:r>
                              <a:rPr lang="en-US" altLang="zh-CN" sz="1800" b="1" i="1" kern="100">
                                <a:effectLst/>
                                <a:latin typeface="Cambria Math" panose="02040503050406030204" pitchFamily="18" charset="0"/>
                                <a:ea typeface="宋体" panose="02010600030101010101" pitchFamily="2" charset="-122"/>
                              </a:rPr>
                              <m:t>𝒘</m:t>
                            </m:r>
                          </m:e>
                          <m:e>
                            <m:limUpp>
                              <m:limUppPr>
                                <m:ctrlPr>
                                  <a:rPr lang="zh-CN" altLang="zh-CN" sz="1800" i="1" kern="100">
                                    <a:effectLst/>
                                    <a:latin typeface="Cambria Math" panose="02040503050406030204" pitchFamily="18" charset="0"/>
                                    <a:ea typeface="Cambria Math" panose="02040503050406030204" pitchFamily="18" charset="0"/>
                                  </a:rPr>
                                </m:ctrlPr>
                              </m:limUppPr>
                              <m:e>
                                <m:r>
                                  <a:rPr lang="en-US" altLang="zh-CN" sz="1800" b="1" i="1" kern="100">
                                    <a:effectLst/>
                                    <a:latin typeface="Cambria Math" panose="02040503050406030204" pitchFamily="18" charset="0"/>
                                    <a:ea typeface="宋体" panose="02010600030101010101" pitchFamily="2" charset="-122"/>
                                  </a:rPr>
                                  <m:t>𝒑</m:t>
                                </m:r>
                              </m:e>
                              <m:lim>
                                <m:r>
                                  <a:rPr lang="en-US" altLang="zh-CN" sz="1800" i="1" kern="100">
                                    <a:effectLst/>
                                    <a:latin typeface="Cambria Math" panose="02040503050406030204" pitchFamily="18" charset="0"/>
                                    <a:ea typeface="宋体" panose="02010600030101010101" pitchFamily="2" charset="-122"/>
                                  </a:rPr>
                                  <m:t>˙</m:t>
                                </m:r>
                              </m:lim>
                            </m:limUpp>
                          </m:e>
                          <m:e>
                            <m:r>
                              <a:rPr lang="en-US" altLang="zh-CN" sz="1800" i="1" kern="100">
                                <a:effectLst/>
                                <a:latin typeface="Cambria Math" panose="02040503050406030204" pitchFamily="18" charset="0"/>
                                <a:ea typeface="宋体" panose="02010600030101010101" pitchFamily="2" charset="-122"/>
                              </a:rPr>
                              <m:t>𝑔</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3</m:t>
                                </m:r>
                              </m:e>
                            </m:d>
                          </m:e>
                        </m:eqArr>
                      </m:e>
                    </m:d>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rPr>
                  <a:t>控制变量</a:t>
                </a:r>
                <a:r>
                  <a:rPr lang="zh-CN" altLang="en-US" kern="100" dirty="0">
                    <a:latin typeface="Times New Roman" panose="02020603050405020304" pitchFamily="18" charset="0"/>
                    <a:ea typeface="宋体" panose="02010600030101010101" pitchFamily="2" charset="-122"/>
                  </a:rPr>
                  <a:t>：每个关节的接触力</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力矩</a:t>
                </a:r>
                <a:r>
                  <a:rPr lang="zh-CN" altLang="zh-CN" sz="18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rPr>
                      <m:t>𝒖</m:t>
                    </m:r>
                    <m:r>
                      <a:rPr lang="en-US" altLang="zh-CN" sz="1800" b="1" i="1" kern="100">
                        <a:effectLst/>
                        <a:latin typeface="Cambria Math" panose="02040503050406030204" pitchFamily="18" charset="0"/>
                        <a:ea typeface="宋体" panose="02010600030101010101" pitchFamily="2" charset="-122"/>
                      </a:rPr>
                      <m:t>=[</m:t>
                    </m:r>
                    <m:eqArr>
                      <m:eqArrPr>
                        <m:ctrlPr>
                          <a:rPr lang="zh-CN" altLang="zh-CN" sz="1800" i="1" kern="100">
                            <a:effectLst/>
                            <a:latin typeface="Cambria Math" panose="02040503050406030204" pitchFamily="18" charset="0"/>
                            <a:ea typeface="Cambria Math" panose="02040503050406030204" pitchFamily="18" charset="0"/>
                          </a:rPr>
                        </m:ctrlPr>
                      </m:eqArrPr>
                      <m:e>
                        <m:r>
                          <a:rPr lang="en-US" altLang="zh-CN" sz="1800" i="1" kern="100">
                            <a:effectLst/>
                            <a:latin typeface="Cambria Math" panose="02040503050406030204" pitchFamily="18" charset="0"/>
                            <a:ea typeface="宋体" panose="02010600030101010101" pitchFamily="2" charset="-122"/>
                          </a:rPr>
                          <m:t> </m:t>
                        </m:r>
                      </m:e>
                      <m:e>
                        <m:r>
                          <m:rPr>
                            <m:sty m:val="p"/>
                          </m:rPr>
                          <a:rPr lang="en-US" altLang="zh-CN" sz="1800" kern="100">
                            <a:effectLst/>
                            <a:latin typeface="Cambria Math" panose="02040503050406030204" pitchFamily="18" charset="0"/>
                            <a:ea typeface="宋体" panose="02010600030101010101" pitchFamily="2" charset="-122"/>
                          </a:rPr>
                          <m:t>F</m:t>
                        </m:r>
                      </m:e>
                      <m:e>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𝑀</m:t>
                        </m:r>
                      </m:e>
                      <m:e>
                        <m:r>
                          <a:rPr lang="en-US" altLang="zh-CN" sz="1800" i="1" kern="100">
                            <a:effectLst/>
                            <a:latin typeface="Cambria Math" panose="02040503050406030204" pitchFamily="18" charset="0"/>
                            <a:ea typeface="宋体" panose="02010600030101010101" pitchFamily="2" charset="-122"/>
                          </a:rPr>
                          <m:t> </m:t>
                        </m:r>
                      </m:e>
                    </m:eqArr>
                    <m:r>
                      <a:rPr lang="en-US" altLang="zh-CN" sz="1800" b="1" i="1" kern="100">
                        <a:effectLst/>
                        <a:latin typeface="Cambria Math" panose="02040503050406030204" pitchFamily="18" charset="0"/>
                        <a:ea typeface="宋体" panose="02010600030101010101" pitchFamily="2" charset="-122"/>
                      </a:rPr>
                      <m:t>]</m:t>
                    </m:r>
                  </m:oMath>
                </a14:m>
                <a:endParaRPr lang="zh-CN" altLang="zh-CN" sz="1800" kern="100" dirty="0">
                  <a:effectLst/>
                  <a:latin typeface="Times New Roman" panose="02020603050405020304" pitchFamily="18" charset="0"/>
                  <a:ea typeface="宋体" panose="02010600030101010101" pitchFamily="2" charset="-122"/>
                </a:endParaRPr>
              </a:p>
              <a:p>
                <a:pPr marL="279400" indent="266700"/>
                <a:r>
                  <a:rPr lang="zh-CN" altLang="zh-CN" sz="1800" kern="100" dirty="0">
                    <a:effectLst/>
                    <a:latin typeface="Times New Roman" panose="02020603050405020304" pitchFamily="18" charset="0"/>
                    <a:ea typeface="宋体" panose="02010600030101010101" pitchFamily="2" charset="-122"/>
                  </a:rPr>
                  <a:t>状态方程：</a:t>
                </a:r>
              </a:p>
              <a:p>
                <a:pPr marL="279400" indent="266700"/>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宋体" panose="02010600030101010101" pitchFamily="2" charset="-122"/>
                        </a:rPr>
                        <m:t>{</m:t>
                      </m:r>
                      <m:eqArr>
                        <m:eqArrPr>
                          <m:ctrlPr>
                            <a:rPr lang="zh-CN" altLang="zh-CN" sz="1800" i="1" kern="100">
                              <a:effectLst/>
                              <a:latin typeface="Cambria Math" panose="02040503050406030204" pitchFamily="18" charset="0"/>
                              <a:ea typeface="Cambria Math" panose="02040503050406030204" pitchFamily="18" charset="0"/>
                            </a:rPr>
                          </m:ctrlPr>
                        </m:eqArrPr>
                        <m:e>
                          <m:limUpp>
                            <m:limUppPr>
                              <m:ctrlPr>
                                <a:rPr lang="zh-CN" altLang="zh-CN" sz="1800" i="1" kern="100">
                                  <a:effectLst/>
                                  <a:latin typeface="Cambria Math" panose="02040503050406030204" pitchFamily="18" charset="0"/>
                                  <a:ea typeface="Cambria Math" panose="02040503050406030204" pitchFamily="18" charset="0"/>
                                </a:rPr>
                              </m:ctrlPr>
                            </m:limUppPr>
                            <m:e>
                              <m:r>
                                <a:rPr lang="en-US" altLang="zh-CN" sz="1800" b="1" i="1" kern="100">
                                  <a:effectLst/>
                                  <a:latin typeface="Cambria Math" panose="02040503050406030204" pitchFamily="18" charset="0"/>
                                  <a:ea typeface="宋体" panose="02010600030101010101" pitchFamily="2" charset="-122"/>
                                </a:rPr>
                                <m:t>𝒙</m:t>
                              </m:r>
                            </m:e>
                            <m:lim>
                              <m:r>
                                <a:rPr lang="en-US" altLang="zh-CN" sz="1800" i="1" kern="100">
                                  <a:effectLst/>
                                  <a:latin typeface="Cambria Math" panose="02040503050406030204" pitchFamily="18" charset="0"/>
                                  <a:ea typeface="宋体" panose="02010600030101010101" pitchFamily="2" charset="-122"/>
                                </a:rPr>
                                <m:t>˙</m:t>
                              </m:r>
                            </m:lim>
                          </m:limUpp>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𝑨𝒙</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𝑩𝒖</m:t>
                          </m:r>
                        </m:e>
                        <m:e>
                          <m:r>
                            <a:rPr lang="en-US" altLang="zh-CN" sz="1800" b="1" i="1" kern="100">
                              <a:effectLst/>
                              <a:latin typeface="Cambria Math" panose="02040503050406030204" pitchFamily="18" charset="0"/>
                              <a:ea typeface="宋体" panose="02010600030101010101" pitchFamily="2" charset="-122"/>
                            </a:rPr>
                            <m:t>𝒚</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𝑪𝒙</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𝑫𝒖</m:t>
                          </m:r>
                        </m:e>
                      </m:eqArr>
                    </m:oMath>
                  </m:oMathPara>
                </a14:m>
                <a:endParaRPr lang="zh-CN" altLang="zh-CN" sz="1800" kern="100" dirty="0">
                  <a:effectLst/>
                  <a:latin typeface="Times New Roman" panose="02020603050405020304" pitchFamily="18" charset="0"/>
                  <a:ea typeface="宋体" panose="02010600030101010101" pitchFamily="2" charset="-122"/>
                </a:endParaRPr>
              </a:p>
              <a:p>
                <a:pPr marL="279400" indent="266700"/>
                <a:r>
                  <a:rPr lang="zh-CN" altLang="zh-CN" sz="1800" kern="100" dirty="0">
                    <a:effectLst/>
                    <a:latin typeface="Times New Roman" panose="02020603050405020304" pitchFamily="18" charset="0"/>
                    <a:ea typeface="宋体" panose="02010600030101010101" pitchFamily="2" charset="-122"/>
                  </a:rPr>
                  <a:t>离散化：</a:t>
                </a:r>
              </a:p>
              <a:p>
                <a:pPr marL="279400" indent="266700"/>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sz="1800" i="1" kern="100">
                              <a:effectLst/>
                              <a:latin typeface="Cambria Math" panose="02040503050406030204" pitchFamily="18" charset="0"/>
                              <a:ea typeface="Cambria Math" panose="02040503050406030204" pitchFamily="18" charset="0"/>
                            </a:rPr>
                          </m:ctrlPr>
                        </m:mPr>
                        <m:mr>
                          <m:e>
                            <m:limUpp>
                              <m:limUppPr>
                                <m:ctrlPr>
                                  <a:rPr lang="zh-CN" altLang="zh-CN" sz="1800" i="1" kern="100">
                                    <a:effectLst/>
                                    <a:latin typeface="Cambria Math" panose="02040503050406030204" pitchFamily="18" charset="0"/>
                                    <a:ea typeface="Cambria Math" panose="02040503050406030204" pitchFamily="18" charset="0"/>
                                  </a:rPr>
                                </m:ctrlPr>
                              </m:limUppPr>
                              <m:e>
                                <m:r>
                                  <a:rPr lang="en-US" altLang="zh-CN" sz="1800" b="1" i="1" kern="100">
                                    <a:effectLst/>
                                    <a:latin typeface="Cambria Math" panose="02040503050406030204" pitchFamily="18" charset="0"/>
                                    <a:ea typeface="宋体" panose="02010600030101010101" pitchFamily="2" charset="-122"/>
                                  </a:rPr>
                                  <m:t>𝒙</m:t>
                                </m:r>
                              </m:e>
                              <m:lim>
                                <m:r>
                                  <a:rPr lang="en-US" altLang="zh-CN" sz="1800" i="1" kern="100">
                                    <a:effectLst/>
                                    <a:latin typeface="Cambria Math" panose="02040503050406030204" pitchFamily="18" charset="0"/>
                                    <a:ea typeface="宋体" panose="02010600030101010101" pitchFamily="2" charset="-122"/>
                                  </a:rPr>
                                  <m:t>˙</m:t>
                                </m:r>
                              </m:lim>
                            </m:limUpp>
                          </m:e>
                          <m:e>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𝒙</m:t>
                                    </m:r>
                                  </m:e>
                                  <m:sub>
                                    <m:r>
                                      <a:rPr lang="en-US" altLang="zh-CN" sz="1800" i="1" kern="100">
                                        <a:effectLst/>
                                        <a:latin typeface="Cambria Math" panose="02040503050406030204" pitchFamily="18" charset="0"/>
                                        <a:ea typeface="宋体" panose="02010600030101010101" pitchFamily="2" charset="-122"/>
                                      </a:rPr>
                                      <m:t>𝑘</m:t>
                                    </m:r>
                                    <m:r>
                                      <a:rPr lang="en-US" altLang="zh-CN" sz="1800" i="1" kern="100">
                                        <a:effectLst/>
                                        <a:latin typeface="Cambria Math" panose="02040503050406030204" pitchFamily="18" charset="0"/>
                                        <a:ea typeface="宋体" panose="02010600030101010101" pitchFamily="2" charset="-122"/>
                                      </a:rPr>
                                      <m:t>+1</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𝒙</m:t>
                                    </m:r>
                                  </m:e>
                                  <m:sub>
                                    <m:r>
                                      <a:rPr lang="en-US" altLang="zh-CN" sz="1800" i="1" kern="100">
                                        <a:effectLst/>
                                        <a:latin typeface="Cambria Math" panose="02040503050406030204" pitchFamily="18" charset="0"/>
                                        <a:ea typeface="宋体" panose="02010600030101010101" pitchFamily="2" charset="-122"/>
                                      </a:rPr>
                                      <m:t>𝑘</m:t>
                                    </m:r>
                                  </m:sub>
                                </m:sSub>
                              </m:num>
                              <m:den>
                                <m:r>
                                  <m:rPr>
                                    <m:sty m:val="p"/>
                                  </m:rPr>
                                  <a:rPr lang="en-US" altLang="zh-CN" sz="1800" kern="100">
                                    <a:effectLst/>
                                    <a:latin typeface="Cambria Math" panose="02040503050406030204" pitchFamily="18" charset="0"/>
                                    <a:ea typeface="宋体" panose="02010600030101010101" pitchFamily="2" charset="-122"/>
                                  </a:rPr>
                                  <m:t>Δ</m:t>
                                </m:r>
                                <m:r>
                                  <a:rPr lang="en-US" altLang="zh-CN" sz="1800" i="1" kern="100">
                                    <a:effectLst/>
                                    <a:latin typeface="Cambria Math" panose="02040503050406030204" pitchFamily="18" charset="0"/>
                                    <a:ea typeface="宋体" panose="02010600030101010101" pitchFamily="2" charset="-122"/>
                                  </a:rPr>
                                  <m:t>𝑡</m:t>
                                </m:r>
                              </m:den>
                            </m:f>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𝑨</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𝒙</m:t>
                                </m:r>
                              </m:e>
                              <m:sub>
                                <m:r>
                                  <a:rPr lang="en-US" altLang="zh-CN" sz="1800" i="1" kern="100">
                                    <a:effectLst/>
                                    <a:latin typeface="Cambria Math" panose="02040503050406030204" pitchFamily="18" charset="0"/>
                                    <a:ea typeface="宋体" panose="02010600030101010101" pitchFamily="2" charset="-122"/>
                                  </a:rPr>
                                  <m:t>𝑘</m:t>
                                </m:r>
                              </m:sub>
                            </m:sSub>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𝑩</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𝒖</m:t>
                                </m:r>
                              </m:e>
                              <m:sub>
                                <m:r>
                                  <a:rPr lang="en-US" altLang="zh-CN" sz="1800" i="1" kern="100">
                                    <a:effectLst/>
                                    <a:latin typeface="Cambria Math" panose="02040503050406030204" pitchFamily="18" charset="0"/>
                                    <a:ea typeface="宋体" panose="02010600030101010101" pitchFamily="2" charset="-122"/>
                                  </a:rPr>
                                  <m:t>𝑘</m:t>
                                </m:r>
                              </m:sub>
                            </m:sSub>
                          </m:e>
                        </m:mr>
                        <m:m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𝒙</m:t>
                                </m:r>
                              </m:e>
                              <m:sub>
                                <m:r>
                                  <a:rPr lang="en-US" altLang="zh-CN" sz="1800" i="1" kern="100">
                                    <a:effectLst/>
                                    <a:latin typeface="Cambria Math" panose="02040503050406030204" pitchFamily="18" charset="0"/>
                                    <a:ea typeface="宋体" panose="02010600030101010101" pitchFamily="2" charset="-122"/>
                                  </a:rPr>
                                  <m:t>𝑘</m:t>
                                </m:r>
                                <m:r>
                                  <a:rPr lang="en-US" altLang="zh-CN" sz="1800" i="1" kern="100">
                                    <a:effectLst/>
                                    <a:latin typeface="Cambria Math" panose="02040503050406030204" pitchFamily="18" charset="0"/>
                                    <a:ea typeface="宋体" panose="02010600030101010101" pitchFamily="2" charset="-122"/>
                                  </a:rPr>
                                  <m:t>+1</m:t>
                                </m:r>
                              </m:sub>
                            </m:sSub>
                          </m:e>
                          <m:e>
                            <m:r>
                              <a:rPr lang="en-US" altLang="zh-CN" sz="1800" i="1" kern="100">
                                <a:effectLst/>
                                <a:latin typeface="Cambria Math" panose="02040503050406030204" pitchFamily="18" charset="0"/>
                                <a:ea typeface="宋体" panose="02010600030101010101" pitchFamily="2" charset="-122"/>
                              </a:rPr>
                              <m:t>=</m:t>
                            </m:r>
                            <m:limLow>
                              <m:limLowPr>
                                <m:ctrlPr>
                                  <a:rPr lang="zh-CN" altLang="zh-CN" sz="1800" i="1" kern="100">
                                    <a:effectLst/>
                                    <a:latin typeface="Cambria Math" panose="02040503050406030204" pitchFamily="18" charset="0"/>
                                    <a:ea typeface="Cambria Math" panose="02040503050406030204" pitchFamily="18" charset="0"/>
                                  </a:rPr>
                                </m:ctrlPr>
                              </m:limLowPr>
                              <m:e>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𝑰</m:t>
                                </m:r>
                                <m:r>
                                  <a:rPr lang="en-US" altLang="zh-CN" sz="1800" i="1" kern="100">
                                    <a:effectLst/>
                                    <a:latin typeface="Cambria Math" panose="02040503050406030204" pitchFamily="18" charset="0"/>
                                    <a:ea typeface="宋体" panose="02010600030101010101" pitchFamily="2" charset="-122"/>
                                  </a:rPr>
                                  <m:t>+</m:t>
                                </m:r>
                                <m:r>
                                  <m:rPr>
                                    <m:sty m:val="p"/>
                                  </m:rPr>
                                  <a:rPr lang="en-US" altLang="zh-CN" sz="1800" kern="100">
                                    <a:effectLst/>
                                    <a:latin typeface="Cambria Math" panose="02040503050406030204" pitchFamily="18" charset="0"/>
                                    <a:ea typeface="宋体" panose="02010600030101010101" pitchFamily="2" charset="-122"/>
                                  </a:rPr>
                                  <m:t>Δ</m:t>
                                </m:r>
                                <m:r>
                                  <a:rPr lang="en-US" altLang="zh-CN" sz="1800" i="1" kern="100">
                                    <a:effectLst/>
                                    <a:latin typeface="Cambria Math" panose="02040503050406030204" pitchFamily="18" charset="0"/>
                                    <a:ea typeface="宋体" panose="02010600030101010101" pitchFamily="2" charset="-122"/>
                                  </a:rPr>
                                  <m:t>𝑡</m:t>
                                </m:r>
                                <m:r>
                                  <a:rPr lang="en-US" altLang="zh-CN" sz="1800" b="1" i="1" kern="100">
                                    <a:effectLst/>
                                    <a:latin typeface="Cambria Math" panose="02040503050406030204" pitchFamily="18" charset="0"/>
                                    <a:ea typeface="宋体" panose="02010600030101010101" pitchFamily="2" charset="-122"/>
                                  </a:rPr>
                                  <m:t>𝑨</m:t>
                                </m:r>
                                <m:r>
                                  <a:rPr lang="en-US" altLang="zh-CN" sz="1800" i="1" kern="100">
                                    <a:effectLst/>
                                    <a:latin typeface="Cambria Math" panose="02040503050406030204" pitchFamily="18" charset="0"/>
                                    <a:ea typeface="宋体" panose="02010600030101010101" pitchFamily="2" charset="-122"/>
                                  </a:rPr>
                                  <m:t>)</m:t>
                                </m:r>
                              </m:e>
                              <m:lim>
                                <m:r>
                                  <a:rPr lang="en-US" altLang="zh-CN" sz="1800" i="1" kern="100">
                                    <a:effectLst/>
                                    <a:latin typeface="Cambria Math" panose="02040503050406030204" pitchFamily="18" charset="0"/>
                                    <a:ea typeface="宋体" panose="02010600030101010101" pitchFamily="2" charset="-122"/>
                                  </a:rPr>
                                  <m:t>―</m:t>
                                </m:r>
                              </m:lim>
                            </m:limLow>
                            <m:r>
                              <a:rPr lang="en-US" altLang="zh-CN" sz="1800" i="1" kern="100">
                                <a:effectLst/>
                                <a:latin typeface="Cambria Math" panose="02040503050406030204" pitchFamily="18" charset="0"/>
                                <a:ea typeface="宋体" panose="02010600030101010101" pitchFamily="2" charset="-122"/>
                              </a:rPr>
                              <m:t>+</m:t>
                            </m:r>
                            <m:limLow>
                              <m:limLowPr>
                                <m:ctrlPr>
                                  <a:rPr lang="zh-CN" altLang="zh-CN" sz="1800" i="1" kern="100">
                                    <a:effectLst/>
                                    <a:latin typeface="Cambria Math" panose="02040503050406030204" pitchFamily="18" charset="0"/>
                                    <a:ea typeface="Cambria Math" panose="02040503050406030204" pitchFamily="18" charset="0"/>
                                  </a:rPr>
                                </m:ctrlPr>
                              </m:limLowPr>
                              <m:e>
                                <m:r>
                                  <m:rPr>
                                    <m:sty m:val="p"/>
                                  </m:rPr>
                                  <a:rPr lang="en-US" altLang="zh-CN" sz="1800" kern="100">
                                    <a:effectLst/>
                                    <a:latin typeface="Cambria Math" panose="02040503050406030204" pitchFamily="18" charset="0"/>
                                    <a:ea typeface="宋体" panose="02010600030101010101" pitchFamily="2" charset="-122"/>
                                  </a:rPr>
                                  <m:t>Δ</m:t>
                                </m:r>
                                <m:r>
                                  <a:rPr lang="en-US" altLang="zh-CN" sz="1800" i="1" kern="100">
                                    <a:effectLst/>
                                    <a:latin typeface="Cambria Math" panose="02040503050406030204" pitchFamily="18" charset="0"/>
                                    <a:ea typeface="宋体" panose="02010600030101010101" pitchFamily="2" charset="-122"/>
                                  </a:rPr>
                                  <m:t>𝑡</m:t>
                                </m:r>
                                <m:r>
                                  <a:rPr lang="en-US" altLang="zh-CN" sz="1800" b="1" i="1" kern="100">
                                    <a:effectLst/>
                                    <a:latin typeface="Cambria Math" panose="02040503050406030204" pitchFamily="18" charset="0"/>
                                    <a:ea typeface="宋体" panose="02010600030101010101" pitchFamily="2" charset="-122"/>
                                  </a:rPr>
                                  <m:t>𝑩</m:t>
                                </m:r>
                              </m:e>
                              <m:lim>
                                <m:r>
                                  <a:rPr lang="en-US" altLang="zh-CN" sz="1800" i="1" kern="100">
                                    <a:effectLst/>
                                    <a:latin typeface="Cambria Math" panose="02040503050406030204" pitchFamily="18" charset="0"/>
                                    <a:ea typeface="宋体" panose="02010600030101010101" pitchFamily="2" charset="-122"/>
                                  </a:rPr>
                                  <m:t>―</m:t>
                                </m:r>
                              </m:lim>
                            </m:limLow>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𝑢</m:t>
                                </m:r>
                              </m:e>
                              <m:sub>
                                <m:r>
                                  <a:rPr lang="en-US" altLang="zh-CN" sz="1800" i="1" kern="100">
                                    <a:effectLst/>
                                    <a:latin typeface="Cambria Math" panose="02040503050406030204" pitchFamily="18" charset="0"/>
                                    <a:ea typeface="宋体" panose="02010600030101010101" pitchFamily="2" charset="-122"/>
                                  </a:rPr>
                                  <m:t>𝑘</m:t>
                                </m:r>
                              </m:sub>
                            </m:sSub>
                          </m:e>
                        </m:mr>
                        <m:mr>
                          <m:e/>
                          <m:e>
                            <m:r>
                              <a:rPr lang="en-US" altLang="zh-CN" sz="1800" i="1" kern="100">
                                <a:effectLst/>
                                <a:latin typeface="Cambria Math" panose="02040503050406030204" pitchFamily="18" charset="0"/>
                                <a:ea typeface="宋体" panose="02010600030101010101" pitchFamily="2" charset="-122"/>
                              </a:rPr>
                              <m:t>=</m:t>
                            </m:r>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b="1" i="1" kern="100">
                                    <a:effectLst/>
                                    <a:latin typeface="Cambria Math" panose="02040503050406030204" pitchFamily="18" charset="0"/>
                                    <a:ea typeface="宋体" panose="02010600030101010101" pitchFamily="2" charset="-122"/>
                                  </a:rPr>
                                  <m:t>𝑨</m:t>
                                </m:r>
                              </m:e>
                            </m:acc>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𝒙</m:t>
                                </m:r>
                              </m:e>
                              <m:sub>
                                <m:r>
                                  <a:rPr lang="en-US" altLang="zh-CN" sz="1800" i="1" kern="100">
                                    <a:effectLst/>
                                    <a:latin typeface="Cambria Math" panose="02040503050406030204" pitchFamily="18" charset="0"/>
                                    <a:ea typeface="宋体" panose="02010600030101010101" pitchFamily="2" charset="-122"/>
                                  </a:rPr>
                                  <m:t>𝑘</m:t>
                                </m:r>
                              </m:sub>
                            </m:sSub>
                            <m:r>
                              <a:rPr lang="en-US" altLang="zh-CN" sz="1800" i="1" kern="100">
                                <a:effectLst/>
                                <a:latin typeface="Cambria Math" panose="02040503050406030204" pitchFamily="18" charset="0"/>
                                <a:ea typeface="宋体" panose="02010600030101010101" pitchFamily="2" charset="-122"/>
                              </a:rPr>
                              <m:t>+</m:t>
                            </m:r>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b="1" i="1" kern="100">
                                    <a:effectLst/>
                                    <a:latin typeface="Cambria Math" panose="02040503050406030204" pitchFamily="18" charset="0"/>
                                    <a:ea typeface="宋体" panose="02010600030101010101" pitchFamily="2" charset="-122"/>
                                  </a:rPr>
                                  <m:t>𝑩</m:t>
                                </m:r>
                              </m:e>
                            </m:acc>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𝒖</m:t>
                                </m:r>
                              </m:e>
                              <m:sub>
                                <m:r>
                                  <a:rPr lang="en-US" altLang="zh-CN" sz="1800" i="1" kern="100">
                                    <a:effectLst/>
                                    <a:latin typeface="Cambria Math" panose="02040503050406030204" pitchFamily="18" charset="0"/>
                                    <a:ea typeface="宋体" panose="02010600030101010101" pitchFamily="2" charset="-122"/>
                                  </a:rPr>
                                  <m:t>𝑘</m:t>
                                </m:r>
                              </m:sub>
                            </m:sSub>
                          </m:e>
                        </m:mr>
                      </m:m>
                    </m:oMath>
                  </m:oMathPara>
                </a14:m>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E8C4B30F-2C74-208C-6F59-340207849B89}"/>
                  </a:ext>
                </a:extLst>
              </p:cNvPr>
              <p:cNvSpPr txBox="1">
                <a:spLocks noRot="1" noChangeAspect="1" noMove="1" noResize="1" noEditPoints="1" noAdjustHandles="1" noChangeArrowheads="1" noChangeShapeType="1" noTextEdit="1"/>
              </p:cNvSpPr>
              <p:nvPr/>
            </p:nvSpPr>
            <p:spPr>
              <a:xfrm>
                <a:off x="3443956" y="1550826"/>
                <a:ext cx="7976900" cy="389805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BC3E304-E872-16A0-E5A1-DDB9D5B946B0}"/>
                  </a:ext>
                </a:extLst>
              </p:cNvPr>
              <p:cNvSpPr txBox="1"/>
              <p:nvPr/>
            </p:nvSpPr>
            <p:spPr>
              <a:xfrm>
                <a:off x="3722471" y="5356548"/>
                <a:ext cx="6528986" cy="1212511"/>
              </a:xfrm>
              <a:prstGeom prst="rect">
                <a:avLst/>
              </a:prstGeom>
              <a:noFill/>
            </p:spPr>
            <p:txBody>
              <a:bodyPr wrap="square">
                <a:spAutoFit/>
              </a:bodyPr>
              <a:lstStyle/>
              <a:p>
                <a:pPr indent="266700"/>
                <a:r>
                  <a:rPr lang="zh-CN" altLang="zh-CN" sz="1800" kern="100" dirty="0">
                    <a:effectLst/>
                    <a:latin typeface="Times New Roman" panose="02020603050405020304" pitchFamily="18" charset="0"/>
                    <a:ea typeface="宋体" panose="02010600030101010101" pitchFamily="2" charset="-122"/>
                  </a:rPr>
                  <a:t>约束：</a:t>
                </a:r>
              </a:p>
              <a:p>
                <a:pPr indent="266700" algn="ct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𝔽</m:t>
                          </m:r>
                        </m:e>
                        <m:sub>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𝑚𝑖𝑛</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𝑡</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𝑚𝑎𝑥</m:t>
                          </m:r>
                        </m:sub>
                      </m:sSub>
                    </m:oMath>
                  </m:oMathPara>
                </a14:m>
                <a:endParaRPr lang="zh-CN" altLang="zh-CN" sz="1800" kern="100" dirty="0">
                  <a:effectLst/>
                  <a:latin typeface="Times New Roman" panose="02020603050405020304" pitchFamily="18" charset="0"/>
                  <a:ea typeface="宋体" panose="02010600030101010101" pitchFamily="2" charset="-122"/>
                </a:endParaRPr>
              </a:p>
              <a:p>
                <a:pPr indent="266700" algn="ct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𝜃</m:t>
                          </m:r>
                        </m:e>
                        <m:sub>
                          <m:r>
                            <a:rPr lang="en-US" altLang="zh-CN" sz="1800" i="1" kern="100">
                              <a:effectLst/>
                              <a:latin typeface="Cambria Math" panose="02040503050406030204" pitchFamily="18" charset="0"/>
                              <a:ea typeface="宋体" panose="02010600030101010101" pitchFamily="2" charset="-122"/>
                            </a:rPr>
                            <m:t>𝑚𝑖𝑛</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𝜃</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𝜃</m:t>
                          </m:r>
                        </m:e>
                        <m:sub>
                          <m:r>
                            <a:rPr lang="en-US" altLang="zh-CN" sz="1800" i="1" kern="100">
                              <a:effectLst/>
                              <a:latin typeface="Cambria Math" panose="02040503050406030204" pitchFamily="18" charset="0"/>
                              <a:ea typeface="宋体" panose="02010600030101010101" pitchFamily="2" charset="-122"/>
                            </a:rPr>
                            <m:t>𝑚𝑎𝑥</m:t>
                          </m:r>
                        </m:sub>
                      </m:sSub>
                    </m:oMath>
                  </m:oMathPara>
                </a14:m>
                <a:endParaRPr lang="zh-CN" altLang="zh-CN" sz="1800" kern="100" dirty="0">
                  <a:effectLst/>
                  <a:latin typeface="Times New Roman" panose="02020603050405020304" pitchFamily="18" charset="0"/>
                  <a:ea typeface="宋体" panose="02010600030101010101" pitchFamily="2" charset="-122"/>
                </a:endParaRPr>
              </a:p>
              <a:p>
                <a:pPr indent="266700" algn="ct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𝑞</m:t>
                          </m:r>
                        </m:e>
                        <m:sub>
                          <m:r>
                            <a:rPr lang="en-US" altLang="zh-CN" sz="1800" i="1" kern="100">
                              <a:effectLst/>
                              <a:latin typeface="Cambria Math" panose="02040503050406030204" pitchFamily="18" charset="0"/>
                              <a:ea typeface="宋体" panose="02010600030101010101" pitchFamily="2" charset="-122"/>
                            </a:rPr>
                            <m:t>𝑚𝑖𝑛</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𝑞</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𝑞</m:t>
                          </m:r>
                        </m:e>
                        <m:sub>
                          <m:r>
                            <a:rPr lang="en-US" altLang="zh-CN" sz="1800" i="1" kern="100">
                              <a:effectLst/>
                              <a:latin typeface="Cambria Math" panose="02040503050406030204" pitchFamily="18" charset="0"/>
                              <a:ea typeface="宋体" panose="02010600030101010101" pitchFamily="2" charset="-122"/>
                            </a:rPr>
                            <m:t>𝑚𝑎𝑥</m:t>
                          </m:r>
                        </m:sub>
                      </m:sSub>
                    </m:oMath>
                  </m:oMathPara>
                </a14:m>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7" name="文本框 6">
                <a:extLst>
                  <a:ext uri="{FF2B5EF4-FFF2-40B4-BE49-F238E27FC236}">
                    <a16:creationId xmlns:a16="http://schemas.microsoft.com/office/drawing/2014/main" id="{9BC3E304-E872-16A0-E5A1-DDB9D5B946B0}"/>
                  </a:ext>
                </a:extLst>
              </p:cNvPr>
              <p:cNvSpPr txBox="1">
                <a:spLocks noRot="1" noChangeAspect="1" noMove="1" noResize="1" noEditPoints="1" noAdjustHandles="1" noChangeArrowheads="1" noChangeShapeType="1" noTextEdit="1"/>
              </p:cNvSpPr>
              <p:nvPr/>
            </p:nvSpPr>
            <p:spPr>
              <a:xfrm>
                <a:off x="3722471" y="5356548"/>
                <a:ext cx="6528986" cy="1212511"/>
              </a:xfrm>
              <a:prstGeom prst="rect">
                <a:avLst/>
              </a:prstGeom>
              <a:blipFill>
                <a:blip r:embed="rId6"/>
                <a:stretch>
                  <a:fillRect t="-4020" b="-150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215270095"/>
      </p:ext>
    </p:extLst>
  </p:cSld>
  <p:clrMapOvr>
    <a:masterClrMapping/>
  </p:clrMapOvr>
  <p:transition spd="slow" advTm="32823">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EA91A-F867-C1BF-209C-EA7663BA0BE4}"/>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4544597E-17B7-9F98-CA83-F5501C809A59}"/>
              </a:ext>
            </a:extLst>
          </p:cNvPr>
          <p:cNvGrpSpPr/>
          <p:nvPr/>
        </p:nvGrpSpPr>
        <p:grpSpPr>
          <a:xfrm>
            <a:off x="252733" y="143643"/>
            <a:ext cx="4553217" cy="1014413"/>
            <a:chOff x="441025" y="218860"/>
            <a:chExt cx="4553217" cy="1014413"/>
          </a:xfrm>
        </p:grpSpPr>
        <p:grpSp>
          <p:nvGrpSpPr>
            <p:cNvPr id="11" name="组合 10">
              <a:extLst>
                <a:ext uri="{FF2B5EF4-FFF2-40B4-BE49-F238E27FC236}">
                  <a16:creationId xmlns:a16="http://schemas.microsoft.com/office/drawing/2014/main" id="{BB350153-7D22-4248-696D-EDF8D4607D18}"/>
                </a:ext>
              </a:extLst>
            </p:cNvPr>
            <p:cNvGrpSpPr/>
            <p:nvPr/>
          </p:nvGrpSpPr>
          <p:grpSpPr>
            <a:xfrm>
              <a:off x="441025" y="218860"/>
              <a:ext cx="4553217" cy="1014413"/>
              <a:chOff x="441025" y="218860"/>
              <a:chExt cx="4553217" cy="1014413"/>
            </a:xfrm>
          </p:grpSpPr>
          <p:sp>
            <p:nvSpPr>
              <p:cNvPr id="13" name="文本框 12">
                <a:extLst>
                  <a:ext uri="{FF2B5EF4-FFF2-40B4-BE49-F238E27FC236}">
                    <a16:creationId xmlns:a16="http://schemas.microsoft.com/office/drawing/2014/main" id="{BA780CDC-C1C6-EC13-DAA3-ABBA53C1FF36}"/>
                  </a:ext>
                </a:extLst>
              </p:cNvPr>
              <p:cNvSpPr txBox="1"/>
              <p:nvPr/>
            </p:nvSpPr>
            <p:spPr>
              <a:xfrm>
                <a:off x="564794" y="364158"/>
                <a:ext cx="4429448"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主要工作内容</a:t>
                </a:r>
              </a:p>
            </p:txBody>
          </p:sp>
          <p:sp>
            <p:nvSpPr>
              <p:cNvPr id="14" name="任意多边形 28">
                <a:extLst>
                  <a:ext uri="{FF2B5EF4-FFF2-40B4-BE49-F238E27FC236}">
                    <a16:creationId xmlns:a16="http://schemas.microsoft.com/office/drawing/2014/main" id="{4D12B326-4B0D-9CF1-5FAC-E4929C361DE0}"/>
                  </a:ext>
                </a:extLst>
              </p:cNvPr>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a:extLst>
                <a:ext uri="{FF2B5EF4-FFF2-40B4-BE49-F238E27FC236}">
                  <a16:creationId xmlns:a16="http://schemas.microsoft.com/office/drawing/2014/main" id="{67F54E17-AC06-88D7-DF5B-DBC1061D3E6A}"/>
                </a:ext>
              </a:extLst>
            </p:cNvPr>
            <p:cNvSpPr txBox="1"/>
            <p:nvPr/>
          </p:nvSpPr>
          <p:spPr>
            <a:xfrm>
              <a:off x="564794" y="784352"/>
              <a:ext cx="4269162"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100">
                  <a:solidFill>
                    <a:schemeClr val="tx1">
                      <a:lumMod val="50000"/>
                      <a:lumOff val="50000"/>
                    </a:schemeClr>
                  </a:solidFill>
                  <a:latin typeface="Century Gothic" panose="020B0502020202020204" pitchFamily="34" charset="0"/>
                </a:rPr>
                <a:t> Main Content of Work</a:t>
              </a:r>
            </a:p>
          </p:txBody>
        </p:sp>
      </p:grpSp>
      <p:sp>
        <p:nvSpPr>
          <p:cNvPr id="15" name="文本框 14">
            <a:extLst>
              <a:ext uri="{FF2B5EF4-FFF2-40B4-BE49-F238E27FC236}">
                <a16:creationId xmlns:a16="http://schemas.microsoft.com/office/drawing/2014/main" id="{96A073CC-3736-4377-3364-3E39502B362B}"/>
              </a:ext>
            </a:extLst>
          </p:cNvPr>
          <p:cNvSpPr txBox="1"/>
          <p:nvPr/>
        </p:nvSpPr>
        <p:spPr>
          <a:xfrm>
            <a:off x="2779518" y="344276"/>
            <a:ext cx="4908819" cy="523220"/>
          </a:xfrm>
          <a:prstGeom prst="rect">
            <a:avLst/>
          </a:prstGeom>
          <a:noFill/>
        </p:spPr>
        <p:txBody>
          <a:bodyPr wrap="square" rtlCol="0">
            <a:spAutoFit/>
          </a:bodyPr>
          <a:lstStyle/>
          <a:p>
            <a:r>
              <a:rPr lang="en-US" altLang="zh-CN" sz="2800" b="1" dirty="0">
                <a:solidFill>
                  <a:srgbClr val="0070C0"/>
                </a:solidFill>
                <a:ea typeface="宋体" panose="02010600030101010101" pitchFamily="2" charset="-122"/>
              </a:rPr>
              <a:t>2.</a:t>
            </a:r>
            <a:r>
              <a:rPr lang="zh-CN" altLang="en-US" sz="2800" b="1" dirty="0">
                <a:solidFill>
                  <a:srgbClr val="0070C0"/>
                </a:solidFill>
                <a:ea typeface="宋体" panose="02010600030101010101" pitchFamily="2" charset="-122"/>
              </a:rPr>
              <a:t>机器人简化模型</a:t>
            </a:r>
            <a:endParaRPr lang="zh-CN" altLang="zh-CN" sz="2800" b="1" dirty="0">
              <a:solidFill>
                <a:srgbClr val="0070C0"/>
              </a:solidFill>
              <a:ea typeface="宋体" panose="02010600030101010101" pitchFamily="2" charset="-122"/>
            </a:endParaRPr>
          </a:p>
        </p:txBody>
      </p:sp>
      <p:pic>
        <p:nvPicPr>
          <p:cNvPr id="3" name="图片 2">
            <a:extLst>
              <a:ext uri="{FF2B5EF4-FFF2-40B4-BE49-F238E27FC236}">
                <a16:creationId xmlns:a16="http://schemas.microsoft.com/office/drawing/2014/main" id="{02522841-169B-1DA6-2207-8CF64FF915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C7C20F9-8A20-5629-B81F-ACD28D7C3685}"/>
                  </a:ext>
                </a:extLst>
              </p:cNvPr>
              <p:cNvSpPr txBox="1"/>
              <p:nvPr/>
            </p:nvSpPr>
            <p:spPr>
              <a:xfrm>
                <a:off x="832606" y="1465056"/>
                <a:ext cx="10341529" cy="4105419"/>
              </a:xfrm>
              <a:prstGeom prst="rect">
                <a:avLst/>
              </a:prstGeom>
              <a:noFill/>
            </p:spPr>
            <p:txBody>
              <a:bodyPr wrap="square">
                <a:spAutoFit/>
              </a:bodyPr>
              <a:lstStyle/>
              <a:p>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机器人在运动过程中，我们可以较容易的得到机器人的参考轨迹，从而得到机器人基座的参考轨迹，再通过机器人正运动学计算出机器人末端的轨迹。而在机器人的姿态控制中，末端关节受到的力尤为关节。因此我们设计了模型预测控制算法</a:t>
                </a:r>
                <a:r>
                  <a:rPr lang="en-US" altLang="zh-CN" sz="1800" kern="100" dirty="0">
                    <a:effectLst/>
                    <a:latin typeface="Times New Roman" panose="02020603050405020304" pitchFamily="18" charset="0"/>
                    <a:ea typeface="宋体" panose="02010600030101010101" pitchFamily="2" charset="-122"/>
                  </a:rPr>
                  <a:t>NMPC</a:t>
                </a:r>
                <a:r>
                  <a:rPr lang="zh-CN" altLang="zh-CN" sz="1800" kern="100" dirty="0">
                    <a:effectLst/>
                    <a:latin typeface="Times New Roman" panose="02020603050405020304" pitchFamily="18" charset="0"/>
                    <a:ea typeface="宋体" panose="02010600030101010101" pitchFamily="2" charset="-122"/>
                  </a:rPr>
                  <a:t>，通过针对机器人模型和约束条件，进行优化。机器人代价函数如下：</a:t>
                </a:r>
                <a:endParaRPr lang="en-US" altLang="zh-CN" sz="1800" kern="100" dirty="0">
                  <a:effectLst/>
                  <a:latin typeface="Times New Roman" panose="02020603050405020304" pitchFamily="18" charset="0"/>
                  <a:ea typeface="宋体" panose="02010600030101010101" pitchFamily="2" charset="-122"/>
                </a:endParaRPr>
              </a:p>
              <a:p>
                <a:endParaRPr lang="en-US" altLang="zh-CN" kern="100" dirty="0">
                  <a:latin typeface="Times New Roman" panose="02020603050405020304" pitchFamily="18" charset="0"/>
                  <a:ea typeface="宋体" panose="02010600030101010101" pitchFamily="2" charset="-122"/>
                </a:endParaRPr>
              </a:p>
              <a:p>
                <a:endParaRPr lang="zh-CN" altLang="zh-CN" sz="1400" kern="100" dirty="0">
                  <a:effectLst/>
                  <a:latin typeface="Times New Roman" panose="02020603050405020304" pitchFamily="18" charset="0"/>
                  <a:ea typeface="宋体" panose="02010600030101010101" pitchFamily="2" charset="-122"/>
                </a:endParaRPr>
              </a:p>
              <a:p>
                <a:pPr marL="666750" algn="ctr"/>
                <a14:m>
                  <m:oMath xmlns:m="http://schemas.openxmlformats.org/officeDocument/2006/math">
                    <m:m>
                      <m:mPr>
                        <m:plcHide m:val="on"/>
                        <m:mcs>
                          <m:mc>
                            <m:mcPr>
                              <m:count m:val="2"/>
                              <m:mcJc m:val="center"/>
                            </m:mcPr>
                          </m:mc>
                        </m:mcs>
                        <m:ctrlPr>
                          <a:rPr lang="zh-CN" altLang="zh-CN" sz="1800" i="1" kern="100">
                            <a:effectLst/>
                            <a:latin typeface="Cambria Math" panose="02040503050406030204" pitchFamily="18" charset="0"/>
                            <a:ea typeface="Cambria Math" panose="02040503050406030204" pitchFamily="18" charset="0"/>
                          </a:rPr>
                        </m:ctrlPr>
                      </m:mPr>
                      <m:mr>
                        <m:e>
                          <m:limLow>
                            <m:limLowPr>
                              <m:ctrlPr>
                                <a:rPr lang="zh-CN" altLang="zh-CN" sz="1800" i="1" kern="100">
                                  <a:effectLst/>
                                  <a:latin typeface="Cambria Math" panose="02040503050406030204" pitchFamily="18" charset="0"/>
                                  <a:ea typeface="Cambria Math" panose="02040503050406030204" pitchFamily="18" charset="0"/>
                                </a:rPr>
                              </m:ctrlPr>
                            </m:limLowPr>
                            <m:e>
                              <m:r>
                                <a:rPr lang="en-US" altLang="zh-CN" sz="1800" i="1" kern="100">
                                  <a:effectLst/>
                                  <a:latin typeface="Cambria Math" panose="02040503050406030204" pitchFamily="18" charset="0"/>
                                  <a:ea typeface="宋体" panose="02010600030101010101" pitchFamily="2" charset="-122"/>
                                </a:rPr>
                                <m:t>𝑚𝑖𝑛</m:t>
                              </m:r>
                            </m:e>
                            <m:lim>
                              <m:r>
                                <a:rPr lang="en-US" altLang="zh-CN" sz="1800" i="1" kern="100">
                                  <a:effectLst/>
                                  <a:latin typeface="Cambria Math" panose="02040503050406030204" pitchFamily="18" charset="0"/>
                                  <a:ea typeface="宋体" panose="02010600030101010101" pitchFamily="2" charset="-122"/>
                                </a:rPr>
                                <m:t>𝑈</m:t>
                              </m:r>
                            </m:lim>
                          </m:limLow>
                          <m:r>
                            <a:rPr lang="en-US" altLang="zh-CN" sz="1800" i="1" kern="100">
                              <a:effectLst/>
                              <a:latin typeface="Cambria Math" panose="02040503050406030204" pitchFamily="18" charset="0"/>
                              <a:ea typeface="宋体" panose="02010600030101010101" pitchFamily="2" charset="-122"/>
                            </a:rPr>
                            <m:t>𝐽</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𝑈</m:t>
                          </m:r>
                          <m:r>
                            <a:rPr lang="en-US" altLang="zh-CN" sz="1800" kern="100">
                              <a:effectLst/>
                              <a:latin typeface="Cambria Math" panose="02040503050406030204" pitchFamily="18" charset="0"/>
                              <a:ea typeface="宋体" panose="02010600030101010101" pitchFamily="2" charset="-122"/>
                            </a:rPr>
                            <m:t>)</m:t>
                          </m:r>
                        </m:e>
                        <m:e>
                          <m:r>
                            <a:rPr lang="en-US" altLang="zh-CN" sz="1800"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𝑈</m:t>
                              </m:r>
                            </m:e>
                            <m:sup>
                              <m:r>
                                <a:rPr lang="en-US" altLang="zh-CN" sz="1800" i="1" kern="100">
                                  <a:effectLst/>
                                  <a:latin typeface="Cambria Math" panose="02040503050406030204" pitchFamily="18" charset="0"/>
                                  <a:ea typeface="宋体" panose="02010600030101010101" pitchFamily="2" charset="-122"/>
                                </a:rPr>
                                <m:t>𝑇</m:t>
                              </m:r>
                            </m:sup>
                          </m:sSup>
                          <m:r>
                            <a:rPr lang="en-US" altLang="zh-CN" sz="1800"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𝐵</m:t>
                              </m:r>
                            </m:e>
                            <m:sub>
                              <m:r>
                                <a:rPr lang="en-US" altLang="zh-CN" sz="1800" i="1" kern="100">
                                  <a:effectLst/>
                                  <a:latin typeface="Cambria Math" panose="02040503050406030204" pitchFamily="18" charset="0"/>
                                  <a:ea typeface="宋体" panose="02010600030101010101" pitchFamily="2" charset="-122"/>
                                </a:rPr>
                                <m:t>𝑞𝑝</m:t>
                              </m:r>
                            </m:sub>
                            <m:sup>
                              <m:r>
                                <a:rPr lang="en-US" altLang="zh-CN" sz="1800" i="1" kern="100">
                                  <a:effectLst/>
                                  <a:latin typeface="Cambria Math" panose="02040503050406030204" pitchFamily="18" charset="0"/>
                                  <a:ea typeface="宋体" panose="02010600030101010101" pitchFamily="2" charset="-122"/>
                                </a:rPr>
                                <m:t>𝑇</m:t>
                              </m:r>
                            </m:sup>
                          </m:sSubSup>
                          <m:r>
                            <a:rPr lang="en-US" altLang="zh-CN" sz="1800" i="1" kern="100">
                              <a:effectLst/>
                              <a:latin typeface="Cambria Math" panose="02040503050406030204" pitchFamily="18" charset="0"/>
                              <a:ea typeface="宋体" panose="02010600030101010101" pitchFamily="2" charset="-122"/>
                            </a:rPr>
                            <m:t>𝐿</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𝐵</m:t>
                              </m:r>
                            </m:e>
                            <m:sub>
                              <m:r>
                                <a:rPr lang="en-US" altLang="zh-CN" sz="1800" i="1" kern="100">
                                  <a:effectLst/>
                                  <a:latin typeface="Cambria Math" panose="02040503050406030204" pitchFamily="18" charset="0"/>
                                  <a:ea typeface="宋体" panose="02010600030101010101" pitchFamily="2" charset="-122"/>
                                </a:rPr>
                                <m:t>𝑞𝑝</m:t>
                              </m:r>
                            </m:sub>
                          </m:sSub>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𝐾</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𝑈</m:t>
                          </m:r>
                          <m:r>
                            <a:rPr lang="en-US" altLang="zh-CN" sz="1800" kern="100">
                              <a:effectLst/>
                              <a:latin typeface="Cambria Math" panose="02040503050406030204" pitchFamily="18" charset="0"/>
                              <a:ea typeface="宋体" panose="02010600030101010101" pitchFamily="2" charset="-122"/>
                            </a:rPr>
                            <m:t>+2</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𝑈</m:t>
                              </m:r>
                            </m:e>
                            <m:sup>
                              <m:r>
                                <a:rPr lang="en-US" altLang="zh-CN" sz="1800" i="1" kern="100">
                                  <a:effectLst/>
                                  <a:latin typeface="Cambria Math" panose="02040503050406030204" pitchFamily="18" charset="0"/>
                                  <a:ea typeface="宋体" panose="02010600030101010101" pitchFamily="2" charset="-122"/>
                                </a:rPr>
                                <m:t>𝑇</m:t>
                              </m:r>
                            </m:sup>
                          </m:sSup>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𝐵</m:t>
                              </m:r>
                            </m:e>
                            <m:sub>
                              <m:r>
                                <a:rPr lang="en-US" altLang="zh-CN" sz="1800" i="1" kern="100">
                                  <a:effectLst/>
                                  <a:latin typeface="Cambria Math" panose="02040503050406030204" pitchFamily="18" charset="0"/>
                                  <a:ea typeface="宋体" panose="02010600030101010101" pitchFamily="2" charset="-122"/>
                                </a:rPr>
                                <m:t>𝑞𝑝</m:t>
                              </m:r>
                            </m:sub>
                            <m:sup>
                              <m:r>
                                <a:rPr lang="en-US" altLang="zh-CN" sz="1800" i="1" kern="100">
                                  <a:effectLst/>
                                  <a:latin typeface="Cambria Math" panose="02040503050406030204" pitchFamily="18" charset="0"/>
                                  <a:ea typeface="宋体" panose="02010600030101010101" pitchFamily="2" charset="-122"/>
                                </a:rPr>
                                <m:t>𝑇</m:t>
                              </m:r>
                            </m:sup>
                          </m:sSubSup>
                          <m:r>
                            <a:rPr lang="en-US" altLang="zh-CN" sz="1800" i="1" kern="100">
                              <a:effectLst/>
                              <a:latin typeface="Cambria Math" panose="02040503050406030204" pitchFamily="18" charset="0"/>
                              <a:ea typeface="宋体" panose="02010600030101010101" pitchFamily="2" charset="-122"/>
                            </a:rPr>
                            <m:t>𝐿</m:t>
                          </m:r>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𝐴</m:t>
                              </m:r>
                            </m:e>
                            <m:sub>
                              <m:r>
                                <a:rPr lang="en-US" altLang="zh-CN" sz="1800" i="1" kern="100">
                                  <a:effectLst/>
                                  <a:latin typeface="Cambria Math" panose="02040503050406030204" pitchFamily="18" charset="0"/>
                                  <a:ea typeface="宋体" panose="02010600030101010101" pitchFamily="2" charset="-122"/>
                                </a:rPr>
                                <m:t>𝑞𝑝</m:t>
                              </m:r>
                            </m:sub>
                          </m:s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kern="100">
                                  <a:effectLst/>
                                  <a:latin typeface="Cambria Math" panose="02040503050406030204" pitchFamily="18" charset="0"/>
                                  <a:ea typeface="宋体" panose="02010600030101010101" pitchFamily="2" charset="-122"/>
                                </a:rPr>
                                <m:t>0</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𝑦</m:t>
                          </m:r>
                          <m:r>
                            <a:rPr lang="en-US" altLang="zh-CN" sz="1800" kern="100">
                              <a:effectLst/>
                              <a:latin typeface="Cambria Math" panose="02040503050406030204" pitchFamily="18" charset="0"/>
                              <a:ea typeface="宋体" panose="02010600030101010101" pitchFamily="2" charset="-122"/>
                            </a:rPr>
                            <m:t>)</m:t>
                          </m:r>
                        </m:e>
                      </m:mr>
                    </m:m>
                  </m:oMath>
                </a14:m>
                <a:r>
                  <a:rPr lang="en-US" altLang="zh-CN" sz="18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pPr marL="1333500" algn="ctr"/>
                <a14:m>
                  <m:oMath xmlns:m="http://schemas.openxmlformats.org/officeDocument/2006/math">
                    <m:m>
                      <m:mPr>
                        <m:plcHide m:val="on"/>
                        <m:mcs>
                          <m:mc>
                            <m:mcPr>
                              <m:count m:val="2"/>
                              <m:mcJc m:val="center"/>
                            </m:mcPr>
                          </m:mc>
                        </m:mcs>
                        <m:ctrlPr>
                          <a:rPr lang="zh-CN" altLang="zh-CN" sz="1800" i="1" kern="100">
                            <a:effectLst/>
                            <a:latin typeface="Cambria Math" panose="02040503050406030204" pitchFamily="18" charset="0"/>
                            <a:ea typeface="Cambria Math" panose="02040503050406030204" pitchFamily="18" charset="0"/>
                          </a:rPr>
                        </m:ctrlPr>
                      </m:mPr>
                      <m:mr>
                        <m:e>
                          <m:r>
                            <a:rPr lang="en-US" altLang="zh-CN" sz="1800" i="1" kern="100">
                              <a:effectLst/>
                              <a:latin typeface="Cambria Math" panose="02040503050406030204" pitchFamily="18" charset="0"/>
                              <a:ea typeface="宋体" panose="02010600030101010101" pitchFamily="2" charset="-122"/>
                            </a:rPr>
                            <m:t>𝐻</m:t>
                          </m:r>
                        </m:e>
                        <m:e>
                          <m:r>
                            <a:rPr lang="en-US" altLang="zh-CN" sz="1800" kern="100">
                              <a:effectLst/>
                              <a:latin typeface="Cambria Math" panose="02040503050406030204" pitchFamily="18" charset="0"/>
                              <a:ea typeface="宋体" panose="02010600030101010101" pitchFamily="2" charset="-122"/>
                            </a:rPr>
                            <m:t>=2(</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𝐵</m:t>
                              </m:r>
                            </m:e>
                            <m:sub>
                              <m:r>
                                <a:rPr lang="en-US" altLang="zh-CN" sz="1800" i="1" kern="100">
                                  <a:effectLst/>
                                  <a:latin typeface="Cambria Math" panose="02040503050406030204" pitchFamily="18" charset="0"/>
                                  <a:ea typeface="宋体" panose="02010600030101010101" pitchFamily="2" charset="-122"/>
                                </a:rPr>
                                <m:t>𝑞𝑝</m:t>
                              </m:r>
                            </m:sub>
                            <m:sup>
                              <m:r>
                                <a:rPr lang="en-US" altLang="zh-CN" sz="1800" i="1" kern="100">
                                  <a:effectLst/>
                                  <a:latin typeface="Cambria Math" panose="02040503050406030204" pitchFamily="18" charset="0"/>
                                  <a:ea typeface="宋体" panose="02010600030101010101" pitchFamily="2" charset="-122"/>
                                </a:rPr>
                                <m:t>𝑇</m:t>
                              </m:r>
                            </m:sup>
                          </m:sSubSup>
                          <m:r>
                            <a:rPr lang="en-US" altLang="zh-CN" sz="1800" i="1" kern="100">
                              <a:effectLst/>
                              <a:latin typeface="Cambria Math" panose="02040503050406030204" pitchFamily="18" charset="0"/>
                              <a:ea typeface="宋体" panose="02010600030101010101" pitchFamily="2" charset="-122"/>
                            </a:rPr>
                            <m:t>𝐿</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𝐵</m:t>
                              </m:r>
                            </m:e>
                            <m:sub>
                              <m:r>
                                <a:rPr lang="en-US" altLang="zh-CN" sz="1800" i="1" kern="100">
                                  <a:effectLst/>
                                  <a:latin typeface="Cambria Math" panose="02040503050406030204" pitchFamily="18" charset="0"/>
                                  <a:ea typeface="宋体" panose="02010600030101010101" pitchFamily="2" charset="-122"/>
                                </a:rPr>
                                <m:t>𝑞𝑝</m:t>
                              </m:r>
                            </m:sub>
                          </m:sSub>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𝐾</m:t>
                          </m:r>
                          <m:r>
                            <a:rPr lang="en-US" altLang="zh-CN" sz="1800"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ℝ</m:t>
                              </m:r>
                            </m:e>
                            <m:sup>
                              <m:r>
                                <a:rPr lang="en-US" altLang="zh-CN" sz="1800" kern="100">
                                  <a:effectLst/>
                                  <a:latin typeface="Cambria Math" panose="02040503050406030204" pitchFamily="18" charset="0"/>
                                  <a:ea typeface="宋体" panose="02010600030101010101" pitchFamily="2" charset="-122"/>
                                </a:rPr>
                                <m:t>3</m:t>
                              </m:r>
                              <m:r>
                                <a:rPr lang="en-US" altLang="zh-CN" sz="1800" i="1" kern="100">
                                  <a:effectLst/>
                                  <a:latin typeface="Cambria Math" panose="02040503050406030204" pitchFamily="18" charset="0"/>
                                  <a:ea typeface="宋体" panose="02010600030101010101" pitchFamily="2" charset="-122"/>
                                </a:rPr>
                                <m:t>𝑛𝑘</m:t>
                              </m:r>
                              <m:r>
                                <a:rPr lang="en-US" altLang="zh-CN" sz="1800" kern="100">
                                  <a:effectLst/>
                                  <a:latin typeface="Cambria Math" panose="02040503050406030204" pitchFamily="18" charset="0"/>
                                  <a:ea typeface="宋体" panose="02010600030101010101" pitchFamily="2" charset="-122"/>
                                </a:rPr>
                                <m:t>×3</m:t>
                              </m:r>
                              <m:r>
                                <a:rPr lang="en-US" altLang="zh-CN" sz="1800" i="1" kern="100">
                                  <a:effectLst/>
                                  <a:latin typeface="Cambria Math" panose="02040503050406030204" pitchFamily="18" charset="0"/>
                                  <a:ea typeface="宋体" panose="02010600030101010101" pitchFamily="2" charset="-122"/>
                                </a:rPr>
                                <m:t>𝑛𝑘</m:t>
                              </m:r>
                            </m:sup>
                          </m:sSup>
                        </m:e>
                      </m:mr>
                      <m:mr>
                        <m:e>
                          <m:r>
                            <a:rPr lang="en-US" altLang="zh-CN" sz="1800" i="1" kern="100">
                              <a:effectLst/>
                              <a:latin typeface="Cambria Math" panose="02040503050406030204" pitchFamily="18" charset="0"/>
                              <a:ea typeface="宋体" panose="02010600030101010101" pitchFamily="2" charset="-122"/>
                            </a:rPr>
                            <m:t>𝑔</m:t>
                          </m:r>
                        </m:e>
                        <m:e>
                          <m:r>
                            <a:rPr lang="en-US" altLang="zh-CN" sz="1800" kern="100">
                              <a:effectLst/>
                              <a:latin typeface="Cambria Math" panose="02040503050406030204" pitchFamily="18" charset="0"/>
                              <a:ea typeface="宋体" panose="02010600030101010101" pitchFamily="2" charset="-122"/>
                            </a:rPr>
                            <m:t>=2</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𝐵</m:t>
                              </m:r>
                            </m:e>
                            <m:sub>
                              <m:r>
                                <a:rPr lang="en-US" altLang="zh-CN" sz="1800" i="1" kern="100">
                                  <a:effectLst/>
                                  <a:latin typeface="Cambria Math" panose="02040503050406030204" pitchFamily="18" charset="0"/>
                                  <a:ea typeface="宋体" panose="02010600030101010101" pitchFamily="2" charset="-122"/>
                                </a:rPr>
                                <m:t>𝑞𝑝</m:t>
                              </m:r>
                            </m:sub>
                            <m:sup>
                              <m:r>
                                <a:rPr lang="en-US" altLang="zh-CN" sz="1800" i="1" kern="100">
                                  <a:effectLst/>
                                  <a:latin typeface="Cambria Math" panose="02040503050406030204" pitchFamily="18" charset="0"/>
                                  <a:ea typeface="宋体" panose="02010600030101010101" pitchFamily="2" charset="-122"/>
                                </a:rPr>
                                <m:t>𝑇</m:t>
                              </m:r>
                            </m:sup>
                          </m:sSubSup>
                          <m:r>
                            <a:rPr lang="en-US" altLang="zh-CN" sz="1800" i="1" kern="100">
                              <a:effectLst/>
                              <a:latin typeface="Cambria Math" panose="02040503050406030204" pitchFamily="18" charset="0"/>
                              <a:ea typeface="宋体" panose="02010600030101010101" pitchFamily="2" charset="-122"/>
                            </a:rPr>
                            <m:t>𝐿</m:t>
                          </m:r>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𝐴</m:t>
                              </m:r>
                            </m:e>
                            <m:sub>
                              <m:r>
                                <a:rPr lang="en-US" altLang="zh-CN" sz="1800" i="1" kern="100">
                                  <a:effectLst/>
                                  <a:latin typeface="Cambria Math" panose="02040503050406030204" pitchFamily="18" charset="0"/>
                                  <a:ea typeface="宋体" panose="02010600030101010101" pitchFamily="2" charset="-122"/>
                                </a:rPr>
                                <m:t>𝑞𝑝</m:t>
                              </m:r>
                            </m:sub>
                          </m:s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kern="100">
                                  <a:effectLst/>
                                  <a:latin typeface="Cambria Math" panose="02040503050406030204" pitchFamily="18" charset="0"/>
                                  <a:ea typeface="宋体" panose="02010600030101010101" pitchFamily="2" charset="-122"/>
                                </a:rPr>
                                <m:t>0</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𝑦</m:t>
                          </m:r>
                          <m:r>
                            <a:rPr lang="en-US" altLang="zh-CN" sz="1800"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ℝ</m:t>
                              </m:r>
                            </m:e>
                            <m:sup>
                              <m:r>
                                <a:rPr lang="en-US" altLang="zh-CN" sz="1800" kern="100">
                                  <a:effectLst/>
                                  <a:latin typeface="Cambria Math" panose="02040503050406030204" pitchFamily="18" charset="0"/>
                                  <a:ea typeface="宋体" panose="02010600030101010101" pitchFamily="2" charset="-122"/>
                                </a:rPr>
                                <m:t>3</m:t>
                              </m:r>
                              <m:r>
                                <a:rPr lang="en-US" altLang="zh-CN" sz="1800" i="1" kern="100">
                                  <a:effectLst/>
                                  <a:latin typeface="Cambria Math" panose="02040503050406030204" pitchFamily="18" charset="0"/>
                                  <a:ea typeface="宋体" panose="02010600030101010101" pitchFamily="2" charset="-122"/>
                                </a:rPr>
                                <m:t>𝑛𝑘</m:t>
                              </m:r>
                              <m:r>
                                <a:rPr lang="en-US" altLang="zh-CN" sz="1800" kern="100">
                                  <a:effectLst/>
                                  <a:latin typeface="Cambria Math" panose="02040503050406030204" pitchFamily="18" charset="0"/>
                                  <a:ea typeface="宋体" panose="02010600030101010101" pitchFamily="2" charset="-122"/>
                                </a:rPr>
                                <m:t>×1</m:t>
                              </m:r>
                            </m:sup>
                          </m:sSup>
                        </m:e>
                      </m:mr>
                    </m:m>
                  </m:oMath>
                </a14:m>
                <a:r>
                  <a:rPr lang="en-US" altLang="zh-CN" sz="1800" kern="100" dirty="0">
                    <a:effectLst/>
                    <a:latin typeface="Times New Roman" panose="02020603050405020304" pitchFamily="18" charset="0"/>
                    <a:ea typeface="宋体" panose="02010600030101010101" pitchFamily="2" charset="-122"/>
                  </a:rPr>
                  <a:t>		    	</a:t>
                </a:r>
                <a:r>
                  <a:rPr lang="en-US" altLang="zh-CN" sz="1800" kern="100" dirty="0">
                    <a:effectLst/>
                    <a:latin typeface="等线" panose="02010600030101010101" pitchFamily="2" charset="-122"/>
                    <a:ea typeface="宋体" panose="02010600030101010101" pitchFamily="2" charset="-122"/>
                    <a:cs typeface="等线"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通过求解，在每个控制周期，只应用第一个控制。得到机器人在参考轨迹运动时的每一段受到的力，从而在姿态控制时实现较好的力控，机器人可以平稳的工作。</a:t>
                </a:r>
                <a:endParaRPr lang="zh-CN" altLang="en-US" dirty="0"/>
              </a:p>
            </p:txBody>
          </p:sp>
        </mc:Choice>
        <mc:Fallback xmlns="">
          <p:sp>
            <p:nvSpPr>
              <p:cNvPr id="5" name="文本框 4">
                <a:extLst>
                  <a:ext uri="{FF2B5EF4-FFF2-40B4-BE49-F238E27FC236}">
                    <a16:creationId xmlns:a16="http://schemas.microsoft.com/office/drawing/2014/main" id="{FC7C20F9-8A20-5629-B81F-ACD28D7C3685}"/>
                  </a:ext>
                </a:extLst>
              </p:cNvPr>
              <p:cNvSpPr txBox="1">
                <a:spLocks noRot="1" noChangeAspect="1" noMove="1" noResize="1" noEditPoints="1" noAdjustHandles="1" noChangeArrowheads="1" noChangeShapeType="1" noTextEdit="1"/>
              </p:cNvSpPr>
              <p:nvPr/>
            </p:nvSpPr>
            <p:spPr>
              <a:xfrm>
                <a:off x="832606" y="1465056"/>
                <a:ext cx="10341529" cy="4105419"/>
              </a:xfrm>
              <a:prstGeom prst="rect">
                <a:avLst/>
              </a:prstGeom>
              <a:blipFill>
                <a:blip r:embed="rId5"/>
                <a:stretch>
                  <a:fillRect l="-531" t="-1039" b="-103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515393117"/>
      </p:ext>
    </p:extLst>
  </p:cSld>
  <p:clrMapOvr>
    <a:masterClrMapping/>
  </p:clrMapOvr>
  <p:transition spd="slow" advTm="32823">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1025" y="298759"/>
            <a:ext cx="4553217" cy="1014413"/>
            <a:chOff x="441025" y="218860"/>
            <a:chExt cx="4553217" cy="1014413"/>
          </a:xfrm>
        </p:grpSpPr>
        <p:grpSp>
          <p:nvGrpSpPr>
            <p:cNvPr id="11" name="组合 10"/>
            <p:cNvGrpSpPr/>
            <p:nvPr/>
          </p:nvGrpSpPr>
          <p:grpSpPr>
            <a:xfrm>
              <a:off x="441025" y="218860"/>
              <a:ext cx="4553217" cy="1014413"/>
              <a:chOff x="441025" y="218860"/>
              <a:chExt cx="4553217" cy="1014413"/>
            </a:xfrm>
          </p:grpSpPr>
          <p:sp>
            <p:nvSpPr>
              <p:cNvPr id="13" name="文本框 12"/>
              <p:cNvSpPr txBox="1"/>
              <p:nvPr/>
            </p:nvSpPr>
            <p:spPr>
              <a:xfrm>
                <a:off x="564794" y="364158"/>
                <a:ext cx="4429448"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主要工作内容</a:t>
                </a:r>
              </a:p>
            </p:txBody>
          </p:sp>
          <p:sp>
            <p:nvSpPr>
              <p:cNvPr id="14" name="任意多边形 28"/>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p:cNvSpPr txBox="1"/>
            <p:nvPr/>
          </p:nvSpPr>
          <p:spPr>
            <a:xfrm>
              <a:off x="564794" y="784352"/>
              <a:ext cx="4269162"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100">
                  <a:solidFill>
                    <a:schemeClr val="tx1">
                      <a:lumMod val="50000"/>
                      <a:lumOff val="50000"/>
                    </a:schemeClr>
                  </a:solidFill>
                  <a:latin typeface="Century Gothic" panose="020B0502020202020204" pitchFamily="34" charset="0"/>
                </a:rPr>
                <a:t> Main Content of Work</a:t>
              </a:r>
            </a:p>
          </p:txBody>
        </p:sp>
      </p:grpSp>
      <p:sp>
        <p:nvSpPr>
          <p:cNvPr id="15" name="文本框 14"/>
          <p:cNvSpPr txBox="1"/>
          <p:nvPr/>
        </p:nvSpPr>
        <p:spPr>
          <a:xfrm>
            <a:off x="2766262" y="462106"/>
            <a:ext cx="7845811" cy="954107"/>
          </a:xfrm>
          <a:prstGeom prst="rect">
            <a:avLst/>
          </a:prstGeom>
          <a:noFill/>
        </p:spPr>
        <p:txBody>
          <a:bodyPr wrap="square" rtlCol="0">
            <a:spAutoFit/>
          </a:bodyPr>
          <a:lstStyle/>
          <a:p>
            <a:pPr indent="355600" algn="just"/>
            <a:r>
              <a:rPr lang="en-US" altLang="zh-CN" sz="2800" b="1" dirty="0">
                <a:solidFill>
                  <a:srgbClr val="0070C0"/>
                </a:solidFill>
                <a:ea typeface="宋体" panose="02010600030101010101" pitchFamily="2" charset="-122"/>
              </a:rPr>
              <a:t>3.</a:t>
            </a:r>
            <a:r>
              <a:rPr lang="zh-CN" altLang="zh-CN" sz="2800" b="1" dirty="0">
                <a:solidFill>
                  <a:srgbClr val="0070C0"/>
                </a:solidFill>
                <a:ea typeface="宋体" panose="02010600030101010101" pitchFamily="2" charset="-122"/>
              </a:rPr>
              <a:t> 基于非对称推力的</a:t>
            </a:r>
            <a:r>
              <a:rPr lang="en-US" altLang="zh-CN" sz="2800" b="1" dirty="0">
                <a:solidFill>
                  <a:srgbClr val="0070C0"/>
                </a:solidFill>
                <a:ea typeface="宋体" panose="02010600030101010101" pitchFamily="2" charset="-122"/>
              </a:rPr>
              <a:t>WBC</a:t>
            </a:r>
            <a:r>
              <a:rPr lang="zh-CN" altLang="zh-CN" sz="2800" b="1" dirty="0">
                <a:solidFill>
                  <a:srgbClr val="0070C0"/>
                </a:solidFill>
                <a:ea typeface="宋体" panose="02010600030101010101" pitchFamily="2" charset="-122"/>
              </a:rPr>
              <a:t>控制器设计</a:t>
            </a:r>
          </a:p>
          <a:p>
            <a:pPr indent="355600" algn="just"/>
            <a:endParaRPr lang="zh-CN" altLang="zh-CN" sz="2800" b="1" dirty="0">
              <a:solidFill>
                <a:srgbClr val="0070C0"/>
              </a:solidFill>
              <a:ea typeface="宋体" panose="02010600030101010101" pitchFamily="2" charset="-122"/>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
        <p:nvSpPr>
          <p:cNvPr id="8" name="文本框 7">
            <a:extLst>
              <a:ext uri="{FF2B5EF4-FFF2-40B4-BE49-F238E27FC236}">
                <a16:creationId xmlns:a16="http://schemas.microsoft.com/office/drawing/2014/main" id="{D1AB9771-55C1-3A3F-483C-5EE579E39211}"/>
              </a:ext>
            </a:extLst>
          </p:cNvPr>
          <p:cNvSpPr txBox="1"/>
          <p:nvPr/>
        </p:nvSpPr>
        <p:spPr>
          <a:xfrm>
            <a:off x="1000386" y="1369422"/>
            <a:ext cx="10140193" cy="4247317"/>
          </a:xfrm>
          <a:prstGeom prst="rect">
            <a:avLst/>
          </a:prstGeom>
          <a:noFill/>
        </p:spPr>
        <p:txBody>
          <a:bodyPr wrap="square">
            <a:spAutoFit/>
          </a:bodyPr>
          <a:lstStyle/>
          <a:p>
            <a:pPr indent="266700"/>
            <a:r>
              <a:rPr lang="zh-CN" altLang="zh-CN" sz="1800" kern="100" dirty="0">
                <a:effectLst/>
                <a:latin typeface="Times New Roman" panose="02020603050405020304" pitchFamily="18" charset="0"/>
                <a:ea typeface="宋体" panose="02010600030101010101" pitchFamily="2" charset="-122"/>
              </a:rPr>
              <a:t>通过</a:t>
            </a:r>
            <a:r>
              <a:rPr lang="en-US" altLang="zh-CN" sz="1800" kern="100" dirty="0">
                <a:effectLst/>
                <a:latin typeface="Times New Roman" panose="02020603050405020304" pitchFamily="18" charset="0"/>
                <a:ea typeface="宋体" panose="02010600030101010101" pitchFamily="2" charset="-122"/>
              </a:rPr>
              <a:t>MPC</a:t>
            </a:r>
            <a:r>
              <a:rPr lang="zh-CN" altLang="zh-CN" sz="1800" kern="100" dirty="0">
                <a:effectLst/>
                <a:latin typeface="Times New Roman" panose="02020603050405020304" pitchFamily="18" charset="0"/>
                <a:ea typeface="宋体" panose="02010600030101010101" pitchFamily="2" charset="-122"/>
              </a:rPr>
              <a:t>控制器我们已经得到了</a:t>
            </a:r>
            <a:r>
              <a:rPr lang="zh-CN" altLang="zh-CN" sz="1800" b="1" kern="100" dirty="0">
                <a:effectLst/>
                <a:latin typeface="Times New Roman" panose="02020603050405020304" pitchFamily="18" charset="0"/>
                <a:ea typeface="宋体" panose="02010600030101010101" pitchFamily="2" charset="-122"/>
              </a:rPr>
              <a:t>机器人的杆最优力</a:t>
            </a:r>
            <a:r>
              <a:rPr lang="zh-CN" altLang="zh-CN" sz="1800" kern="100" dirty="0">
                <a:effectLst/>
                <a:latin typeface="Times New Roman" panose="02020603050405020304" pitchFamily="18" charset="0"/>
                <a:ea typeface="宋体" panose="02010600030101010101" pitchFamily="2" charset="-122"/>
              </a:rPr>
              <a:t>，但是每一个连杆的受力是不同，配置也不相同。机器人一共有</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rPr>
              <a:t>个连杆，第</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个连杆最长最重，每个连杆连接之间有</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个舵机连接，分别控制不同方向的摆动，一共</a:t>
            </a:r>
            <a:r>
              <a:rPr lang="en-US" altLang="zh-CN" sz="1800" kern="100" dirty="0">
                <a:effectLst/>
                <a:latin typeface="Times New Roman" panose="02020603050405020304" pitchFamily="18" charset="0"/>
                <a:ea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rPr>
              <a:t>个舵机。第</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个连杆有</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个主推进器，</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个侧推进器；第</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个连杆有</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个主推进器，</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个垂推进器。</a:t>
            </a:r>
            <a:endParaRPr lang="en-US" altLang="zh-CN" sz="1800" kern="100" dirty="0">
              <a:effectLst/>
              <a:latin typeface="Times New Roman" panose="02020603050405020304" pitchFamily="18" charset="0"/>
              <a:ea typeface="宋体" panose="02010600030101010101" pitchFamily="2" charset="-122"/>
            </a:endParaRPr>
          </a:p>
          <a:p>
            <a:pPr indent="266700"/>
            <a:endParaRPr lang="en-US" altLang="zh-CN" kern="100" dirty="0">
              <a:latin typeface="Times New Roman" panose="02020603050405020304" pitchFamily="18" charset="0"/>
              <a:ea typeface="宋体" panose="02010600030101010101" pitchFamily="2" charset="-122"/>
            </a:endParaRPr>
          </a:p>
          <a:p>
            <a:pPr indent="266700"/>
            <a:r>
              <a:rPr lang="zh-CN" altLang="zh-CN" sz="1800" kern="100" dirty="0">
                <a:effectLst/>
                <a:latin typeface="Times New Roman" panose="02020603050405020304" pitchFamily="18" charset="0"/>
                <a:ea typeface="宋体" panose="02010600030101010101" pitchFamily="2" charset="-122"/>
              </a:rPr>
              <a:t>因此可以看到虽然机器人的连杆、舵机是对称的，但是为机器人提供主要动力的推进器</a:t>
            </a:r>
            <a:r>
              <a:rPr lang="zh-CN" altLang="zh-CN" sz="1800" b="1" kern="100" dirty="0">
                <a:effectLst/>
                <a:latin typeface="Times New Roman" panose="02020603050405020304" pitchFamily="18" charset="0"/>
                <a:ea typeface="宋体" panose="02010600030101010101" pitchFamily="2" charset="-122"/>
              </a:rPr>
              <a:t>却是不对称，侧推力与垂推力只</a:t>
            </a:r>
            <a:r>
              <a:rPr lang="zh-CN" altLang="en-US" sz="1800" b="1" kern="100" dirty="0">
                <a:effectLst/>
                <a:latin typeface="Times New Roman" panose="02020603050405020304" pitchFamily="18" charset="0"/>
                <a:ea typeface="宋体" panose="02010600030101010101" pitchFamily="2" charset="-122"/>
              </a:rPr>
              <a:t>在</a:t>
            </a:r>
            <a:r>
              <a:rPr lang="zh-CN" altLang="zh-CN" sz="1800" b="1" kern="100" dirty="0">
                <a:effectLst/>
                <a:latin typeface="Times New Roman" panose="02020603050405020304" pitchFamily="18" charset="0"/>
                <a:ea typeface="宋体" panose="02010600030101010101" pitchFamily="2" charset="-122"/>
              </a:rPr>
              <a:t>一个连杆</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indent="266700"/>
            <a:endParaRPr lang="en-US" altLang="zh-CN" kern="100" dirty="0">
              <a:latin typeface="Times New Roman" panose="02020603050405020304" pitchFamily="18" charset="0"/>
              <a:ea typeface="宋体" panose="02010600030101010101" pitchFamily="2" charset="-122"/>
            </a:endParaRPr>
          </a:p>
          <a:p>
            <a:pPr indent="266700"/>
            <a:r>
              <a:rPr lang="zh-CN" altLang="zh-CN" sz="1800" kern="100" dirty="0">
                <a:effectLst/>
                <a:latin typeface="Times New Roman" panose="02020603050405020304" pitchFamily="18" charset="0"/>
                <a:ea typeface="宋体" panose="02010600030101010101" pitchFamily="2" charset="-122"/>
              </a:rPr>
              <a:t>由于推进器在不同连杆上的布局不同，其产生的推力对机器人姿态和运动的影响呈现非对称性。</a:t>
            </a:r>
            <a:endParaRPr lang="en-US" altLang="zh-CN" sz="1800" kern="100" dirty="0">
              <a:effectLst/>
              <a:latin typeface="Times New Roman" panose="02020603050405020304" pitchFamily="18" charset="0"/>
              <a:ea typeface="宋体" panose="02010600030101010101" pitchFamily="2" charset="-122"/>
            </a:endParaRPr>
          </a:p>
          <a:p>
            <a:pPr indent="266700"/>
            <a:endParaRPr lang="en-US" altLang="zh-CN" kern="100" dirty="0">
              <a:latin typeface="Times New Roman" panose="02020603050405020304" pitchFamily="18" charset="0"/>
              <a:ea typeface="宋体" panose="02010600030101010101" pitchFamily="2" charset="-122"/>
            </a:endParaRPr>
          </a:p>
          <a:p>
            <a:pPr indent="266700"/>
            <a:r>
              <a:rPr lang="zh-CN" altLang="zh-CN" sz="1800" kern="100" dirty="0">
                <a:effectLst/>
                <a:latin typeface="Times New Roman" panose="02020603050405020304" pitchFamily="18" charset="0"/>
                <a:ea typeface="宋体" panose="02010600030101010101" pitchFamily="2" charset="-122"/>
              </a:rPr>
              <a:t>例如，第</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个连杆上的侧推进器主要影响机器人的侧向运动和横滚姿态，而第</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个连杆上的垂推进器主要影响机器人的垂向运动和俯仰姿态。</a:t>
            </a:r>
            <a:endParaRPr lang="en-US" altLang="zh-CN" sz="1800" kern="100" dirty="0">
              <a:effectLst/>
              <a:latin typeface="Times New Roman" panose="02020603050405020304" pitchFamily="18" charset="0"/>
              <a:ea typeface="宋体" panose="02010600030101010101" pitchFamily="2" charset="-122"/>
            </a:endParaRPr>
          </a:p>
          <a:p>
            <a:pPr indent="266700"/>
            <a:r>
              <a:rPr lang="zh-CN" altLang="zh-CN" sz="1800" kern="100" dirty="0">
                <a:effectLst/>
                <a:latin typeface="Times New Roman" panose="02020603050405020304" pitchFamily="18" charset="0"/>
                <a:ea typeface="宋体" panose="02010600030101010101" pitchFamily="2" charset="-122"/>
              </a:rPr>
              <a:t>当机器人处于不同姿态时，相同推力大小和方向所产生的效果会发生变化。因此机器人需要非对称全身动力学模型控制，其是</a:t>
            </a:r>
            <a:r>
              <a:rPr lang="zh-CN" altLang="zh-CN" sz="1800" b="1" kern="100" dirty="0">
                <a:effectLst/>
                <a:latin typeface="Times New Roman" panose="02020603050405020304" pitchFamily="18" charset="0"/>
                <a:ea typeface="宋体" panose="02010600030101010101" pitchFamily="2" charset="-122"/>
              </a:rPr>
              <a:t>基于多任务优先级的零空间理论求得满足任务优先级的关节位置、速度、加速度信息；最终基于动力学模型可求得各关节力矩、推进器力矩</a:t>
            </a:r>
            <a:r>
              <a:rPr lang="zh-CN" altLang="zh-CN" sz="1800" kern="100" dirty="0">
                <a:effectLst/>
                <a:latin typeface="Times New Roman" panose="02020603050405020304" pitchFamily="18" charset="0"/>
                <a:ea typeface="宋体" panose="02010600030101010101" pitchFamily="2" charset="-122"/>
              </a:rPr>
              <a:t>。</a:t>
            </a:r>
            <a:endParaRPr lang="zh-CN" altLang="zh-CN" sz="1400" kern="100" dirty="0">
              <a:effectLst/>
              <a:latin typeface="Times New Roman" panose="02020603050405020304" pitchFamily="18" charset="0"/>
              <a:ea typeface="宋体" panose="02010600030101010101" pitchFamily="2" charset="-122"/>
            </a:endParaRPr>
          </a:p>
        </p:txBody>
      </p:sp>
      <p:sp>
        <p:nvSpPr>
          <p:cNvPr id="21" name="文本框 20">
            <a:extLst>
              <a:ext uri="{FF2B5EF4-FFF2-40B4-BE49-F238E27FC236}">
                <a16:creationId xmlns:a16="http://schemas.microsoft.com/office/drawing/2014/main" id="{178A24E4-0B09-A062-8491-CF8E27306834}"/>
              </a:ext>
            </a:extLst>
          </p:cNvPr>
          <p:cNvSpPr txBox="1"/>
          <p:nvPr/>
        </p:nvSpPr>
        <p:spPr>
          <a:xfrm>
            <a:off x="1000386" y="5993749"/>
            <a:ext cx="8739232" cy="369332"/>
          </a:xfrm>
          <a:prstGeom prst="rect">
            <a:avLst/>
          </a:prstGeom>
          <a:noFill/>
        </p:spPr>
        <p:txBody>
          <a:bodyPr wrap="square">
            <a:spAutoFit/>
          </a:bodyPr>
          <a:lstStyle/>
          <a:p>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鉴于水下蛇形机器人任务需求，明确姿态控制优先于位置控制。</a:t>
            </a:r>
            <a:endParaRPr lang="zh-CN" altLang="en-US" b="1" dirty="0"/>
          </a:p>
        </p:txBody>
      </p:sp>
    </p:spTree>
  </p:cSld>
  <p:clrMapOvr>
    <a:masterClrMapping/>
  </p:clrMapOvr>
  <p:transition spd="slow" advTm="25222">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DCC07-884F-558E-ECCF-DD4E5DAE6FD7}"/>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7222C2C6-B09C-0D03-5BD5-449E9E13692D}"/>
              </a:ext>
            </a:extLst>
          </p:cNvPr>
          <p:cNvGrpSpPr/>
          <p:nvPr/>
        </p:nvGrpSpPr>
        <p:grpSpPr>
          <a:xfrm>
            <a:off x="441025" y="298759"/>
            <a:ext cx="4553217" cy="1014413"/>
            <a:chOff x="441025" y="218860"/>
            <a:chExt cx="4553217" cy="1014413"/>
          </a:xfrm>
        </p:grpSpPr>
        <p:grpSp>
          <p:nvGrpSpPr>
            <p:cNvPr id="11" name="组合 10">
              <a:extLst>
                <a:ext uri="{FF2B5EF4-FFF2-40B4-BE49-F238E27FC236}">
                  <a16:creationId xmlns:a16="http://schemas.microsoft.com/office/drawing/2014/main" id="{18D65B32-6129-1D0D-5C87-5F49F3D785A5}"/>
                </a:ext>
              </a:extLst>
            </p:cNvPr>
            <p:cNvGrpSpPr/>
            <p:nvPr/>
          </p:nvGrpSpPr>
          <p:grpSpPr>
            <a:xfrm>
              <a:off x="441025" y="218860"/>
              <a:ext cx="4553217" cy="1014413"/>
              <a:chOff x="441025" y="218860"/>
              <a:chExt cx="4553217" cy="1014413"/>
            </a:xfrm>
          </p:grpSpPr>
          <p:sp>
            <p:nvSpPr>
              <p:cNvPr id="13" name="文本框 12">
                <a:extLst>
                  <a:ext uri="{FF2B5EF4-FFF2-40B4-BE49-F238E27FC236}">
                    <a16:creationId xmlns:a16="http://schemas.microsoft.com/office/drawing/2014/main" id="{37B8088A-F1DD-72A2-87E4-4E114376A930}"/>
                  </a:ext>
                </a:extLst>
              </p:cNvPr>
              <p:cNvSpPr txBox="1"/>
              <p:nvPr/>
            </p:nvSpPr>
            <p:spPr>
              <a:xfrm>
                <a:off x="564794" y="364158"/>
                <a:ext cx="4429448"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主要工作内容</a:t>
                </a:r>
              </a:p>
            </p:txBody>
          </p:sp>
          <p:sp>
            <p:nvSpPr>
              <p:cNvPr id="14" name="任意多边形 28">
                <a:extLst>
                  <a:ext uri="{FF2B5EF4-FFF2-40B4-BE49-F238E27FC236}">
                    <a16:creationId xmlns:a16="http://schemas.microsoft.com/office/drawing/2014/main" id="{0FC18B3E-46A0-3768-5804-F058F6248944}"/>
                  </a:ext>
                </a:extLst>
              </p:cNvPr>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a:extLst>
                <a:ext uri="{FF2B5EF4-FFF2-40B4-BE49-F238E27FC236}">
                  <a16:creationId xmlns:a16="http://schemas.microsoft.com/office/drawing/2014/main" id="{534F4D59-DA88-39D8-E378-53B03D874231}"/>
                </a:ext>
              </a:extLst>
            </p:cNvPr>
            <p:cNvSpPr txBox="1"/>
            <p:nvPr/>
          </p:nvSpPr>
          <p:spPr>
            <a:xfrm>
              <a:off x="564794" y="784352"/>
              <a:ext cx="4269162"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100">
                  <a:solidFill>
                    <a:schemeClr val="tx1">
                      <a:lumMod val="50000"/>
                      <a:lumOff val="50000"/>
                    </a:schemeClr>
                  </a:solidFill>
                  <a:latin typeface="Century Gothic" panose="020B0502020202020204" pitchFamily="34" charset="0"/>
                </a:rPr>
                <a:t> Main Content of Work</a:t>
              </a:r>
            </a:p>
          </p:txBody>
        </p:sp>
      </p:grpSp>
      <p:sp>
        <p:nvSpPr>
          <p:cNvPr id="15" name="文本框 14">
            <a:extLst>
              <a:ext uri="{FF2B5EF4-FFF2-40B4-BE49-F238E27FC236}">
                <a16:creationId xmlns:a16="http://schemas.microsoft.com/office/drawing/2014/main" id="{0CE7A962-6775-864E-B777-197B22E9E7D6}"/>
              </a:ext>
            </a:extLst>
          </p:cNvPr>
          <p:cNvSpPr txBox="1"/>
          <p:nvPr/>
        </p:nvSpPr>
        <p:spPr>
          <a:xfrm>
            <a:off x="2766262" y="462106"/>
            <a:ext cx="7845811" cy="954107"/>
          </a:xfrm>
          <a:prstGeom prst="rect">
            <a:avLst/>
          </a:prstGeom>
          <a:noFill/>
        </p:spPr>
        <p:txBody>
          <a:bodyPr wrap="square" rtlCol="0">
            <a:spAutoFit/>
          </a:bodyPr>
          <a:lstStyle/>
          <a:p>
            <a:pPr indent="355600" algn="just"/>
            <a:r>
              <a:rPr lang="en-US" altLang="zh-CN" sz="2800" b="1" dirty="0">
                <a:solidFill>
                  <a:srgbClr val="0070C0"/>
                </a:solidFill>
                <a:ea typeface="宋体" panose="02010600030101010101" pitchFamily="2" charset="-122"/>
              </a:rPr>
              <a:t>3.</a:t>
            </a:r>
            <a:r>
              <a:rPr lang="zh-CN" altLang="zh-CN" sz="2800" b="1" dirty="0">
                <a:solidFill>
                  <a:srgbClr val="0070C0"/>
                </a:solidFill>
                <a:ea typeface="宋体" panose="02010600030101010101" pitchFamily="2" charset="-122"/>
              </a:rPr>
              <a:t> 基于非对称推力的</a:t>
            </a:r>
            <a:r>
              <a:rPr lang="en-US" altLang="zh-CN" sz="2800" b="1" dirty="0">
                <a:solidFill>
                  <a:srgbClr val="0070C0"/>
                </a:solidFill>
                <a:ea typeface="宋体" panose="02010600030101010101" pitchFamily="2" charset="-122"/>
              </a:rPr>
              <a:t>WBC</a:t>
            </a:r>
            <a:r>
              <a:rPr lang="zh-CN" altLang="zh-CN" sz="2800" b="1" dirty="0">
                <a:solidFill>
                  <a:srgbClr val="0070C0"/>
                </a:solidFill>
                <a:ea typeface="宋体" panose="02010600030101010101" pitchFamily="2" charset="-122"/>
              </a:rPr>
              <a:t>控制器设计</a:t>
            </a:r>
          </a:p>
          <a:p>
            <a:pPr indent="355600" algn="just"/>
            <a:endParaRPr lang="zh-CN" altLang="zh-CN" sz="2800" b="1" dirty="0">
              <a:solidFill>
                <a:srgbClr val="0070C0"/>
              </a:solidFill>
              <a:ea typeface="宋体" panose="02010600030101010101" pitchFamily="2" charset="-122"/>
            </a:endParaRPr>
          </a:p>
        </p:txBody>
      </p:sp>
      <p:pic>
        <p:nvPicPr>
          <p:cNvPr id="9" name="图片 8">
            <a:extLst>
              <a:ext uri="{FF2B5EF4-FFF2-40B4-BE49-F238E27FC236}">
                <a16:creationId xmlns:a16="http://schemas.microsoft.com/office/drawing/2014/main" id="{DD8BA5DD-548D-16C6-FED7-DEE5C12B4A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8149C75-AD7B-AD8F-6B47-D8159F4EEE19}"/>
                  </a:ext>
                </a:extLst>
              </p:cNvPr>
              <p:cNvSpPr txBox="1"/>
              <p:nvPr/>
            </p:nvSpPr>
            <p:spPr>
              <a:xfrm>
                <a:off x="1196000" y="1935056"/>
                <a:ext cx="10135724" cy="4423059"/>
              </a:xfrm>
              <a:prstGeom prst="rect">
                <a:avLst/>
              </a:prstGeom>
              <a:noFill/>
            </p:spPr>
            <p:txBody>
              <a:bodyPr wrap="square">
                <a:spAutoFit/>
              </a:bodyPr>
              <a:lstStyle/>
              <a:p>
                <a:pPr indent="266700"/>
                <a:r>
                  <a:rPr lang="zh-CN" altLang="zh-CN" sz="1200" kern="100" dirty="0">
                    <a:effectLst/>
                    <a:latin typeface="Times New Roman" panose="02020603050405020304" pitchFamily="18" charset="0"/>
                    <a:ea typeface="宋体" panose="02010600030101010101" pitchFamily="2" charset="-122"/>
                  </a:rPr>
                  <a:t>对于</a:t>
                </a:r>
                <a:r>
                  <a:rPr lang="en-US" altLang="zh-CN" sz="1200" kern="100" dirty="0">
                    <a:effectLst/>
                    <a:latin typeface="Times New Roman" panose="02020603050405020304" pitchFamily="18" charset="0"/>
                    <a:ea typeface="宋体" panose="02010600030101010101" pitchFamily="2" charset="-122"/>
                  </a:rPr>
                  <a:t>n</a:t>
                </a:r>
                <a:r>
                  <a:rPr lang="zh-CN" altLang="zh-CN" sz="1200" kern="100" dirty="0">
                    <a:effectLst/>
                    <a:latin typeface="Times New Roman" panose="02020603050405020304" pitchFamily="18" charset="0"/>
                    <a:ea typeface="宋体" panose="02010600030101010101" pitchFamily="2" charset="-122"/>
                  </a:rPr>
                  <a:t>个任务，利用冗余自由度的零空间理论可得到关节位置的迭代形式：</a:t>
                </a:r>
                <a:endParaRPr lang="zh-CN" altLang="zh-CN" sz="1050" kern="100" dirty="0">
                  <a:effectLst/>
                  <a:latin typeface="Times New Roman" panose="02020603050405020304" pitchFamily="18" charset="0"/>
                  <a:ea typeface="宋体" panose="02010600030101010101" pitchFamily="2" charset="-122"/>
                </a:endParaRPr>
              </a:p>
              <a:p>
                <a:pPr marL="800100" indent="266700"/>
                <a14:m>
                  <m:oMath xmlns:m="http://schemas.openxmlformats.org/officeDocument/2006/math">
                    <m:m>
                      <m:mPr>
                        <m:plcHide m:val="on"/>
                        <m:mcs>
                          <m:mc>
                            <m:mcPr>
                              <m:count m:val="2"/>
                              <m:mcJc m:val="center"/>
                            </m:mcPr>
                          </m:mc>
                        </m:mcs>
                        <m:ctrlPr>
                          <a:rPr lang="zh-CN" altLang="zh-CN" sz="1200" i="1" kern="100">
                            <a:effectLst/>
                            <a:latin typeface="Cambria Math" panose="02040503050406030204" pitchFamily="18" charset="0"/>
                            <a:ea typeface="Cambria Math" panose="02040503050406030204" pitchFamily="18" charset="0"/>
                          </a:rPr>
                        </m:ctrlPr>
                      </m:mPr>
                      <m:mr>
                        <m:e>
                          <m:r>
                            <m:rPr>
                              <m:sty m:val="p"/>
                            </m:rPr>
                            <a:rPr lang="en-US" altLang="zh-CN" sz="1200" kern="100">
                              <a:effectLst/>
                              <a:latin typeface="Cambria Math" panose="02040503050406030204" pitchFamily="18" charset="0"/>
                              <a:ea typeface="宋体" panose="02010600030101010101" pitchFamily="2" charset="-122"/>
                            </a:rPr>
                            <m:t>Δ</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1</m:t>
                              </m:r>
                            </m:sub>
                          </m:sSub>
                        </m:e>
                        <m:e>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1</m:t>
                              </m:r>
                            </m:sub>
                            <m:sup>
                              <m:r>
                                <a:rPr lang="en-US" altLang="zh-CN" sz="1200" i="1" kern="100">
                                  <a:effectLst/>
                                  <a:latin typeface="Cambria Math" panose="02040503050406030204" pitchFamily="18" charset="0"/>
                                  <a:ea typeface="宋体" panose="02010600030101010101" pitchFamily="2" charset="-122"/>
                                </a:rPr>
                                <m:t>†</m:t>
                              </m:r>
                            </m:sup>
                          </m:sSubSup>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𝒙</m:t>
                              </m:r>
                            </m:e>
                            <m:sub>
                              <m:r>
                                <a:rPr lang="en-US" altLang="zh-CN" sz="1200" i="1" kern="100">
                                  <a:effectLst/>
                                  <a:latin typeface="Cambria Math" panose="02040503050406030204" pitchFamily="18" charset="0"/>
                                  <a:ea typeface="宋体" panose="02010600030101010101" pitchFamily="2" charset="-122"/>
                                </a:rPr>
                                <m:t>1</m:t>
                              </m:r>
                            </m:sub>
                            <m:sup>
                              <m:r>
                                <a:rPr lang="en-US" altLang="zh-CN" sz="1200" i="1" kern="100">
                                  <a:effectLst/>
                                  <a:latin typeface="Cambria Math" panose="02040503050406030204" pitchFamily="18" charset="0"/>
                                  <a:ea typeface="宋体" panose="02010600030101010101" pitchFamily="2" charset="-122"/>
                                </a:rPr>
                                <m:t>𝑑𝑒𝑠</m:t>
                              </m:r>
                            </m:sup>
                          </m:sSubSup>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𝒙</m:t>
                              </m:r>
                            </m:e>
                            <m:sub>
                              <m:r>
                                <a:rPr lang="en-US" altLang="zh-CN" sz="1200" i="1" kern="100">
                                  <a:effectLst/>
                                  <a:latin typeface="Cambria Math" panose="02040503050406030204" pitchFamily="18" charset="0"/>
                                  <a:ea typeface="宋体" panose="02010600030101010101" pitchFamily="2" charset="-122"/>
                                </a:rPr>
                                <m:t>1</m:t>
                              </m:r>
                            </m:sub>
                          </m:sSub>
                          <m:r>
                            <a:rPr lang="en-US" altLang="zh-CN" sz="1200" i="1" kern="100">
                              <a:effectLst/>
                              <a:latin typeface="Cambria Math" panose="02040503050406030204" pitchFamily="18" charset="0"/>
                              <a:ea typeface="宋体" panose="02010600030101010101" pitchFamily="2" charset="-122"/>
                            </a:rPr>
                            <m:t>)</m:t>
                          </m:r>
                        </m:e>
                      </m:mr>
                      <m:mr>
                        <m:e>
                          <m:r>
                            <m:rPr>
                              <m:sty m:val="p"/>
                            </m:rPr>
                            <a:rPr lang="en-US" altLang="zh-CN" sz="1200" kern="100">
                              <a:effectLst/>
                              <a:latin typeface="Cambria Math" panose="02040503050406030204" pitchFamily="18" charset="0"/>
                              <a:ea typeface="宋体" panose="02010600030101010101" pitchFamily="2" charset="-122"/>
                            </a:rPr>
                            <m:t>Δ</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2</m:t>
                              </m:r>
                            </m:sub>
                          </m:sSub>
                        </m:e>
                        <m:e>
                          <m:r>
                            <a:rPr lang="en-US" altLang="zh-CN" sz="1200" i="1" kern="100">
                              <a:effectLst/>
                              <a:latin typeface="Cambria Math" panose="02040503050406030204" pitchFamily="18" charset="0"/>
                              <a:ea typeface="宋体" panose="02010600030101010101" pitchFamily="2" charset="-122"/>
                            </a:rPr>
                            <m:t>=</m:t>
                          </m:r>
                          <m:r>
                            <m:rPr>
                              <m:sty m:val="p"/>
                            </m:rPr>
                            <a:rPr lang="en-US" altLang="zh-CN" sz="1200" kern="100">
                              <a:effectLst/>
                              <a:latin typeface="Cambria Math" panose="02040503050406030204" pitchFamily="18" charset="0"/>
                              <a:ea typeface="宋体" panose="02010600030101010101" pitchFamily="2" charset="-122"/>
                            </a:rPr>
                            <m:t>Δ</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1</m:t>
                              </m:r>
                            </m:sub>
                          </m:sSub>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2|</m:t>
                              </m:r>
                              <m:r>
                                <a:rPr lang="en-US" altLang="zh-CN" sz="1200" i="1" kern="100">
                                  <a:effectLst/>
                                  <a:latin typeface="Cambria Math" panose="02040503050406030204" pitchFamily="18" charset="0"/>
                                  <a:ea typeface="宋体" panose="02010600030101010101" pitchFamily="2" charset="-122"/>
                                </a:rPr>
                                <m:t>𝑝𝑟𝑒</m:t>
                              </m:r>
                            </m:sub>
                            <m:sup>
                              <m:r>
                                <a:rPr lang="en-US" altLang="zh-CN" sz="1200" i="1" kern="100">
                                  <a:effectLst/>
                                  <a:latin typeface="Cambria Math" panose="02040503050406030204" pitchFamily="18" charset="0"/>
                                  <a:ea typeface="宋体" panose="02010600030101010101" pitchFamily="2" charset="-122"/>
                                </a:rPr>
                                <m:t>†</m:t>
                              </m:r>
                            </m:sup>
                          </m:sSubSup>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𝒙</m:t>
                              </m:r>
                            </m:e>
                            <m:sub>
                              <m:r>
                                <a:rPr lang="en-US" altLang="zh-CN" sz="1200" i="1" kern="100">
                                  <a:effectLst/>
                                  <a:latin typeface="Cambria Math" panose="02040503050406030204" pitchFamily="18" charset="0"/>
                                  <a:ea typeface="宋体" panose="02010600030101010101" pitchFamily="2" charset="-122"/>
                                </a:rPr>
                                <m:t>2</m:t>
                              </m:r>
                            </m:sub>
                            <m:sup>
                              <m:r>
                                <m:rPr>
                                  <m:sty m:val="p"/>
                                </m:rPr>
                                <a:rPr lang="en-US" altLang="zh-CN" sz="1200" kern="100">
                                  <a:effectLst/>
                                  <a:latin typeface="Cambria Math" panose="02040503050406030204" pitchFamily="18" charset="0"/>
                                  <a:ea typeface="宋体" panose="02010600030101010101" pitchFamily="2" charset="-122"/>
                                </a:rPr>
                                <m:t>des</m:t>
                              </m:r>
                            </m:sup>
                          </m:sSubSup>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𝒙</m:t>
                              </m:r>
                            </m:e>
                            <m:sub>
                              <m:r>
                                <a:rPr lang="en-US" altLang="zh-CN" sz="1200" i="1" kern="100">
                                  <a:effectLst/>
                                  <a:latin typeface="Cambria Math" panose="02040503050406030204" pitchFamily="18" charset="0"/>
                                  <a:ea typeface="宋体" panose="02010600030101010101" pitchFamily="2" charset="-122"/>
                                </a:rPr>
                                <m:t>2</m:t>
                              </m:r>
                            </m:sub>
                          </m:sSub>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2</m:t>
                              </m:r>
                            </m:sub>
                          </m:sSub>
                          <m:r>
                            <m:rPr>
                              <m:sty m:val="p"/>
                            </m:rPr>
                            <a:rPr lang="en-US" altLang="zh-CN" sz="1200" kern="100">
                              <a:effectLst/>
                              <a:latin typeface="Cambria Math" panose="02040503050406030204" pitchFamily="18" charset="0"/>
                              <a:ea typeface="宋体" panose="02010600030101010101" pitchFamily="2" charset="-122"/>
                            </a:rPr>
                            <m:t>Δ</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1</m:t>
                              </m:r>
                            </m:sub>
                          </m:sSub>
                          <m:r>
                            <a:rPr lang="en-US" altLang="zh-CN" sz="1200" i="1" kern="100">
                              <a:effectLst/>
                              <a:latin typeface="Cambria Math" panose="02040503050406030204" pitchFamily="18" charset="0"/>
                              <a:ea typeface="宋体" panose="02010600030101010101" pitchFamily="2" charset="-122"/>
                            </a:rPr>
                            <m:t>)</m:t>
                          </m:r>
                        </m:e>
                      </m:mr>
                      <m:mr>
                        <m:e/>
                        <m:e>
                          <m:r>
                            <a:rPr lang="en-US" altLang="zh-CN" sz="1200" i="1" kern="100">
                              <a:effectLst/>
                              <a:latin typeface="Cambria Math" panose="02040503050406030204" pitchFamily="18" charset="0"/>
                              <a:ea typeface="宋体" panose="02010600030101010101" pitchFamily="2" charset="-122"/>
                            </a:rPr>
                            <m:t>⋮</m:t>
                          </m:r>
                        </m:e>
                      </m:mr>
                      <m:mr>
                        <m:e>
                          <m:r>
                            <m:rPr>
                              <m:sty m:val="p"/>
                            </m:rPr>
                            <a:rPr lang="en-US" altLang="zh-CN" sz="1200" kern="100">
                              <a:effectLst/>
                              <a:latin typeface="Cambria Math" panose="02040503050406030204" pitchFamily="18" charset="0"/>
                              <a:ea typeface="宋体" panose="02010600030101010101" pitchFamily="2" charset="-122"/>
                            </a:rPr>
                            <m:t>Δ</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𝑖</m:t>
                              </m:r>
                            </m:sub>
                          </m:sSub>
                        </m:e>
                        <m:e>
                          <m:r>
                            <a:rPr lang="en-US" altLang="zh-CN" sz="1200" i="1" kern="100">
                              <a:effectLst/>
                              <a:latin typeface="Cambria Math" panose="02040503050406030204" pitchFamily="18" charset="0"/>
                              <a:ea typeface="宋体" panose="02010600030101010101" pitchFamily="2" charset="-122"/>
                            </a:rPr>
                            <m:t>     =</m:t>
                          </m:r>
                          <m:r>
                            <m:rPr>
                              <m:sty m:val="p"/>
                            </m:rPr>
                            <a:rPr lang="en-US" altLang="zh-CN" sz="1200" kern="100">
                              <a:effectLst/>
                              <a:latin typeface="Cambria Math" panose="02040503050406030204" pitchFamily="18" charset="0"/>
                              <a:ea typeface="宋体" panose="02010600030101010101" pitchFamily="2" charset="-122"/>
                            </a:rPr>
                            <m:t>Δ</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sub>
                          </m:sSub>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m:t>
                              </m:r>
                              <m:r>
                                <a:rPr lang="en-US" altLang="zh-CN" sz="1200" i="1" kern="100">
                                  <a:effectLst/>
                                  <a:latin typeface="Cambria Math" panose="02040503050406030204" pitchFamily="18" charset="0"/>
                                  <a:ea typeface="宋体" panose="02010600030101010101" pitchFamily="2" charset="-122"/>
                                </a:rPr>
                                <m:t>𝑝𝑟𝑒</m:t>
                              </m:r>
                            </m:sub>
                            <m:sup>
                              <m:r>
                                <a:rPr lang="en-US" altLang="zh-CN" sz="1200" i="1" kern="100">
                                  <a:effectLst/>
                                  <a:latin typeface="Cambria Math" panose="02040503050406030204" pitchFamily="18" charset="0"/>
                                  <a:ea typeface="宋体" panose="02010600030101010101" pitchFamily="2" charset="-122"/>
                                </a:rPr>
                                <m:t>†</m:t>
                              </m:r>
                            </m:sup>
                          </m:sSubSup>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𝒙</m:t>
                              </m:r>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des</m:t>
                              </m:r>
                            </m:sup>
                          </m:sSubSup>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𝒙</m:t>
                              </m:r>
                            </m:e>
                            <m:sub>
                              <m:r>
                                <a:rPr lang="en-US" altLang="zh-CN" sz="1200" i="1" kern="100">
                                  <a:effectLst/>
                                  <a:latin typeface="Cambria Math" panose="02040503050406030204" pitchFamily="18" charset="0"/>
                                  <a:ea typeface="宋体" panose="02010600030101010101" pitchFamily="2" charset="-122"/>
                                </a:rPr>
                                <m:t>𝑖</m:t>
                              </m:r>
                            </m:sub>
                          </m:sSub>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sub>
                          </m:sSub>
                          <m:r>
                            <m:rPr>
                              <m:sty m:val="p"/>
                            </m:rPr>
                            <a:rPr lang="en-US" altLang="zh-CN" sz="1200" kern="100">
                              <a:effectLst/>
                              <a:latin typeface="Cambria Math" panose="02040503050406030204" pitchFamily="18" charset="0"/>
                              <a:ea typeface="宋体" panose="02010600030101010101" pitchFamily="2" charset="-122"/>
                            </a:rPr>
                            <m:t>Δ</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sub>
                          </m:sSub>
                          <m:r>
                            <a:rPr lang="en-US" altLang="zh-CN" sz="1200" i="1" kern="100">
                              <a:effectLst/>
                              <a:latin typeface="Cambria Math" panose="02040503050406030204" pitchFamily="18" charset="0"/>
                              <a:ea typeface="宋体" panose="02010600030101010101" pitchFamily="2" charset="-122"/>
                            </a:rPr>
                            <m:t>)</m:t>
                          </m:r>
                        </m:e>
                      </m:mr>
                    </m:m>
                  </m:oMath>
                </a14:m>
                <a:r>
                  <a:rPr lang="en-US" altLang="zh-CN" sz="1200" kern="100" dirty="0">
                    <a:effectLst/>
                    <a:latin typeface="Times New Roman" panose="02020603050405020304" pitchFamily="18" charset="0"/>
                    <a:ea typeface="宋体" panose="02010600030101010101" pitchFamily="2" charset="-122"/>
                  </a:rPr>
                  <a:t>			</a:t>
                </a:r>
                <a:endParaRPr lang="zh-CN" altLang="zh-CN" sz="1050" kern="100" dirty="0">
                  <a:effectLst/>
                  <a:latin typeface="Times New Roman" panose="02020603050405020304" pitchFamily="18" charset="0"/>
                  <a:ea typeface="宋体" panose="02010600030101010101" pitchFamily="2" charset="-122"/>
                </a:endParaRPr>
              </a:p>
              <a:p>
                <a:pPr indent="266700"/>
                <a:r>
                  <a:rPr lang="zh-CN" altLang="zh-CN" sz="1200" kern="100" dirty="0">
                    <a:effectLst/>
                    <a:latin typeface="Times New Roman" panose="02020603050405020304" pitchFamily="18" charset="0"/>
                    <a:ea typeface="宋体" panose="02010600030101010101" pitchFamily="2" charset="-122"/>
                  </a:rPr>
                  <a:t>其中：</a:t>
                </a:r>
                <a:endParaRPr lang="zh-CN" altLang="zh-CN" sz="1050" kern="100" dirty="0">
                  <a:effectLst/>
                  <a:latin typeface="Times New Roman" panose="02020603050405020304" pitchFamily="18" charset="0"/>
                  <a:ea typeface="宋体" panose="02010600030101010101" pitchFamily="2" charset="-122"/>
                </a:endParaRPr>
              </a:p>
              <a:p>
                <a:pPr marL="666750" indent="266700"/>
                <a14:m>
                  <m:oMath xmlns:m="http://schemas.openxmlformats.org/officeDocument/2006/math">
                    <m:m>
                      <m:mPr>
                        <m:plcHide m:val="on"/>
                        <m:mcs>
                          <m:mc>
                            <m:mcPr>
                              <m:count m:val="2"/>
                              <m:mcJc m:val="center"/>
                            </m:mcPr>
                          </m:mc>
                        </m:mcs>
                        <m:ctrlPr>
                          <a:rPr lang="zh-CN" altLang="zh-CN" sz="1200" i="1" kern="100">
                            <a:effectLst/>
                            <a:latin typeface="Cambria Math" panose="02040503050406030204" pitchFamily="18" charset="0"/>
                            <a:ea typeface="Cambria Math" panose="02040503050406030204" pitchFamily="18" charset="0"/>
                          </a:rPr>
                        </m:ctrlPr>
                      </m:mPr>
                      <m:mr>
                        <m:e/>
                        <m:e>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m:t>
                              </m:r>
                              <m:r>
                                <a:rPr lang="en-US" altLang="zh-CN" sz="1200" i="1" kern="100">
                                  <a:effectLst/>
                                  <a:latin typeface="Cambria Math" panose="02040503050406030204" pitchFamily="18" charset="0"/>
                                  <a:ea typeface="宋体" panose="02010600030101010101" pitchFamily="2" charset="-122"/>
                                </a:rPr>
                                <m:t>𝑝𝑟𝑒</m:t>
                              </m:r>
                            </m:sub>
                          </m:sSub>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sub>
                          </m:sSub>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𝑵</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sub>
                          </m:sSub>
                          <m:r>
                            <a:rPr lang="en-US" altLang="zh-CN" sz="1200" i="1" kern="100">
                              <a:effectLst/>
                              <a:latin typeface="Cambria Math" panose="02040503050406030204" pitchFamily="18" charset="0"/>
                              <a:ea typeface="宋体" panose="02010600030101010101" pitchFamily="2" charset="-122"/>
                            </a:rPr>
                            <m:t>,</m:t>
                          </m:r>
                        </m:e>
                      </m:mr>
                      <m:mr>
                        <m:e/>
                        <m:e>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𝑵</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sub>
                          </m:sSub>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𝑵</m:t>
                              </m:r>
                            </m:e>
                            <m:sub>
                              <m:r>
                                <a:rPr lang="en-US" altLang="zh-CN" sz="1200" i="1" kern="100">
                                  <a:effectLst/>
                                  <a:latin typeface="Cambria Math" panose="02040503050406030204" pitchFamily="18" charset="0"/>
                                  <a:ea typeface="宋体" panose="02010600030101010101" pitchFamily="2" charset="-122"/>
                                </a:rPr>
                                <m:t>0</m:t>
                              </m:r>
                            </m:sub>
                          </m:sSub>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𝑵</m:t>
                              </m:r>
                            </m:e>
                            <m:sub>
                              <m:r>
                                <a:rPr lang="en-US" altLang="zh-CN" sz="1200" i="1" kern="100">
                                  <a:effectLst/>
                                  <a:latin typeface="Cambria Math" panose="02040503050406030204" pitchFamily="18" charset="0"/>
                                  <a:ea typeface="宋体" panose="02010600030101010101" pitchFamily="2" charset="-122"/>
                                </a:rPr>
                                <m:t>1|0</m:t>
                              </m:r>
                            </m:sub>
                          </m:sSub>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𝑵</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−2</m:t>
                              </m:r>
                            </m:sub>
                          </m:sSub>
                          <m:r>
                            <a:rPr lang="en-US" altLang="zh-CN" sz="1200" i="1" kern="100">
                              <a:effectLst/>
                              <a:latin typeface="Cambria Math" panose="02040503050406030204" pitchFamily="18" charset="0"/>
                              <a:ea typeface="宋体" panose="02010600030101010101" pitchFamily="2" charset="-122"/>
                            </a:rPr>
                            <m:t>,</m:t>
                          </m:r>
                        </m:e>
                      </m:mr>
                      <m:mr>
                        <m:e/>
                        <m:e>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𝑵</m:t>
                              </m:r>
                            </m:e>
                            <m:sub>
                              <m:r>
                                <a:rPr lang="en-US" altLang="zh-CN" sz="1200" i="1" kern="100">
                                  <a:effectLst/>
                                  <a:latin typeface="Cambria Math" panose="02040503050406030204" pitchFamily="18" charset="0"/>
                                  <a:ea typeface="宋体" panose="02010600030101010101" pitchFamily="2" charset="-122"/>
                                </a:rPr>
                                <m:t>0</m:t>
                              </m:r>
                            </m:sub>
                          </m:sSub>
                          <m:r>
                            <a:rPr lang="en-US" altLang="zh-CN" sz="1200" i="1" kern="100">
                              <a:effectLst/>
                              <a:latin typeface="Cambria Math" panose="02040503050406030204" pitchFamily="18" charset="0"/>
                              <a:ea typeface="宋体" panose="02010600030101010101" pitchFamily="2" charset="-122"/>
                            </a:rPr>
                            <m:t>=</m:t>
                          </m:r>
                          <m:r>
                            <a:rPr lang="en-US" altLang="zh-CN" sz="1200" b="1" i="1" kern="100">
                              <a:effectLst/>
                              <a:latin typeface="Cambria Math" panose="02040503050406030204" pitchFamily="18" charset="0"/>
                              <a:ea typeface="宋体" panose="02010600030101010101" pitchFamily="2" charset="-122"/>
                            </a:rPr>
                            <m:t>𝑰</m:t>
                          </m:r>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𝑐</m:t>
                              </m:r>
                            </m:sub>
                            <m:sup>
                              <m:r>
                                <a:rPr lang="en-US" altLang="zh-CN" sz="1200" i="1" kern="100">
                                  <a:effectLst/>
                                  <a:latin typeface="Cambria Math" panose="02040503050406030204" pitchFamily="18" charset="0"/>
                                  <a:ea typeface="宋体" panose="02010600030101010101" pitchFamily="2" charset="-122"/>
                                </a:rPr>
                                <m:t>†</m:t>
                              </m:r>
                            </m:sup>
                          </m:sSubSup>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𝑐</m:t>
                              </m:r>
                            </m:sub>
                          </m:sSub>
                          <m:r>
                            <a:rPr lang="en-US" altLang="zh-CN" sz="1200" i="1" kern="100">
                              <a:effectLst/>
                              <a:latin typeface="Cambria Math" panose="02040503050406030204" pitchFamily="18" charset="0"/>
                              <a:ea typeface="宋体" panose="02010600030101010101" pitchFamily="2" charset="-122"/>
                            </a:rPr>
                            <m:t>,</m:t>
                          </m:r>
                        </m:e>
                      </m:mr>
                      <m:mr>
                        <m:e/>
                        <m:e>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𝑵</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m:t>
                              </m:r>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sub>
                          </m:sSub>
                          <m:r>
                            <a:rPr lang="en-US" altLang="zh-CN" sz="1200" i="1" kern="100">
                              <a:effectLst/>
                              <a:latin typeface="Cambria Math" panose="02040503050406030204" pitchFamily="18" charset="0"/>
                              <a:ea typeface="宋体" panose="02010600030101010101" pitchFamily="2" charset="-122"/>
                            </a:rPr>
                            <m:t>=</m:t>
                          </m:r>
                          <m:r>
                            <a:rPr lang="en-US" altLang="zh-CN" sz="1200" b="1" i="1" kern="100">
                              <a:effectLst/>
                              <a:latin typeface="Cambria Math" panose="02040503050406030204" pitchFamily="18" charset="0"/>
                              <a:ea typeface="宋体" panose="02010600030101010101" pitchFamily="2" charset="-122"/>
                            </a:rPr>
                            <m:t>𝑰</m:t>
                          </m:r>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m:t>
                              </m:r>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sub>
                          </m:sSub>
                          <m:sSup>
                            <m:sSupPr>
                              <m:ctrlPr>
                                <a:rPr lang="zh-CN" altLang="zh-CN" sz="1200" i="1" kern="100">
                                  <a:effectLst/>
                                  <a:latin typeface="Cambria Math" panose="02040503050406030204" pitchFamily="18" charset="0"/>
                                  <a:ea typeface="Cambria Math" panose="02040503050406030204" pitchFamily="18" charset="0"/>
                                </a:rPr>
                              </m:ctrlPr>
                            </m:sSupPr>
                            <m:e>
                              <m:r>
                                <a:rPr lang="en-US" altLang="zh-CN" sz="1200" i="1" kern="100">
                                  <a:effectLst/>
                                  <a:latin typeface="Cambria Math" panose="02040503050406030204" pitchFamily="18" charset="0"/>
                                  <a:ea typeface="宋体" panose="02010600030101010101" pitchFamily="2" charset="-122"/>
                                </a:rPr>
                                <m:t> </m:t>
                              </m:r>
                            </m:e>
                            <m:sup>
                              <m:r>
                                <a:rPr lang="en-US" altLang="zh-CN" sz="1200" i="1" kern="100">
                                  <a:effectLst/>
                                  <a:latin typeface="Cambria Math" panose="02040503050406030204" pitchFamily="18" charset="0"/>
                                  <a:ea typeface="宋体" panose="02010600030101010101" pitchFamily="2" charset="-122"/>
                                </a:rPr>
                                <m:t>†</m:t>
                              </m:r>
                            </m:sup>
                          </m:sSup>
                          <m:r>
                            <a:rPr lang="en-US" altLang="zh-CN" sz="1200" i="1" kern="100">
                              <a:effectLst/>
                              <a:latin typeface="Cambria Math" panose="02040503050406030204" pitchFamily="18" charset="0"/>
                              <a:ea typeface="宋体" panose="02010600030101010101" pitchFamily="2" charset="-122"/>
                            </a:rPr>
                            <m:t>  </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m:t>
                              </m:r>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sub>
                          </m:sSub>
                          <m:r>
                            <a:rPr lang="en-US" altLang="zh-CN" sz="1200" i="1" kern="100">
                              <a:effectLst/>
                              <a:latin typeface="Cambria Math" panose="02040503050406030204" pitchFamily="18" charset="0"/>
                              <a:ea typeface="宋体" panose="02010600030101010101" pitchFamily="2" charset="-122"/>
                            </a:rPr>
                            <m:t>.</m:t>
                          </m:r>
                        </m:e>
                      </m:mr>
                    </m:m>
                  </m:oMath>
                </a14:m>
                <a:r>
                  <a:rPr lang="en-US" altLang="zh-CN" sz="1200" kern="100" dirty="0">
                    <a:effectLst/>
                    <a:latin typeface="Times New Roman" panose="02020603050405020304" pitchFamily="18" charset="0"/>
                    <a:ea typeface="宋体" panose="02010600030101010101" pitchFamily="2" charset="-122"/>
                  </a:rPr>
                  <a:t>						</a:t>
                </a:r>
                <a:endParaRPr lang="en-US" altLang="zh-CN" sz="1200" kern="100" dirty="0">
                  <a:latin typeface="Times New Roman" panose="02020603050405020304" pitchFamily="18" charset="0"/>
                  <a:ea typeface="宋体" panose="02010600030101010101" pitchFamily="2" charset="-122"/>
                </a:endParaRPr>
              </a:p>
              <a:p>
                <a:pPr marL="666750" indent="266700"/>
                <a:r>
                  <a:rPr lang="zh-CN" altLang="zh-CN" sz="1200" kern="100" dirty="0">
                    <a:effectLst/>
                    <a:latin typeface="Times New Roman" panose="02020603050405020304" pitchFamily="18" charset="0"/>
                    <a:ea typeface="宋体" panose="02010600030101010101" pitchFamily="2" charset="-122"/>
                  </a:rPr>
                  <a:t>其中</a:t>
                </a:r>
                <a:r>
                  <a:rPr lang="en-US" altLang="zh-CN" sz="1200" kern="100" dirty="0">
                    <a:effectLst/>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sub>
                    </m:sSub>
                  </m:oMath>
                </a14:m>
                <a:r>
                  <a:rPr lang="zh-CN" altLang="zh-CN" sz="1200" kern="100" dirty="0">
                    <a:effectLst/>
                    <a:latin typeface="Times New Roman" panose="02020603050405020304" pitchFamily="18" charset="0"/>
                    <a:ea typeface="宋体" panose="02010600030101010101" pitchFamily="2" charset="-122"/>
                  </a:rPr>
                  <a:t>为第</a:t>
                </a:r>
                <a:r>
                  <a:rPr lang="en-US" altLang="zh-CN" sz="1200" kern="100" dirty="0">
                    <a:effectLst/>
                    <a:latin typeface="Times New Roman" panose="02020603050405020304" pitchFamily="18" charset="0"/>
                    <a:ea typeface="宋体" panose="02010600030101010101" pitchFamily="2" charset="-122"/>
                  </a:rPr>
                  <a:t> </a:t>
                </a:r>
                <a:r>
                  <a:rPr lang="en-US" altLang="zh-CN" sz="1200" kern="100" dirty="0" err="1">
                    <a:effectLst/>
                    <a:latin typeface="Times New Roman" panose="02020603050405020304" pitchFamily="18" charset="0"/>
                    <a:ea typeface="宋体" panose="02010600030101010101" pitchFamily="2" charset="-122"/>
                  </a:rPr>
                  <a:t>i</a:t>
                </a:r>
                <a:r>
                  <a:rPr lang="en-US"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项任务雅可比矩阵；</a:t>
                </a:r>
                <a:r>
                  <a:rPr lang="en-US" altLang="zh-CN" sz="1200" kern="100" dirty="0">
                    <a:effectLst/>
                    <a:latin typeface="Times New Roman" panose="02020603050405020304" pitchFamily="18" charset="0"/>
                    <a:ea typeface="宋体" panose="02010600030101010101" pitchFamily="2" charset="-122"/>
                  </a:rPr>
                  <a:t> </a:t>
                </a:r>
                <a14:m>
                  <m:oMath xmlns:m="http://schemas.openxmlformats.org/officeDocument/2006/math">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𝒙</m:t>
                        </m:r>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des</m:t>
                        </m:r>
                      </m:sup>
                    </m:sSubSup>
                  </m:oMath>
                </a14:m>
                <a:r>
                  <a:rPr lang="zh-CN" altLang="zh-CN" sz="1200" kern="100" dirty="0">
                    <a:effectLst/>
                    <a:latin typeface="Times New Roman" panose="02020603050405020304" pitchFamily="18" charset="0"/>
                    <a:ea typeface="宋体" panose="02010600030101010101" pitchFamily="2" charset="-122"/>
                  </a:rPr>
                  <a:t>为第</a:t>
                </a:r>
                <a:r>
                  <a:rPr lang="en-US" altLang="zh-CN" sz="1200" kern="100" dirty="0">
                    <a:effectLst/>
                    <a:latin typeface="Times New Roman" panose="02020603050405020304" pitchFamily="18" charset="0"/>
                    <a:ea typeface="宋体" panose="02010600030101010101" pitchFamily="2" charset="-122"/>
                  </a:rPr>
                  <a:t> </a:t>
                </a:r>
                <a:r>
                  <a:rPr lang="en-US" altLang="zh-CN" sz="1200" kern="100" dirty="0" err="1">
                    <a:effectLst/>
                    <a:latin typeface="Times New Roman" panose="02020603050405020304" pitchFamily="18" charset="0"/>
                    <a:ea typeface="宋体" panose="02010600030101010101" pitchFamily="2" charset="-122"/>
                  </a:rPr>
                  <a:t>i</a:t>
                </a:r>
                <a:r>
                  <a:rPr lang="en-US"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项任务的期望位置；</a:t>
                </a:r>
                <a14:m>
                  <m:oMath xmlns:m="http://schemas.openxmlformats.org/officeDocument/2006/math">
                    <m:r>
                      <m:rPr>
                        <m:sty m:val="p"/>
                      </m:rPr>
                      <a:rPr lang="en-US" altLang="zh-CN" sz="1200" kern="100">
                        <a:effectLst/>
                        <a:latin typeface="Cambria Math" panose="02040503050406030204" pitchFamily="18" charset="0"/>
                        <a:ea typeface="宋体" panose="02010600030101010101" pitchFamily="2" charset="-122"/>
                      </a:rPr>
                      <m:t>Δ</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𝑖</m:t>
                        </m:r>
                      </m:sub>
                    </m:sSub>
                  </m:oMath>
                </a14:m>
                <a:r>
                  <a:rPr lang="zh-CN" altLang="zh-CN" sz="1200" kern="100" dirty="0">
                    <a:effectLst/>
                    <a:latin typeface="Times New Roman" panose="02020603050405020304" pitchFamily="18" charset="0"/>
                    <a:ea typeface="宋体" panose="02010600030101010101" pitchFamily="2" charset="-122"/>
                  </a:rPr>
                  <a:t>为根据第</a:t>
                </a:r>
                <a:r>
                  <a:rPr lang="en-US" altLang="zh-CN" sz="1200" kern="100" dirty="0">
                    <a:effectLst/>
                    <a:latin typeface="Times New Roman" panose="02020603050405020304" pitchFamily="18" charset="0"/>
                    <a:ea typeface="宋体" panose="02010600030101010101" pitchFamily="2" charset="-122"/>
                  </a:rPr>
                  <a:t> </a:t>
                </a:r>
                <a:r>
                  <a:rPr lang="en-US" altLang="zh-CN" sz="1200" kern="100" dirty="0" err="1">
                    <a:effectLst/>
                    <a:latin typeface="Times New Roman" panose="02020603050405020304" pitchFamily="18" charset="0"/>
                    <a:ea typeface="宋体" panose="02010600030101010101" pitchFamily="2" charset="-122"/>
                  </a:rPr>
                  <a:t>i</a:t>
                </a:r>
                <a:r>
                  <a:rPr lang="en-US"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项任务迭代计算出的关节位置增量；</a:t>
                </a:r>
                <a14:m>
                  <m:oMath xmlns:m="http://schemas.openxmlformats.org/officeDocument/2006/math">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m:t>
                        </m:r>
                        <m:r>
                          <a:rPr lang="en-US" altLang="zh-CN" sz="1200" i="1" kern="100">
                            <a:effectLst/>
                            <a:latin typeface="Cambria Math" panose="02040503050406030204" pitchFamily="18" charset="0"/>
                            <a:ea typeface="宋体" panose="02010600030101010101" pitchFamily="2" charset="-122"/>
                          </a:rPr>
                          <m:t>𝑝𝑟𝑒</m:t>
                        </m:r>
                      </m:sub>
                    </m:sSub>
                  </m:oMath>
                </a14:m>
                <a:r>
                  <a:rPr lang="en-US"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为第</a:t>
                </a:r>
                <a:r>
                  <a:rPr lang="en-US" altLang="zh-CN" sz="1200" kern="100" dirty="0">
                    <a:effectLst/>
                    <a:latin typeface="Times New Roman" panose="02020603050405020304" pitchFamily="18" charset="0"/>
                    <a:ea typeface="宋体" panose="02010600030101010101" pitchFamily="2" charset="-122"/>
                  </a:rPr>
                  <a:t> </a:t>
                </a:r>
                <a:r>
                  <a:rPr lang="en-US" altLang="zh-CN" sz="1200" kern="100" dirty="0" err="1">
                    <a:effectLst/>
                    <a:latin typeface="Times New Roman" panose="02020603050405020304" pitchFamily="18" charset="0"/>
                    <a:ea typeface="宋体" panose="02010600030101010101" pitchFamily="2" charset="-122"/>
                  </a:rPr>
                  <a:t>i</a:t>
                </a:r>
                <a:r>
                  <a:rPr lang="en-US"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项任务到先前任务的零空间投影；</a:t>
                </a:r>
                <a14:m>
                  <m:oMath xmlns:m="http://schemas.openxmlformats.org/officeDocument/2006/math">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𝑐</m:t>
                        </m:r>
                      </m:sub>
                    </m:sSub>
                  </m:oMath>
                </a14:m>
                <a:r>
                  <a:rPr lang="en-US"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为接触约束雅可比矩阵；</a:t>
                </a:r>
                <a:endParaRPr lang="zh-CN" altLang="zh-CN" sz="1050" kern="100" dirty="0">
                  <a:effectLst/>
                  <a:latin typeface="Times New Roman" panose="02020603050405020304" pitchFamily="18" charset="0"/>
                  <a:ea typeface="宋体" panose="02010600030101010101" pitchFamily="2" charset="-122"/>
                </a:endParaRPr>
              </a:p>
              <a:p>
                <a:pPr indent="266700"/>
                <a:r>
                  <a:rPr lang="zh-CN" altLang="zh-CN" sz="1200" kern="100" dirty="0">
                    <a:effectLst/>
                    <a:latin typeface="Times New Roman" panose="02020603050405020304" pitchFamily="18" charset="0"/>
                    <a:ea typeface="宋体" panose="02010600030101010101" pitchFamily="2" charset="-122"/>
                  </a:rPr>
                  <a:t>而对于关节速度与加速度：</a:t>
                </a:r>
                <a:endParaRPr lang="zh-CN" altLang="zh-CN" sz="1050" kern="100" dirty="0">
                  <a:effectLst/>
                  <a:latin typeface="Times New Roman" panose="02020603050405020304" pitchFamily="18" charset="0"/>
                  <a:ea typeface="宋体" panose="02010600030101010101" pitchFamily="2" charset="-122"/>
                </a:endParaRPr>
              </a:p>
              <a:p>
                <a:pPr marL="533400" indent="266700"/>
                <a14:m>
                  <m:oMath xmlns:m="http://schemas.openxmlformats.org/officeDocument/2006/math">
                    <m:m>
                      <m:mPr>
                        <m:plcHide m:val="on"/>
                        <m:mcs>
                          <m:mc>
                            <m:mcPr>
                              <m:count m:val="2"/>
                              <m:mcJc m:val="center"/>
                            </m:mcPr>
                          </m:mc>
                        </m:mcs>
                        <m:ctrlPr>
                          <a:rPr lang="zh-CN" altLang="zh-CN" sz="1200" i="1" kern="100">
                            <a:effectLst/>
                            <a:latin typeface="Cambria Math" panose="02040503050406030204" pitchFamily="18" charset="0"/>
                            <a:ea typeface="Cambria Math" panose="02040503050406030204" pitchFamily="18" charset="0"/>
                          </a:rPr>
                        </m:ctrlPr>
                      </m:mPr>
                      <m:mr>
                        <m:e>
                          <m:sSubSup>
                            <m:sSubSupPr>
                              <m:ctrlPr>
                                <a:rPr lang="zh-CN" altLang="zh-CN" sz="1200" i="1" kern="100">
                                  <a:effectLst/>
                                  <a:latin typeface="Cambria Math" panose="02040503050406030204" pitchFamily="18" charset="0"/>
                                  <a:ea typeface="Cambria Math" panose="02040503050406030204" pitchFamily="18" charset="0"/>
                                </a:rPr>
                              </m:ctrlPr>
                            </m:sSub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𝒒</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cmd</m:t>
                              </m:r>
                            </m:sup>
                          </m:sSubSup>
                        </m:e>
                        <m:e>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𝒒</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sub>
                            <m:sup>
                              <m:r>
                                <m:rPr>
                                  <m:sty m:val="p"/>
                                </m:rPr>
                                <a:rPr lang="en-US" altLang="zh-CN" sz="1200" kern="100">
                                  <a:effectLst/>
                                  <a:latin typeface="Cambria Math" panose="02040503050406030204" pitchFamily="18" charset="0"/>
                                  <a:ea typeface="宋体" panose="02010600030101010101" pitchFamily="2" charset="-122"/>
                                </a:rPr>
                                <m:t>cmd</m:t>
                              </m:r>
                            </m:sup>
                          </m:sSubSup>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m:t>
                              </m:r>
                              <m:r>
                                <a:rPr lang="en-US" altLang="zh-CN" sz="1200" i="1" kern="100">
                                  <a:effectLst/>
                                  <a:latin typeface="Cambria Math" panose="02040503050406030204" pitchFamily="18" charset="0"/>
                                  <a:ea typeface="宋体" panose="02010600030101010101" pitchFamily="2" charset="-122"/>
                                </a:rPr>
                                <m:t>𝑝𝑟𝑒</m:t>
                              </m:r>
                            </m:sub>
                            <m:sup>
                              <m:r>
                                <a:rPr lang="en-US" altLang="zh-CN" sz="1200" i="1" kern="100">
                                  <a:effectLst/>
                                  <a:latin typeface="Cambria Math" panose="02040503050406030204" pitchFamily="18" charset="0"/>
                                  <a:ea typeface="宋体" panose="02010600030101010101" pitchFamily="2" charset="-122"/>
                                </a:rPr>
                                <m:t>†</m:t>
                              </m:r>
                            </m:sup>
                          </m:sSubSup>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𝒙</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des</m:t>
                              </m:r>
                            </m:sup>
                          </m:sSubSup>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sub>
                          </m:sSub>
                          <m:sSubSup>
                            <m:sSubSupPr>
                              <m:ctrlPr>
                                <a:rPr lang="zh-CN" altLang="zh-CN" sz="1200" i="1" kern="100">
                                  <a:effectLst/>
                                  <a:latin typeface="Cambria Math" panose="02040503050406030204" pitchFamily="18" charset="0"/>
                                  <a:ea typeface="Cambria Math" panose="02040503050406030204" pitchFamily="18" charset="0"/>
                                </a:rPr>
                              </m:ctrlPr>
                            </m:sSub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𝒒</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sub>
                            <m:sup>
                              <m:r>
                                <m:rPr>
                                  <m:sty m:val="p"/>
                                </m:rPr>
                                <a:rPr lang="en-US" altLang="zh-CN" sz="1200" kern="100">
                                  <a:effectLst/>
                                  <a:latin typeface="Cambria Math" panose="02040503050406030204" pitchFamily="18" charset="0"/>
                                  <a:ea typeface="宋体" panose="02010600030101010101" pitchFamily="2" charset="-122"/>
                                </a:rPr>
                                <m:t>cmd</m:t>
                              </m:r>
                            </m:sup>
                          </m:sSubSup>
                          <m:r>
                            <a:rPr lang="en-US" altLang="zh-CN" sz="1200" i="1" kern="100">
                              <a:effectLst/>
                              <a:latin typeface="Cambria Math" panose="02040503050406030204" pitchFamily="18" charset="0"/>
                              <a:ea typeface="宋体" panose="02010600030101010101" pitchFamily="2" charset="-122"/>
                            </a:rPr>
                            <m:t>),</m:t>
                          </m:r>
                        </m:e>
                      </m:mr>
                      <m:mr>
                        <m:e>
                          <m:sSubSup>
                            <m:sSubSupPr>
                              <m:ctrlPr>
                                <a:rPr lang="zh-CN" altLang="zh-CN" sz="1200" i="1" kern="100">
                                  <a:effectLst/>
                                  <a:latin typeface="Cambria Math" panose="02040503050406030204" pitchFamily="18" charset="0"/>
                                  <a:ea typeface="Cambria Math" panose="02040503050406030204" pitchFamily="18" charset="0"/>
                                </a:rPr>
                              </m:ctrlPr>
                            </m:sSub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𝒒</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cmd</m:t>
                              </m:r>
                            </m:sup>
                          </m:sSubSup>
                        </m:e>
                        <m:e>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𝒒</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sub>
                            <m:sup>
                              <m:r>
                                <m:rPr>
                                  <m:sty m:val="p"/>
                                </m:rPr>
                                <a:rPr lang="en-US" altLang="zh-CN" sz="1200" kern="100">
                                  <a:effectLst/>
                                  <a:latin typeface="Cambria Math" panose="02040503050406030204" pitchFamily="18" charset="0"/>
                                  <a:ea typeface="宋体" panose="02010600030101010101" pitchFamily="2" charset="-122"/>
                                </a:rPr>
                                <m:t>cmd</m:t>
                              </m:r>
                            </m:sup>
                          </m:sSubSup>
                          <m:r>
                            <a:rPr lang="en-US" altLang="zh-CN" sz="1200" i="1" kern="100">
                              <a:effectLst/>
                              <a:latin typeface="Cambria Math" panose="02040503050406030204" pitchFamily="18" charset="0"/>
                              <a:ea typeface="宋体" panose="02010600030101010101" pitchFamily="2" charset="-122"/>
                            </a:rPr>
                            <m:t>+</m:t>
                          </m:r>
                          <m:acc>
                            <m:accPr>
                              <m:chr m:val="―"/>
                              <m:ctrlPr>
                                <a:rPr lang="zh-CN" altLang="zh-CN" sz="1200" i="1" kern="100">
                                  <a:effectLst/>
                                  <a:latin typeface="Cambria Math" panose="02040503050406030204" pitchFamily="18" charset="0"/>
                                  <a:ea typeface="Cambria Math" panose="02040503050406030204" pitchFamily="18" charset="0"/>
                                </a:rPr>
                              </m:ctrlPr>
                            </m:accPr>
                            <m:e>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m:t>
                                  </m:r>
                                  <m:r>
                                    <a:rPr lang="en-US" altLang="zh-CN" sz="1200" i="1" kern="100">
                                      <a:effectLst/>
                                      <a:latin typeface="Cambria Math" panose="02040503050406030204" pitchFamily="18" charset="0"/>
                                      <a:ea typeface="宋体" panose="02010600030101010101" pitchFamily="2" charset="-122"/>
                                    </a:rPr>
                                    <m:t>𝑝𝑟𝑒</m:t>
                                  </m:r>
                                </m:sub>
                                <m:sup>
                                  <m:r>
                                    <m:rPr>
                                      <m:sty m:val="p"/>
                                    </m:rPr>
                                    <a:rPr lang="en-US" altLang="zh-CN" sz="1200" kern="100">
                                      <a:effectLst/>
                                      <a:latin typeface="Cambria Math" panose="02040503050406030204" pitchFamily="18" charset="0"/>
                                      <a:ea typeface="宋体" panose="02010600030101010101" pitchFamily="2" charset="-122"/>
                                    </a:rPr>
                                    <m:t>dyn</m:t>
                                  </m:r>
                                </m:sup>
                              </m:sSubSup>
                            </m:e>
                          </m:acc>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𝒙</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cmd</m:t>
                              </m:r>
                            </m:sup>
                          </m:sSubSup>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𝑱</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sub>
                          </m:sSub>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𝒒</m:t>
                              </m:r>
                            </m:e>
                            <m:lim>
                              <m:r>
                                <a:rPr lang="en-US" altLang="zh-CN" sz="1200" i="1" kern="100">
                                  <a:effectLst/>
                                  <a:latin typeface="Cambria Math" panose="02040503050406030204" pitchFamily="18" charset="0"/>
                                  <a:ea typeface="宋体" panose="02010600030101010101" pitchFamily="2" charset="-122"/>
                                </a:rPr>
                                <m:t>˙</m:t>
                              </m:r>
                            </m:lim>
                          </m:limUpp>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𝑱</m:t>
                              </m:r>
                            </m:e>
                            <m:sub>
                              <m:r>
                                <a:rPr lang="en-US" altLang="zh-CN" sz="1200" i="1" kern="100">
                                  <a:effectLst/>
                                  <a:latin typeface="Cambria Math" panose="02040503050406030204" pitchFamily="18" charset="0"/>
                                  <a:ea typeface="宋体" panose="02010600030101010101" pitchFamily="2" charset="-122"/>
                                </a:rPr>
                                <m:t>𝑖</m:t>
                              </m:r>
                            </m:sub>
                          </m:sSub>
                          <m:sSubSup>
                            <m:sSubSupPr>
                              <m:ctrlPr>
                                <a:rPr lang="zh-CN" altLang="zh-CN" sz="1200" i="1" kern="100">
                                  <a:effectLst/>
                                  <a:latin typeface="Cambria Math" panose="02040503050406030204" pitchFamily="18" charset="0"/>
                                  <a:ea typeface="Cambria Math" panose="02040503050406030204" pitchFamily="18" charset="0"/>
                                </a:rPr>
                              </m:ctrlPr>
                            </m:sSub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𝒒</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r>
                                <a:rPr lang="en-US" altLang="zh-CN" sz="1200" i="1" kern="100">
                                  <a:effectLst/>
                                  <a:latin typeface="Cambria Math" panose="02040503050406030204" pitchFamily="18" charset="0"/>
                                  <a:ea typeface="宋体" panose="02010600030101010101" pitchFamily="2" charset="-122"/>
                                </a:rPr>
                                <m:t>−1</m:t>
                              </m:r>
                            </m:sub>
                            <m:sup>
                              <m:r>
                                <m:rPr>
                                  <m:sty m:val="p"/>
                                </m:rPr>
                                <a:rPr lang="en-US" altLang="zh-CN" sz="1200" kern="100">
                                  <a:effectLst/>
                                  <a:latin typeface="Cambria Math" panose="02040503050406030204" pitchFamily="18" charset="0"/>
                                  <a:ea typeface="宋体" panose="02010600030101010101" pitchFamily="2" charset="-122"/>
                                </a:rPr>
                                <m:t>cmd</m:t>
                              </m:r>
                            </m:sup>
                          </m:sSubSup>
                          <m:r>
                            <a:rPr lang="en-US" altLang="zh-CN" sz="1200" i="1" kern="100">
                              <a:effectLst/>
                              <a:latin typeface="Cambria Math" panose="02040503050406030204" pitchFamily="18" charset="0"/>
                              <a:ea typeface="宋体" panose="02010600030101010101" pitchFamily="2" charset="-122"/>
                            </a:rPr>
                            <m:t>)</m:t>
                          </m:r>
                        </m:e>
                      </m:mr>
                    </m:m>
                  </m:oMath>
                </a14:m>
                <a:r>
                  <a:rPr lang="en-US" altLang="zh-CN" sz="1200" kern="100" dirty="0">
                    <a:effectLst/>
                    <a:latin typeface="Times New Roman" panose="02020603050405020304" pitchFamily="18" charset="0"/>
                    <a:ea typeface="宋体" panose="02010600030101010101" pitchFamily="2" charset="-122"/>
                  </a:rPr>
                  <a:t>					</a:t>
                </a:r>
                <a:r>
                  <a:rPr lang="en-US" altLang="zh-CN" sz="1200" kern="100" dirty="0">
                    <a:effectLst/>
                    <a:latin typeface="等线" panose="02010600030101010101" pitchFamily="2" charset="-122"/>
                    <a:ea typeface="宋体" panose="02010600030101010101" pitchFamily="2" charset="-122"/>
                    <a:cs typeface="等线" panose="02010600030101010101" pitchFamily="2" charset="-122"/>
                  </a:rPr>
                  <a:t>(3.</a:t>
                </a:r>
                <a:r>
                  <a:rPr lang="en-US" altLang="zh-CN" sz="1050" kern="100" dirty="0">
                    <a:effectLst/>
                    <a:latin typeface="等线" panose="02010600030101010101" pitchFamily="2" charset="-122"/>
                    <a:ea typeface="宋体" panose="02010600030101010101" pitchFamily="2" charset="-122"/>
                    <a:cs typeface="等线" panose="02010600030101010101" pitchFamily="2" charset="-122"/>
                  </a:rPr>
                  <a:t>16</a:t>
                </a:r>
                <a:r>
                  <a:rPr lang="en-US" altLang="zh-CN" sz="1200" kern="100" dirty="0">
                    <a:effectLst/>
                    <a:latin typeface="等线" panose="02010600030101010101" pitchFamily="2" charset="-122"/>
                    <a:ea typeface="宋体" panose="02010600030101010101" pitchFamily="2" charset="-122"/>
                    <a:cs typeface="等线" panose="02010600030101010101" pitchFamily="2" charset="-122"/>
                  </a:rPr>
                  <a:t>)</a:t>
                </a:r>
                <a:endParaRPr lang="zh-CN" altLang="zh-CN" sz="1050" kern="100" dirty="0">
                  <a:effectLst/>
                  <a:latin typeface="Times New Roman" panose="02020603050405020304" pitchFamily="18" charset="0"/>
                  <a:ea typeface="宋体" panose="02010600030101010101" pitchFamily="2" charset="-122"/>
                </a:endParaRPr>
              </a:p>
              <a:p>
                <a:pPr indent="266700"/>
                <a:r>
                  <a:rPr lang="zh-CN" altLang="zh-CN" sz="1200" kern="100" dirty="0">
                    <a:effectLst/>
                    <a:latin typeface="Times New Roman" panose="02020603050405020304" pitchFamily="18" charset="0"/>
                    <a:ea typeface="宋体" panose="02010600030101010101" pitchFamily="2" charset="-122"/>
                  </a:rPr>
                  <a:t>其中（</a:t>
                </a:r>
                <a:r>
                  <a:rPr lang="en-US" altLang="zh-CN" sz="1200" kern="100" dirty="0">
                    <a:effectLst/>
                    <a:latin typeface="Times New Roman" panose="02020603050405020304" pitchFamily="18" charset="0"/>
                    <a:ea typeface="宋体" panose="02010600030101010101" pitchFamily="2" charset="-122"/>
                  </a:rPr>
                  <a:t> </a:t>
                </a:r>
                <a:r>
                  <a:rPr lang="en-US" altLang="zh-CN" sz="1200" kern="100" dirty="0" err="1">
                    <a:effectLst/>
                    <a:latin typeface="Times New Roman" panose="02020603050405020304" pitchFamily="18" charset="0"/>
                    <a:ea typeface="宋体" panose="02010600030101010101" pitchFamily="2" charset="-122"/>
                  </a:rPr>
                  <a:t>Kp</a:t>
                </a:r>
                <a:r>
                  <a:rPr lang="en-US"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和</a:t>
                </a:r>
                <a:r>
                  <a:rPr lang="en-US" altLang="zh-CN" sz="1200" kern="100" dirty="0">
                    <a:effectLst/>
                    <a:latin typeface="Times New Roman" panose="02020603050405020304" pitchFamily="18" charset="0"/>
                    <a:ea typeface="宋体" panose="02010600030101010101" pitchFamily="2" charset="-122"/>
                  </a:rPr>
                  <a:t> </a:t>
                </a:r>
                <a:r>
                  <a:rPr lang="en-US" altLang="zh-CN" sz="1200" kern="100" dirty="0" err="1">
                    <a:effectLst/>
                    <a:latin typeface="Times New Roman" panose="02020603050405020304" pitchFamily="18" charset="0"/>
                    <a:ea typeface="宋体" panose="02010600030101010101" pitchFamily="2" charset="-122"/>
                  </a:rPr>
                  <a:t>Kd</a:t>
                </a:r>
                <a:r>
                  <a:rPr lang="en-US"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分别是位置和速度反馈增益，</a:t>
                </a:r>
                <a:r>
                  <a:rPr lang="en-US" altLang="zh-CN" sz="1200" kern="100" dirty="0" err="1">
                    <a:effectLst/>
                    <a:latin typeface="Times New Roman" panose="02020603050405020304" pitchFamily="18" charset="0"/>
                    <a:ea typeface="宋体" panose="02010600030101010101" pitchFamily="2" charset="-122"/>
                  </a:rPr>
                  <a:t>cmd</a:t>
                </a:r>
                <a:r>
                  <a:rPr lang="zh-CN" altLang="zh-CN" sz="1200" kern="100" dirty="0">
                    <a:effectLst/>
                    <a:latin typeface="Times New Roman" panose="02020603050405020304" pitchFamily="18" charset="0"/>
                    <a:ea typeface="宋体" panose="02010600030101010101" pitchFamily="2" charset="-122"/>
                  </a:rPr>
                  <a:t>代表控制命令）</a:t>
                </a:r>
                <a:endParaRPr lang="zh-CN" altLang="zh-CN" sz="1050" kern="100" dirty="0">
                  <a:effectLst/>
                  <a:latin typeface="Times New Roman" panose="02020603050405020304" pitchFamily="18" charset="0"/>
                  <a:ea typeface="宋体" panose="02010600030101010101" pitchFamily="2" charset="-122"/>
                </a:endParaRPr>
              </a:p>
              <a:p>
                <a:pPr marL="533400" indent="266700"/>
                <a14:m>
                  <m:oMath xmlns:m="http://schemas.openxmlformats.org/officeDocument/2006/math">
                    <m:m>
                      <m:mPr>
                        <m:plcHide m:val="on"/>
                        <m:mcs>
                          <m:mc>
                            <m:mcPr>
                              <m:count m:val="2"/>
                              <m:mcJc m:val="center"/>
                            </m:mcPr>
                          </m:mc>
                        </m:mcs>
                        <m:ctrlPr>
                          <a:rPr lang="zh-CN" altLang="zh-CN" sz="1200" i="1" kern="100">
                            <a:effectLst/>
                            <a:latin typeface="Cambria Math" panose="02040503050406030204" pitchFamily="18" charset="0"/>
                            <a:ea typeface="Cambria Math" panose="02040503050406030204" pitchFamily="18" charset="0"/>
                          </a:rPr>
                        </m:ctrlPr>
                      </m:mPr>
                      <m:mr>
                        <m:e>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cmd</m:t>
                              </m:r>
                            </m:sup>
                          </m:sSubSup>
                        </m:e>
                        <m:e>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𝑖</m:t>
                              </m:r>
                            </m:sub>
                          </m:sSub>
                          <m:r>
                            <a:rPr lang="en-US" altLang="zh-CN" sz="1200" i="1" kern="100">
                              <a:effectLst/>
                              <a:latin typeface="Cambria Math" panose="02040503050406030204" pitchFamily="18" charset="0"/>
                              <a:ea typeface="宋体" panose="02010600030101010101" pitchFamily="2" charset="-122"/>
                            </a:rPr>
                            <m:t>+</m:t>
                          </m:r>
                          <m:r>
                            <m:rPr>
                              <m:sty m:val="p"/>
                            </m:rPr>
                            <a:rPr lang="en-US" altLang="zh-CN" sz="1200" kern="100">
                              <a:effectLst/>
                              <a:latin typeface="Cambria Math" panose="02040503050406030204" pitchFamily="18" charset="0"/>
                              <a:ea typeface="宋体" panose="02010600030101010101" pitchFamily="2" charset="-122"/>
                            </a:rPr>
                            <m:t>Δ</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𝑖</m:t>
                              </m:r>
                            </m:sub>
                          </m:sSub>
                        </m:e>
                      </m:mr>
                      <m:mr>
                        <m:e>
                          <m:sSubSup>
                            <m:sSubSupPr>
                              <m:ctrlPr>
                                <a:rPr lang="zh-CN" altLang="zh-CN" sz="1200" i="1" kern="100">
                                  <a:effectLst/>
                                  <a:latin typeface="Cambria Math" panose="02040503050406030204" pitchFamily="18" charset="0"/>
                                  <a:ea typeface="Cambria Math" panose="02040503050406030204" pitchFamily="18" charset="0"/>
                                </a:rPr>
                              </m:ctrlPr>
                            </m:sSub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𝒙</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cmd</m:t>
                              </m:r>
                            </m:sup>
                          </m:sSubSup>
                        </m:e>
                        <m:e>
                          <m:r>
                            <a:rPr lang="en-US" altLang="zh-CN" sz="1200" i="1" kern="100">
                              <a:effectLst/>
                              <a:latin typeface="Cambria Math" panose="02040503050406030204" pitchFamily="18" charset="0"/>
                              <a:ea typeface="宋体" panose="02010600030101010101" pitchFamily="2" charset="-122"/>
                            </a:rPr>
                            <m:t>=</m:t>
                          </m:r>
                          <m:sSup>
                            <m:sSupPr>
                              <m:ctrlPr>
                                <a:rPr lang="zh-CN" altLang="zh-CN" sz="1200" i="1" kern="100">
                                  <a:effectLst/>
                                  <a:latin typeface="Cambria Math" panose="02040503050406030204" pitchFamily="18" charset="0"/>
                                  <a:ea typeface="Cambria Math" panose="02040503050406030204" pitchFamily="18" charset="0"/>
                                </a:rPr>
                              </m:ctrlPr>
                            </m:s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𝒙</m:t>
                                  </m:r>
                                </m:e>
                                <m:lim>
                                  <m:r>
                                    <a:rPr lang="en-US" altLang="zh-CN" sz="1200" i="1" kern="100">
                                      <a:effectLst/>
                                      <a:latin typeface="Cambria Math" panose="02040503050406030204" pitchFamily="18" charset="0"/>
                                      <a:ea typeface="宋体" panose="02010600030101010101" pitchFamily="2" charset="-122"/>
                                    </a:rPr>
                                    <m:t>¨</m:t>
                                  </m:r>
                                </m:lim>
                              </m:limUpp>
                            </m:e>
                            <m:sup>
                              <m:r>
                                <m:rPr>
                                  <m:sty m:val="p"/>
                                </m:rPr>
                                <a:rPr lang="en-US" altLang="zh-CN" sz="1200" kern="100">
                                  <a:effectLst/>
                                  <a:latin typeface="Cambria Math" panose="02040503050406030204" pitchFamily="18" charset="0"/>
                                  <a:ea typeface="宋体" panose="02010600030101010101" pitchFamily="2" charset="-122"/>
                                </a:rPr>
                                <m:t>des</m:t>
                              </m:r>
                            </m:sup>
                          </m:sSup>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𝑲</m:t>
                              </m:r>
                            </m:e>
                            <m:sub>
                              <m:r>
                                <a:rPr lang="en-US" altLang="zh-CN" sz="1200" i="1" kern="100">
                                  <a:effectLst/>
                                  <a:latin typeface="Cambria Math" panose="02040503050406030204" pitchFamily="18" charset="0"/>
                                  <a:ea typeface="宋体" panose="02010600030101010101" pitchFamily="2" charset="-122"/>
                                </a:rPr>
                                <m:t>𝑝</m:t>
                              </m:r>
                            </m:sub>
                          </m:sSub>
                          <m:r>
                            <a:rPr lang="en-US" altLang="zh-CN" sz="1200" i="1" kern="100">
                              <a:effectLst/>
                              <a:latin typeface="Cambria Math" panose="02040503050406030204" pitchFamily="18" charset="0"/>
                              <a:ea typeface="宋体" panose="02010600030101010101" pitchFamily="2" charset="-122"/>
                            </a:rPr>
                            <m:t>(</m:t>
                          </m:r>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𝒙</m:t>
                              </m:r>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des</m:t>
                              </m:r>
                            </m:sup>
                          </m:sSubSup>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𝒙</m:t>
                              </m:r>
                            </m:e>
                            <m:sub>
                              <m:r>
                                <a:rPr lang="en-US" altLang="zh-CN" sz="1200" i="1" kern="100">
                                  <a:effectLst/>
                                  <a:latin typeface="Cambria Math" panose="02040503050406030204" pitchFamily="18" charset="0"/>
                                  <a:ea typeface="宋体" panose="02010600030101010101" pitchFamily="2" charset="-122"/>
                                </a:rPr>
                                <m:t>𝑖</m:t>
                              </m:r>
                            </m:sub>
                          </m:sSub>
                          <m:r>
                            <a:rPr lang="en-US" altLang="zh-CN" sz="1200" i="1" kern="100">
                              <a:effectLst/>
                              <a:latin typeface="Cambria Math" panose="02040503050406030204" pitchFamily="18" charset="0"/>
                              <a:ea typeface="宋体" panose="02010600030101010101" pitchFamily="2" charset="-122"/>
                            </a:rPr>
                            <m:t>)+</m:t>
                          </m:r>
                          <m:sSub>
                            <m:sSubPr>
                              <m:ctrlPr>
                                <a:rPr lang="zh-CN" altLang="zh-CN" sz="1200" i="1" kern="100">
                                  <a:effectLst/>
                                  <a:latin typeface="Cambria Math" panose="02040503050406030204" pitchFamily="18" charset="0"/>
                                  <a:ea typeface="Cambria Math" panose="02040503050406030204" pitchFamily="18" charset="0"/>
                                </a:rPr>
                              </m:ctrlPr>
                            </m:sSubPr>
                            <m:e>
                              <m:r>
                                <a:rPr lang="en-US" altLang="zh-CN" sz="1200" b="1" i="1" kern="100">
                                  <a:effectLst/>
                                  <a:latin typeface="Cambria Math" panose="02040503050406030204" pitchFamily="18" charset="0"/>
                                  <a:ea typeface="宋体" panose="02010600030101010101" pitchFamily="2" charset="-122"/>
                                </a:rPr>
                                <m:t>𝑲</m:t>
                              </m:r>
                            </m:e>
                            <m:sub>
                              <m:r>
                                <a:rPr lang="en-US" altLang="zh-CN" sz="1200" i="1" kern="100">
                                  <a:effectLst/>
                                  <a:latin typeface="Cambria Math" panose="02040503050406030204" pitchFamily="18" charset="0"/>
                                  <a:ea typeface="宋体" panose="02010600030101010101" pitchFamily="2" charset="-122"/>
                                </a:rPr>
                                <m:t>𝑑</m:t>
                              </m:r>
                            </m:sub>
                          </m:sSub>
                          <m:r>
                            <a:rPr lang="en-US" altLang="zh-CN" sz="1200" i="1" kern="100">
                              <a:effectLst/>
                              <a:latin typeface="Cambria Math" panose="02040503050406030204" pitchFamily="18" charset="0"/>
                              <a:ea typeface="宋体" panose="02010600030101010101" pitchFamily="2" charset="-122"/>
                            </a:rPr>
                            <m:t>(</m:t>
                          </m:r>
                          <m:sSup>
                            <m:sSupPr>
                              <m:ctrlPr>
                                <a:rPr lang="zh-CN" altLang="zh-CN" sz="1200" i="1" kern="100">
                                  <a:effectLst/>
                                  <a:latin typeface="Cambria Math" panose="02040503050406030204" pitchFamily="18" charset="0"/>
                                  <a:ea typeface="Cambria Math" panose="02040503050406030204" pitchFamily="18" charset="0"/>
                                </a:rPr>
                              </m:ctrlPr>
                            </m:s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𝒙</m:t>
                                  </m:r>
                                </m:e>
                                <m:lim>
                                  <m:r>
                                    <a:rPr lang="en-US" altLang="zh-CN" sz="1200" i="1" kern="100">
                                      <a:effectLst/>
                                      <a:latin typeface="Cambria Math" panose="02040503050406030204" pitchFamily="18" charset="0"/>
                                      <a:ea typeface="宋体" panose="02010600030101010101" pitchFamily="2" charset="-122"/>
                                    </a:rPr>
                                    <m:t>˙</m:t>
                                  </m:r>
                                </m:lim>
                              </m:limUpp>
                            </m:e>
                            <m:sup>
                              <m:r>
                                <m:rPr>
                                  <m:sty m:val="p"/>
                                </m:rPr>
                                <a:rPr lang="en-US" altLang="zh-CN" sz="1200" kern="100">
                                  <a:effectLst/>
                                  <a:latin typeface="Cambria Math" panose="02040503050406030204" pitchFamily="18" charset="0"/>
                                  <a:ea typeface="宋体" panose="02010600030101010101" pitchFamily="2" charset="-122"/>
                                </a:rPr>
                                <m:t>des</m:t>
                              </m:r>
                            </m:sup>
                          </m:sSup>
                          <m:r>
                            <a:rPr lang="en-US" altLang="zh-CN" sz="1200" i="1" kern="100">
                              <a:effectLst/>
                              <a:latin typeface="Cambria Math" panose="02040503050406030204" pitchFamily="18" charset="0"/>
                              <a:ea typeface="宋体" panose="02010600030101010101" pitchFamily="2" charset="-122"/>
                            </a:rPr>
                            <m:t>−</m:t>
                          </m:r>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𝒙</m:t>
                              </m:r>
                            </m:e>
                            <m:lim>
                              <m:r>
                                <a:rPr lang="en-US" altLang="zh-CN" sz="1200" i="1" kern="100">
                                  <a:effectLst/>
                                  <a:latin typeface="Cambria Math" panose="02040503050406030204" pitchFamily="18" charset="0"/>
                                  <a:ea typeface="宋体" panose="02010600030101010101" pitchFamily="2" charset="-122"/>
                                </a:rPr>
                                <m:t>˙</m:t>
                              </m:r>
                            </m:lim>
                          </m:limUpp>
                          <m:r>
                            <a:rPr lang="en-US" altLang="zh-CN" sz="1200" i="1" kern="100">
                              <a:effectLst/>
                              <a:latin typeface="Cambria Math" panose="02040503050406030204" pitchFamily="18" charset="0"/>
                              <a:ea typeface="宋体" panose="02010600030101010101" pitchFamily="2" charset="-122"/>
                            </a:rPr>
                            <m:t>)</m:t>
                          </m:r>
                        </m:e>
                      </m:mr>
                    </m:m>
                  </m:oMath>
                </a14:m>
                <a:r>
                  <a:rPr lang="en-US" altLang="zh-CN" sz="1200" kern="100" dirty="0">
                    <a:effectLst/>
                    <a:latin typeface="Times New Roman" panose="02020603050405020304" pitchFamily="18" charset="0"/>
                    <a:ea typeface="宋体" panose="02010600030101010101" pitchFamily="2" charset="-122"/>
                  </a:rPr>
                  <a:t>				</a:t>
                </a:r>
              </a:p>
              <a:p>
                <a:pPr marL="533400" indent="266700"/>
                <a:r>
                  <a:rPr lang="zh-CN" altLang="zh-CN" sz="1200" kern="100" dirty="0">
                    <a:effectLst/>
                    <a:latin typeface="Times New Roman" panose="02020603050405020304" pitchFamily="18" charset="0"/>
                    <a:ea typeface="宋体" panose="02010600030101010101" pitchFamily="2" charset="-122"/>
                  </a:rPr>
                  <a:t>计算出的</a:t>
                </a:r>
                <a:r>
                  <a:rPr lang="en-US" altLang="zh-CN" sz="1200" kern="100" dirty="0">
                    <a:effectLst/>
                    <a:latin typeface="Times New Roman" panose="02020603050405020304" pitchFamily="18" charset="0"/>
                    <a:ea typeface="宋体" panose="02010600030101010101" pitchFamily="2" charset="-122"/>
                  </a:rPr>
                  <a:t> </a:t>
                </a:r>
                <a14:m>
                  <m:oMath xmlns:m="http://schemas.openxmlformats.org/officeDocument/2006/math">
                    <m:sSubSup>
                      <m:sSubSupPr>
                        <m:ctrlPr>
                          <a:rPr lang="zh-CN" altLang="zh-CN" sz="1200" i="1" kern="100">
                            <a:effectLst/>
                            <a:latin typeface="Cambria Math" panose="02040503050406030204" pitchFamily="18" charset="0"/>
                            <a:ea typeface="Cambria Math" panose="02040503050406030204" pitchFamily="18" charset="0"/>
                          </a:rPr>
                        </m:ctrlPr>
                      </m:sSubSupPr>
                      <m:e>
                        <m:r>
                          <a:rPr lang="en-US" altLang="zh-CN" sz="1200" b="1" i="1" kern="100">
                            <a:effectLst/>
                            <a:latin typeface="Cambria Math" panose="02040503050406030204" pitchFamily="18" charset="0"/>
                            <a:ea typeface="宋体" panose="02010600030101010101" pitchFamily="2" charset="-122"/>
                          </a:rPr>
                          <m:t>𝒒</m:t>
                        </m:r>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cmd</m:t>
                        </m:r>
                      </m:sup>
                    </m:sSubSup>
                  </m:oMath>
                </a14:m>
                <a:r>
                  <a:rPr lang="en-US" altLang="zh-CN" sz="1200" kern="100" dirty="0">
                    <a:effectLst/>
                    <a:latin typeface="Times New Roman" panose="02020603050405020304" pitchFamily="18" charset="0"/>
                    <a:ea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rPr>
                  <a:t>和</a:t>
                </a:r>
                <a:r>
                  <a:rPr lang="en-US" altLang="zh-CN" sz="1200" kern="100" dirty="0">
                    <a:effectLst/>
                    <a:latin typeface="Times New Roman" panose="02020603050405020304" pitchFamily="18" charset="0"/>
                    <a:ea typeface="宋体" panose="02010600030101010101" pitchFamily="2" charset="-122"/>
                  </a:rPr>
                  <a:t> </a:t>
                </a:r>
                <a14:m>
                  <m:oMath xmlns:m="http://schemas.openxmlformats.org/officeDocument/2006/math">
                    <m:sSubSup>
                      <m:sSubSupPr>
                        <m:ctrlPr>
                          <a:rPr lang="zh-CN" altLang="zh-CN" sz="1200" i="1" kern="100">
                            <a:effectLst/>
                            <a:latin typeface="Cambria Math" panose="02040503050406030204" pitchFamily="18" charset="0"/>
                            <a:ea typeface="Cambria Math" panose="02040503050406030204" pitchFamily="18" charset="0"/>
                          </a:rPr>
                        </m:ctrlPr>
                      </m:sSub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𝒒</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cmd</m:t>
                        </m:r>
                      </m:sup>
                    </m:sSubSup>
                  </m:oMath>
                </a14:m>
                <a:r>
                  <a:rPr lang="zh-CN" altLang="zh-CN" sz="1200" kern="100" dirty="0">
                    <a:effectLst/>
                    <a:latin typeface="Times New Roman" panose="02020603050405020304" pitchFamily="18" charset="0"/>
                    <a:ea typeface="宋体" panose="02010600030101010101" pitchFamily="2" charset="-122"/>
                  </a:rPr>
                  <a:t>发送到关节</a:t>
                </a:r>
                <a:r>
                  <a:rPr lang="en-US" altLang="zh-CN" sz="1200" kern="100" dirty="0">
                    <a:effectLst/>
                    <a:latin typeface="Times New Roman" panose="02020603050405020304" pitchFamily="18" charset="0"/>
                    <a:ea typeface="宋体" panose="02010600030101010101" pitchFamily="2" charset="-122"/>
                  </a:rPr>
                  <a:t>PD</a:t>
                </a:r>
                <a:r>
                  <a:rPr lang="zh-CN" altLang="zh-CN" sz="1200" kern="100" dirty="0">
                    <a:effectLst/>
                    <a:latin typeface="Times New Roman" panose="02020603050405020304" pitchFamily="18" charset="0"/>
                    <a:ea typeface="宋体" panose="02010600030101010101" pitchFamily="2" charset="-122"/>
                  </a:rPr>
                  <a:t>控制器、</a:t>
                </a:r>
                <a14:m>
                  <m:oMath xmlns:m="http://schemas.openxmlformats.org/officeDocument/2006/math">
                    <m:sSubSup>
                      <m:sSubSupPr>
                        <m:ctrlPr>
                          <a:rPr lang="zh-CN" altLang="zh-CN" sz="1200" i="1" kern="100">
                            <a:effectLst/>
                            <a:latin typeface="Cambria Math" panose="02040503050406030204" pitchFamily="18" charset="0"/>
                            <a:ea typeface="Cambria Math" panose="02040503050406030204" pitchFamily="18" charset="0"/>
                          </a:rPr>
                        </m:ctrlPr>
                      </m:sSubSupPr>
                      <m:e>
                        <m:limUpp>
                          <m:limUppPr>
                            <m:ctrlPr>
                              <a:rPr lang="zh-CN" altLang="zh-CN" sz="1200" i="1" kern="100">
                                <a:effectLst/>
                                <a:latin typeface="Cambria Math" panose="02040503050406030204" pitchFamily="18" charset="0"/>
                                <a:ea typeface="Cambria Math" panose="02040503050406030204" pitchFamily="18" charset="0"/>
                              </a:rPr>
                            </m:ctrlPr>
                          </m:limUppPr>
                          <m:e>
                            <m:r>
                              <a:rPr lang="en-US" altLang="zh-CN" sz="1200" b="1" i="1" kern="100">
                                <a:effectLst/>
                                <a:latin typeface="Cambria Math" panose="02040503050406030204" pitchFamily="18" charset="0"/>
                                <a:ea typeface="宋体" panose="02010600030101010101" pitchFamily="2" charset="-122"/>
                              </a:rPr>
                              <m:t>𝒒</m:t>
                            </m:r>
                          </m:e>
                          <m:lim>
                            <m:r>
                              <a:rPr lang="en-US" altLang="zh-CN" sz="1200" i="1" kern="100">
                                <a:effectLst/>
                                <a:latin typeface="Cambria Math" panose="02040503050406030204" pitchFamily="18" charset="0"/>
                                <a:ea typeface="宋体" panose="02010600030101010101" pitchFamily="2" charset="-122"/>
                              </a:rPr>
                              <m:t>¨</m:t>
                            </m:r>
                          </m:lim>
                        </m:limUpp>
                      </m:e>
                      <m:sub>
                        <m:r>
                          <a:rPr lang="en-US" altLang="zh-CN" sz="1200" i="1" kern="100">
                            <a:effectLst/>
                            <a:latin typeface="Cambria Math" panose="02040503050406030204" pitchFamily="18" charset="0"/>
                            <a:ea typeface="宋体" panose="02010600030101010101" pitchFamily="2" charset="-122"/>
                          </a:rPr>
                          <m:t>𝑖</m:t>
                        </m:r>
                      </m:sub>
                      <m:sup>
                        <m:r>
                          <m:rPr>
                            <m:sty m:val="p"/>
                          </m:rPr>
                          <a:rPr lang="en-US" altLang="zh-CN" sz="1200" kern="100">
                            <a:effectLst/>
                            <a:latin typeface="Cambria Math" panose="02040503050406030204" pitchFamily="18" charset="0"/>
                            <a:ea typeface="宋体" panose="02010600030101010101" pitchFamily="2" charset="-122"/>
                          </a:rPr>
                          <m:t>cmd</m:t>
                        </m:r>
                      </m:sup>
                    </m:sSubSup>
                  </m:oMath>
                </a14:m>
                <a:r>
                  <a:rPr lang="zh-CN" altLang="zh-CN" sz="1200" kern="100" dirty="0">
                    <a:effectLst/>
                    <a:latin typeface="Times New Roman" panose="02020603050405020304" pitchFamily="18" charset="0"/>
                    <a:ea typeface="宋体" panose="02010600030101010101" pitchFamily="2" charset="-122"/>
                  </a:rPr>
                  <a:t>发送到</a:t>
                </a:r>
                <a:r>
                  <a:rPr lang="en-US" altLang="zh-CN" sz="1200" kern="100" dirty="0">
                    <a:effectLst/>
                    <a:latin typeface="Times New Roman" panose="02020603050405020304" pitchFamily="18" charset="0"/>
                    <a:ea typeface="宋体" panose="02010600030101010101" pitchFamily="2" charset="-122"/>
                  </a:rPr>
                  <a:t>QP</a:t>
                </a:r>
                <a:r>
                  <a:rPr lang="zh-CN" altLang="zh-CN" sz="1200" kern="100" dirty="0">
                    <a:effectLst/>
                    <a:latin typeface="Times New Roman" panose="02020603050405020304" pitchFamily="18" charset="0"/>
                    <a:ea typeface="宋体" panose="02010600030101010101" pitchFamily="2" charset="-122"/>
                  </a:rPr>
                  <a:t>规划器计算扭矩命令</a:t>
                </a:r>
                <a:endParaRPr lang="zh-CN" altLang="zh-CN" sz="1050" kern="100" dirty="0">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98149C75-AD7B-AD8F-6B47-D8159F4EEE19}"/>
                  </a:ext>
                </a:extLst>
              </p:cNvPr>
              <p:cNvSpPr txBox="1">
                <a:spLocks noRot="1" noChangeAspect="1" noMove="1" noResize="1" noEditPoints="1" noAdjustHandles="1" noChangeArrowheads="1" noChangeShapeType="1" noTextEdit="1"/>
              </p:cNvSpPr>
              <p:nvPr/>
            </p:nvSpPr>
            <p:spPr>
              <a:xfrm>
                <a:off x="1196000" y="1935056"/>
                <a:ext cx="10135724" cy="4423059"/>
              </a:xfrm>
              <a:prstGeom prst="rect">
                <a:avLst/>
              </a:prstGeom>
              <a:blipFill>
                <a:blip r:embed="rId3"/>
                <a:stretch>
                  <a:fillRect t="-13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2301E617-D9C9-0F23-E5C9-47DE2336049E}"/>
              </a:ext>
            </a:extLst>
          </p:cNvPr>
          <p:cNvSpPr txBox="1"/>
          <p:nvPr/>
        </p:nvSpPr>
        <p:spPr>
          <a:xfrm>
            <a:off x="-1011760" y="1352974"/>
            <a:ext cx="6094602" cy="369332"/>
          </a:xfrm>
          <a:prstGeom prst="rect">
            <a:avLst/>
          </a:prstGeom>
          <a:noFill/>
        </p:spPr>
        <p:txBody>
          <a:bodyPr wrap="square">
            <a:spAutoFit/>
          </a:bodyPr>
          <a:lstStyle/>
          <a:p>
            <a:pPr marL="1600200" lvl="3" indent="-228600">
              <a:buFont typeface="+mj-lt"/>
              <a:buAutoNum type="arabicParenR"/>
            </a:pPr>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计算位置、速度、加速度</a:t>
            </a:r>
          </a:p>
        </p:txBody>
      </p:sp>
    </p:spTree>
    <p:extLst>
      <p:ext uri="{BB962C8B-B14F-4D97-AF65-F5344CB8AC3E}">
        <p14:creationId xmlns:p14="http://schemas.microsoft.com/office/powerpoint/2010/main" val="2444625731"/>
      </p:ext>
    </p:extLst>
  </p:cSld>
  <p:clrMapOvr>
    <a:masterClrMapping/>
  </p:clrMapOvr>
  <p:transition spd="slow" advTm="25222">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6DD8A-E617-05DF-5F5C-50800F34A45B}"/>
            </a:ext>
          </a:extLst>
        </p:cNvPr>
        <p:cNvGrpSpPr/>
        <p:nvPr/>
      </p:nvGrpSpPr>
      <p:grpSpPr>
        <a:xfrm>
          <a:off x="0" y="0"/>
          <a:ext cx="0" cy="0"/>
          <a:chOff x="0" y="0"/>
          <a:chExt cx="0" cy="0"/>
        </a:xfrm>
      </p:grpSpPr>
      <p:grpSp>
        <p:nvGrpSpPr>
          <p:cNvPr id="10" name="组合 9">
            <a:extLst>
              <a:ext uri="{FF2B5EF4-FFF2-40B4-BE49-F238E27FC236}">
                <a16:creationId xmlns:a16="http://schemas.microsoft.com/office/drawing/2014/main" id="{6B760F11-C6F2-CBCE-EFDF-9FBA48FFADCB}"/>
              </a:ext>
            </a:extLst>
          </p:cNvPr>
          <p:cNvGrpSpPr/>
          <p:nvPr/>
        </p:nvGrpSpPr>
        <p:grpSpPr>
          <a:xfrm>
            <a:off x="441025" y="298759"/>
            <a:ext cx="4553217" cy="1014413"/>
            <a:chOff x="441025" y="218860"/>
            <a:chExt cx="4553217" cy="1014413"/>
          </a:xfrm>
        </p:grpSpPr>
        <p:grpSp>
          <p:nvGrpSpPr>
            <p:cNvPr id="11" name="组合 10">
              <a:extLst>
                <a:ext uri="{FF2B5EF4-FFF2-40B4-BE49-F238E27FC236}">
                  <a16:creationId xmlns:a16="http://schemas.microsoft.com/office/drawing/2014/main" id="{DBFF43E9-D811-AB72-7FC0-429DC128D885}"/>
                </a:ext>
              </a:extLst>
            </p:cNvPr>
            <p:cNvGrpSpPr/>
            <p:nvPr/>
          </p:nvGrpSpPr>
          <p:grpSpPr>
            <a:xfrm>
              <a:off x="441025" y="218860"/>
              <a:ext cx="4553217" cy="1014413"/>
              <a:chOff x="441025" y="218860"/>
              <a:chExt cx="4553217" cy="1014413"/>
            </a:xfrm>
          </p:grpSpPr>
          <p:sp>
            <p:nvSpPr>
              <p:cNvPr id="13" name="文本框 12">
                <a:extLst>
                  <a:ext uri="{FF2B5EF4-FFF2-40B4-BE49-F238E27FC236}">
                    <a16:creationId xmlns:a16="http://schemas.microsoft.com/office/drawing/2014/main" id="{BEED5EFD-0A8D-177A-9ADF-6A3C8F9814DB}"/>
                  </a:ext>
                </a:extLst>
              </p:cNvPr>
              <p:cNvSpPr txBox="1"/>
              <p:nvPr/>
            </p:nvSpPr>
            <p:spPr>
              <a:xfrm>
                <a:off x="564794" y="364158"/>
                <a:ext cx="4429448"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主要工作内容</a:t>
                </a:r>
              </a:p>
            </p:txBody>
          </p:sp>
          <p:sp>
            <p:nvSpPr>
              <p:cNvPr id="14" name="任意多边形 28">
                <a:extLst>
                  <a:ext uri="{FF2B5EF4-FFF2-40B4-BE49-F238E27FC236}">
                    <a16:creationId xmlns:a16="http://schemas.microsoft.com/office/drawing/2014/main" id="{A6834E1C-5DBF-5435-CFC9-C17EDC5D5F26}"/>
                  </a:ext>
                </a:extLst>
              </p:cNvPr>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a:extLst>
                <a:ext uri="{FF2B5EF4-FFF2-40B4-BE49-F238E27FC236}">
                  <a16:creationId xmlns:a16="http://schemas.microsoft.com/office/drawing/2014/main" id="{70F4E528-81E9-D0E6-02B8-840E6A6C5CF6}"/>
                </a:ext>
              </a:extLst>
            </p:cNvPr>
            <p:cNvSpPr txBox="1"/>
            <p:nvPr/>
          </p:nvSpPr>
          <p:spPr>
            <a:xfrm>
              <a:off x="564794" y="784352"/>
              <a:ext cx="4269162"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100">
                  <a:solidFill>
                    <a:schemeClr val="tx1">
                      <a:lumMod val="50000"/>
                      <a:lumOff val="50000"/>
                    </a:schemeClr>
                  </a:solidFill>
                  <a:latin typeface="Century Gothic" panose="020B0502020202020204" pitchFamily="34" charset="0"/>
                </a:rPr>
                <a:t> Main Content of Work</a:t>
              </a:r>
            </a:p>
          </p:txBody>
        </p:sp>
      </p:grpSp>
      <p:sp>
        <p:nvSpPr>
          <p:cNvPr id="15" name="文本框 14">
            <a:extLst>
              <a:ext uri="{FF2B5EF4-FFF2-40B4-BE49-F238E27FC236}">
                <a16:creationId xmlns:a16="http://schemas.microsoft.com/office/drawing/2014/main" id="{0F494503-1A53-4D37-8D80-16644B0A60E0}"/>
              </a:ext>
            </a:extLst>
          </p:cNvPr>
          <p:cNvSpPr txBox="1"/>
          <p:nvPr/>
        </p:nvSpPr>
        <p:spPr>
          <a:xfrm>
            <a:off x="2766262" y="462106"/>
            <a:ext cx="7845811" cy="954107"/>
          </a:xfrm>
          <a:prstGeom prst="rect">
            <a:avLst/>
          </a:prstGeom>
          <a:noFill/>
        </p:spPr>
        <p:txBody>
          <a:bodyPr wrap="square" rtlCol="0">
            <a:spAutoFit/>
          </a:bodyPr>
          <a:lstStyle/>
          <a:p>
            <a:pPr indent="355600" algn="just"/>
            <a:r>
              <a:rPr lang="en-US" altLang="zh-CN" sz="2800" b="1" dirty="0">
                <a:solidFill>
                  <a:srgbClr val="0070C0"/>
                </a:solidFill>
                <a:ea typeface="宋体" panose="02010600030101010101" pitchFamily="2" charset="-122"/>
              </a:rPr>
              <a:t>3.</a:t>
            </a:r>
            <a:r>
              <a:rPr lang="zh-CN" altLang="zh-CN" sz="2800" b="1" dirty="0">
                <a:solidFill>
                  <a:srgbClr val="0070C0"/>
                </a:solidFill>
                <a:ea typeface="宋体" panose="02010600030101010101" pitchFamily="2" charset="-122"/>
              </a:rPr>
              <a:t> 基于非对称推力的</a:t>
            </a:r>
            <a:r>
              <a:rPr lang="en-US" altLang="zh-CN" sz="2800" b="1" dirty="0">
                <a:solidFill>
                  <a:srgbClr val="0070C0"/>
                </a:solidFill>
                <a:ea typeface="宋体" panose="02010600030101010101" pitchFamily="2" charset="-122"/>
              </a:rPr>
              <a:t>WBC</a:t>
            </a:r>
            <a:r>
              <a:rPr lang="zh-CN" altLang="zh-CN" sz="2800" b="1" dirty="0">
                <a:solidFill>
                  <a:srgbClr val="0070C0"/>
                </a:solidFill>
                <a:ea typeface="宋体" panose="02010600030101010101" pitchFamily="2" charset="-122"/>
              </a:rPr>
              <a:t>控制器设计</a:t>
            </a:r>
          </a:p>
          <a:p>
            <a:pPr indent="355600" algn="just"/>
            <a:endParaRPr lang="zh-CN" altLang="zh-CN" sz="2800" b="1" dirty="0">
              <a:solidFill>
                <a:srgbClr val="0070C0"/>
              </a:solidFill>
              <a:ea typeface="宋体" panose="02010600030101010101" pitchFamily="2" charset="-122"/>
            </a:endParaRPr>
          </a:p>
        </p:txBody>
      </p:sp>
      <p:pic>
        <p:nvPicPr>
          <p:cNvPr id="9" name="图片 8">
            <a:extLst>
              <a:ext uri="{FF2B5EF4-FFF2-40B4-BE49-F238E27FC236}">
                <a16:creationId xmlns:a16="http://schemas.microsoft.com/office/drawing/2014/main" id="{0AAE0816-CA3F-CC70-F5D3-F395742058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2D0D8EA-3A96-9656-8FD4-D17303AA7753}"/>
                  </a:ext>
                </a:extLst>
              </p:cNvPr>
              <p:cNvSpPr txBox="1"/>
              <p:nvPr/>
            </p:nvSpPr>
            <p:spPr>
              <a:xfrm>
                <a:off x="570620" y="2106068"/>
                <a:ext cx="10903410" cy="4198201"/>
              </a:xfrm>
              <a:prstGeom prst="rect">
                <a:avLst/>
              </a:prstGeom>
              <a:noFill/>
            </p:spPr>
            <p:txBody>
              <a:bodyPr wrap="square">
                <a:spAutoFit/>
              </a:bodyPr>
              <a:lstStyle/>
              <a:p>
                <a:r>
                  <a:rPr lang="zh-CN" altLang="zh-CN" sz="1050" kern="100" dirty="0">
                    <a:effectLst/>
                    <a:latin typeface="Times New Roman" panose="02020603050405020304" pitchFamily="18" charset="0"/>
                    <a:ea typeface="宋体" panose="02010600030101010101" pitchFamily="2" charset="-122"/>
                  </a:rPr>
                  <a:t>机器人来说基座是不固定的，故需要在世界系与浮动基座机器人本体系之间建立一个没有实体的</a:t>
                </a:r>
                <a:r>
                  <a:rPr lang="en-US" altLang="zh-CN" sz="1050" kern="100" dirty="0">
                    <a:effectLst/>
                    <a:latin typeface="Times New Roman" panose="02020603050405020304" pitchFamily="18" charset="0"/>
                    <a:ea typeface="宋体" panose="02010600030101010101" pitchFamily="2" charset="-122"/>
                  </a:rPr>
                  <a:t> 6 </a:t>
                </a:r>
                <a:r>
                  <a:rPr lang="zh-CN" altLang="zh-CN" sz="1050" kern="100" dirty="0">
                    <a:effectLst/>
                    <a:latin typeface="Times New Roman" panose="02020603050405020304" pitchFamily="18" charset="0"/>
                    <a:ea typeface="宋体" panose="02010600030101010101" pitchFamily="2" charset="-122"/>
                  </a:rPr>
                  <a:t>自由度关节，其关节空间向量为</a:t>
                </a:r>
                <a14:m>
                  <m:oMath xmlns:m="http://schemas.openxmlformats.org/officeDocument/2006/math">
                    <m:r>
                      <a:rPr lang="en-US" altLang="zh-CN" sz="1050" b="1" i="1" kern="100">
                        <a:effectLst/>
                        <a:latin typeface="Cambria Math" panose="02040503050406030204" pitchFamily="18" charset="0"/>
                        <a:ea typeface="宋体" panose="02010600030101010101" pitchFamily="2" charset="-122"/>
                      </a:rPr>
                      <m:t>𝒒</m:t>
                    </m:r>
                    <m:r>
                      <a:rPr lang="en-US" altLang="zh-CN" sz="1050" kern="100">
                        <a:effectLst/>
                        <a:latin typeface="Cambria Math" panose="02040503050406030204" pitchFamily="18" charset="0"/>
                        <a:ea typeface="宋体" panose="02010600030101010101" pitchFamily="2" charset="-122"/>
                      </a:rPr>
                      <m:t>=[</m:t>
                    </m:r>
                    <m:eqArr>
                      <m:eqArrPr>
                        <m:ctrlPr>
                          <a:rPr lang="zh-CN" altLang="zh-CN" sz="1050" i="1" kern="100">
                            <a:effectLst/>
                            <a:latin typeface="Cambria Math" panose="02040503050406030204" pitchFamily="18" charset="0"/>
                            <a:ea typeface="Cambria Math" panose="02040503050406030204" pitchFamily="18" charset="0"/>
                          </a:rPr>
                        </m:ctrlPr>
                      </m:eqArrPr>
                      <m:e>
                        <m:sSub>
                          <m:sSubPr>
                            <m:ctrlPr>
                              <a:rPr lang="zh-CN" altLang="zh-CN" sz="1050" i="1" kern="100">
                                <a:effectLst/>
                                <a:latin typeface="Cambria Math" panose="02040503050406030204" pitchFamily="18" charset="0"/>
                                <a:ea typeface="Cambria Math" panose="02040503050406030204" pitchFamily="18" charset="0"/>
                              </a:rPr>
                            </m:ctrlPr>
                          </m:sSubPr>
                          <m:e>
                            <m:r>
                              <a:rPr lang="en-US" altLang="zh-CN" sz="1050" b="1" i="1" kern="100">
                                <a:effectLst/>
                                <a:latin typeface="Cambria Math" panose="02040503050406030204" pitchFamily="18" charset="0"/>
                                <a:ea typeface="宋体" panose="02010600030101010101" pitchFamily="2" charset="-122"/>
                              </a:rPr>
                              <m:t>𝒒</m:t>
                            </m:r>
                          </m:e>
                          <m:sub>
                            <m:r>
                              <a:rPr lang="en-US" altLang="zh-CN" sz="1050" i="1" kern="100">
                                <a:effectLst/>
                                <a:latin typeface="Cambria Math" panose="02040503050406030204" pitchFamily="18" charset="0"/>
                                <a:ea typeface="宋体" panose="02010600030101010101" pitchFamily="2" charset="-122"/>
                              </a:rPr>
                              <m:t>𝑓</m:t>
                            </m:r>
                          </m:sub>
                        </m:sSub>
                      </m:e>
                      <m:e>
                        <m:sSub>
                          <m:sSubPr>
                            <m:ctrlPr>
                              <a:rPr lang="zh-CN" altLang="zh-CN" sz="1050" i="1" kern="100">
                                <a:effectLst/>
                                <a:latin typeface="Cambria Math" panose="02040503050406030204" pitchFamily="18" charset="0"/>
                                <a:ea typeface="Cambria Math" panose="02040503050406030204" pitchFamily="18" charset="0"/>
                              </a:rPr>
                            </m:ctrlPr>
                          </m:sSubPr>
                          <m:e>
                            <m:r>
                              <a:rPr lang="en-US" altLang="zh-CN" sz="1050" b="1" i="1" kern="100">
                                <a:effectLst/>
                                <a:latin typeface="Cambria Math" panose="02040503050406030204" pitchFamily="18" charset="0"/>
                                <a:ea typeface="宋体" panose="02010600030101010101" pitchFamily="2" charset="-122"/>
                              </a:rPr>
                              <m:t>𝒒</m:t>
                            </m:r>
                          </m:e>
                          <m:sub>
                            <m:r>
                              <a:rPr lang="en-US" altLang="zh-CN" sz="1050" i="1" kern="100">
                                <a:effectLst/>
                                <a:latin typeface="Cambria Math" panose="02040503050406030204" pitchFamily="18" charset="0"/>
                                <a:ea typeface="宋体" panose="02010600030101010101" pitchFamily="2" charset="-122"/>
                              </a:rPr>
                              <m:t>𝑗</m:t>
                            </m:r>
                          </m:sub>
                        </m:sSub>
                      </m:e>
                    </m:eqArr>
                    <m:r>
                      <a:rPr lang="en-US" altLang="zh-CN" sz="1050" kern="100">
                        <a:effectLst/>
                        <a:latin typeface="Cambria Math" panose="02040503050406030204" pitchFamily="18" charset="0"/>
                        <a:ea typeface="宋体" panose="02010600030101010101" pitchFamily="2" charset="-122"/>
                      </a:rPr>
                      <m:t>]</m:t>
                    </m:r>
                  </m:oMath>
                </a14:m>
                <a:r>
                  <a:rPr lang="zh-CN" altLang="zh-CN" sz="1050" kern="100" dirty="0">
                    <a:effectLst/>
                    <a:latin typeface="Times New Roman" panose="02020603050405020304" pitchFamily="18" charset="0"/>
                    <a:ea typeface="宋体" panose="02010600030101010101" pitchFamily="2" charset="-122"/>
                  </a:rPr>
                  <a:t>，代表身体浮动基的</a:t>
                </a:r>
                <a:r>
                  <a:rPr lang="en-US" altLang="zh-CN" sz="1050" kern="100" dirty="0">
                    <a:effectLst/>
                    <a:latin typeface="Times New Roman" panose="02020603050405020304" pitchFamily="18" charset="0"/>
                    <a:ea typeface="宋体" panose="02010600030101010101" pitchFamily="2" charset="-122"/>
                  </a:rPr>
                  <a:t>6</a:t>
                </a:r>
                <a:r>
                  <a:rPr lang="zh-CN" altLang="zh-CN" sz="1050" kern="100" dirty="0">
                    <a:effectLst/>
                    <a:latin typeface="Times New Roman" panose="02020603050405020304" pitchFamily="18" charset="0"/>
                    <a:ea typeface="宋体" panose="02010600030101010101" pitchFamily="2" charset="-122"/>
                  </a:rPr>
                  <a:t>个自由度，关节自由度。水下浮动基动力学方程为：</a:t>
                </a:r>
              </a:p>
              <a:p>
                <a:pPr marL="800100" algn="ctr"/>
                <a14:m>
                  <m:oMath xmlns:m="http://schemas.openxmlformats.org/officeDocument/2006/math">
                    <m:r>
                      <a:rPr lang="en-US" altLang="zh-CN" sz="1050" b="1" i="1" kern="100">
                        <a:effectLst/>
                        <a:latin typeface="Cambria Math" panose="02040503050406030204" pitchFamily="18" charset="0"/>
                        <a:ea typeface="宋体" panose="02010600030101010101" pitchFamily="2" charset="-122"/>
                      </a:rPr>
                      <m:t>𝑴</m:t>
                    </m:r>
                    <m:d>
                      <m:dPr>
                        <m:ctrlPr>
                          <a:rPr lang="zh-CN" altLang="zh-CN" sz="1050" b="1" i="1" kern="100">
                            <a:effectLst/>
                            <a:latin typeface="Cambria Math" panose="02040503050406030204" pitchFamily="18" charset="0"/>
                            <a:ea typeface="Cambria Math" panose="02040503050406030204" pitchFamily="18" charset="0"/>
                          </a:rPr>
                        </m:ctrlPr>
                      </m:dPr>
                      <m:e>
                        <m:r>
                          <a:rPr lang="en-US" altLang="zh-CN" sz="1050" b="1" i="1" kern="100">
                            <a:effectLst/>
                            <a:latin typeface="Cambria Math" panose="02040503050406030204" pitchFamily="18" charset="0"/>
                            <a:ea typeface="宋体" panose="02010600030101010101" pitchFamily="2" charset="-122"/>
                          </a:rPr>
                          <m:t>𝒒</m:t>
                        </m:r>
                      </m:e>
                    </m:d>
                    <m:r>
                      <a:rPr lang="en-US" altLang="zh-CN" sz="1050" b="1" i="1" kern="100">
                        <a:effectLst/>
                        <a:latin typeface="Cambria Math" panose="02040503050406030204" pitchFamily="18" charset="0"/>
                        <a:ea typeface="宋体" panose="02010600030101010101" pitchFamily="2" charset="-122"/>
                      </a:rPr>
                      <m:t> </m:t>
                    </m:r>
                    <m:acc>
                      <m:accPr>
                        <m:chr m:val="̇"/>
                        <m:ctrlPr>
                          <a:rPr lang="zh-CN" altLang="zh-CN" sz="1050" b="1" i="1" kern="100">
                            <a:effectLst/>
                            <a:latin typeface="Cambria Math" panose="02040503050406030204" pitchFamily="18" charset="0"/>
                            <a:ea typeface="Cambria Math" panose="02040503050406030204" pitchFamily="18" charset="0"/>
                          </a:rPr>
                        </m:ctrlPr>
                      </m:accPr>
                      <m:e>
                        <m:r>
                          <a:rPr lang="en-US" altLang="zh-CN" sz="1050" b="1" i="1" kern="100">
                            <a:effectLst/>
                            <a:latin typeface="Cambria Math" panose="02040503050406030204" pitchFamily="18" charset="0"/>
                            <a:ea typeface="宋体" panose="02010600030101010101" pitchFamily="2" charset="-122"/>
                          </a:rPr>
                          <m:t>𝜻</m:t>
                        </m:r>
                      </m:e>
                    </m:acc>
                    <m:r>
                      <a:rPr lang="en-US" altLang="zh-CN" sz="1050" b="1" i="1" kern="100">
                        <a:effectLst/>
                        <a:latin typeface="Cambria Math" panose="02040503050406030204" pitchFamily="18" charset="0"/>
                        <a:ea typeface="宋体" panose="02010600030101010101" pitchFamily="2" charset="-122"/>
                      </a:rPr>
                      <m:t>+</m:t>
                    </m:r>
                    <m:r>
                      <a:rPr lang="en-US" altLang="zh-CN" sz="1050" b="1" i="1" kern="100">
                        <a:effectLst/>
                        <a:latin typeface="Cambria Math" panose="02040503050406030204" pitchFamily="18" charset="0"/>
                        <a:ea typeface="宋体" panose="02010600030101010101" pitchFamily="2" charset="-122"/>
                      </a:rPr>
                      <m:t>𝑪</m:t>
                    </m:r>
                    <m:d>
                      <m:dPr>
                        <m:ctrlPr>
                          <a:rPr lang="zh-CN" altLang="zh-CN" sz="1050" b="1" i="1" kern="100">
                            <a:effectLst/>
                            <a:latin typeface="Cambria Math" panose="02040503050406030204" pitchFamily="18" charset="0"/>
                            <a:ea typeface="Cambria Math" panose="02040503050406030204" pitchFamily="18" charset="0"/>
                          </a:rPr>
                        </m:ctrlPr>
                      </m:dPr>
                      <m:e>
                        <m:r>
                          <a:rPr lang="en-US" altLang="zh-CN" sz="1050" b="1" i="1" kern="100">
                            <a:effectLst/>
                            <a:latin typeface="Cambria Math" panose="02040503050406030204" pitchFamily="18" charset="0"/>
                            <a:ea typeface="宋体" panose="02010600030101010101" pitchFamily="2" charset="-122"/>
                          </a:rPr>
                          <m:t>𝒒</m:t>
                        </m:r>
                        <m:r>
                          <a:rPr lang="en-US" altLang="zh-CN" sz="1050" b="1" i="1" kern="100">
                            <a:effectLst/>
                            <a:latin typeface="Cambria Math" panose="02040503050406030204" pitchFamily="18" charset="0"/>
                            <a:ea typeface="宋体" panose="02010600030101010101" pitchFamily="2" charset="-122"/>
                          </a:rPr>
                          <m:t>,</m:t>
                        </m:r>
                        <m:r>
                          <a:rPr lang="en-US" altLang="zh-CN" sz="1050" b="1" i="1" kern="100">
                            <a:effectLst/>
                            <a:latin typeface="Cambria Math" panose="02040503050406030204" pitchFamily="18" charset="0"/>
                            <a:ea typeface="宋体" panose="02010600030101010101" pitchFamily="2" charset="-122"/>
                          </a:rPr>
                          <m:t>𝜻</m:t>
                        </m:r>
                      </m:e>
                    </m:d>
                    <m:r>
                      <a:rPr lang="en-US" altLang="zh-CN" sz="1050" b="1" i="1" kern="100">
                        <a:effectLst/>
                        <a:latin typeface="Cambria Math" panose="02040503050406030204" pitchFamily="18" charset="0"/>
                        <a:ea typeface="宋体" panose="02010600030101010101" pitchFamily="2" charset="-122"/>
                      </a:rPr>
                      <m:t>𝜻</m:t>
                    </m:r>
                    <m:r>
                      <a:rPr lang="en-US" altLang="zh-CN" sz="1050" b="1" i="1" kern="100">
                        <a:effectLst/>
                        <a:latin typeface="Cambria Math" panose="02040503050406030204" pitchFamily="18" charset="0"/>
                        <a:ea typeface="宋体" panose="02010600030101010101" pitchFamily="2" charset="-122"/>
                      </a:rPr>
                      <m:t>+</m:t>
                    </m:r>
                    <m:r>
                      <a:rPr lang="en-US" altLang="zh-CN" sz="1050" b="1" i="1" kern="100">
                        <a:effectLst/>
                        <a:latin typeface="Cambria Math" panose="02040503050406030204" pitchFamily="18" charset="0"/>
                        <a:ea typeface="宋体" panose="02010600030101010101" pitchFamily="2" charset="-122"/>
                      </a:rPr>
                      <m:t>𝑫</m:t>
                    </m:r>
                    <m:d>
                      <m:dPr>
                        <m:ctrlPr>
                          <a:rPr lang="zh-CN" altLang="zh-CN" sz="1050" b="1" i="1" kern="100">
                            <a:effectLst/>
                            <a:latin typeface="Cambria Math" panose="02040503050406030204" pitchFamily="18" charset="0"/>
                            <a:ea typeface="Cambria Math" panose="02040503050406030204" pitchFamily="18" charset="0"/>
                          </a:rPr>
                        </m:ctrlPr>
                      </m:dPr>
                      <m:e>
                        <m:r>
                          <a:rPr lang="en-US" altLang="zh-CN" sz="1050" b="1" i="1" kern="100">
                            <a:effectLst/>
                            <a:latin typeface="Cambria Math" panose="02040503050406030204" pitchFamily="18" charset="0"/>
                            <a:ea typeface="宋体" panose="02010600030101010101" pitchFamily="2" charset="-122"/>
                          </a:rPr>
                          <m:t>𝒒</m:t>
                        </m:r>
                        <m:r>
                          <a:rPr lang="en-US" altLang="zh-CN" sz="1050" b="1" i="1" kern="100">
                            <a:effectLst/>
                            <a:latin typeface="Cambria Math" panose="02040503050406030204" pitchFamily="18" charset="0"/>
                            <a:ea typeface="宋体" panose="02010600030101010101" pitchFamily="2" charset="-122"/>
                          </a:rPr>
                          <m:t>,</m:t>
                        </m:r>
                        <m:r>
                          <a:rPr lang="en-US" altLang="zh-CN" sz="1050" b="1" i="1" kern="100">
                            <a:effectLst/>
                            <a:latin typeface="Cambria Math" panose="02040503050406030204" pitchFamily="18" charset="0"/>
                            <a:ea typeface="宋体" panose="02010600030101010101" pitchFamily="2" charset="-122"/>
                          </a:rPr>
                          <m:t>𝜻</m:t>
                        </m:r>
                      </m:e>
                    </m:d>
                    <m:r>
                      <a:rPr lang="en-US" altLang="zh-CN" sz="1050" b="1" i="1" kern="100">
                        <a:effectLst/>
                        <a:latin typeface="Cambria Math" panose="02040503050406030204" pitchFamily="18" charset="0"/>
                        <a:ea typeface="宋体" panose="02010600030101010101" pitchFamily="2" charset="-122"/>
                      </a:rPr>
                      <m:t>𝜻</m:t>
                    </m:r>
                    <m:r>
                      <a:rPr lang="en-US" altLang="zh-CN" sz="1050" b="1" i="1" kern="100">
                        <a:effectLst/>
                        <a:latin typeface="Cambria Math" panose="02040503050406030204" pitchFamily="18" charset="0"/>
                        <a:ea typeface="宋体" panose="02010600030101010101" pitchFamily="2" charset="-122"/>
                      </a:rPr>
                      <m:t>+</m:t>
                    </m:r>
                    <m:r>
                      <a:rPr lang="en-US" altLang="zh-CN" sz="1050" b="1" i="1" kern="100">
                        <a:effectLst/>
                        <a:latin typeface="Cambria Math" panose="02040503050406030204" pitchFamily="18" charset="0"/>
                        <a:ea typeface="宋体" panose="02010600030101010101" pitchFamily="2" charset="-122"/>
                      </a:rPr>
                      <m:t>𝑮</m:t>
                    </m:r>
                    <m:d>
                      <m:dPr>
                        <m:ctrlPr>
                          <a:rPr lang="zh-CN" altLang="zh-CN" sz="1050" b="1" i="1" kern="100">
                            <a:effectLst/>
                            <a:latin typeface="Cambria Math" panose="02040503050406030204" pitchFamily="18" charset="0"/>
                            <a:ea typeface="Cambria Math" panose="02040503050406030204" pitchFamily="18" charset="0"/>
                          </a:rPr>
                        </m:ctrlPr>
                      </m:dPr>
                      <m:e>
                        <m:r>
                          <a:rPr lang="en-US" altLang="zh-CN" sz="1050" b="1" i="1" kern="100">
                            <a:effectLst/>
                            <a:latin typeface="Cambria Math" panose="02040503050406030204" pitchFamily="18" charset="0"/>
                            <a:ea typeface="宋体" panose="02010600030101010101" pitchFamily="2" charset="-122"/>
                          </a:rPr>
                          <m:t>𝒒</m:t>
                        </m:r>
                      </m:e>
                    </m:d>
                    <m:r>
                      <a:rPr lang="en-US" altLang="zh-CN" sz="1050" b="1" i="1" kern="100">
                        <a:effectLst/>
                        <a:latin typeface="Cambria Math" panose="02040503050406030204" pitchFamily="18" charset="0"/>
                        <a:ea typeface="宋体" panose="02010600030101010101" pitchFamily="2" charset="-122"/>
                      </a:rPr>
                      <m:t>=</m:t>
                    </m:r>
                    <m:sSubSup>
                      <m:sSubSupPr>
                        <m:ctrlPr>
                          <a:rPr lang="zh-CN" altLang="zh-CN" sz="1050" i="1" kern="100">
                            <a:effectLst/>
                            <a:latin typeface="Cambria Math" panose="02040503050406030204" pitchFamily="18" charset="0"/>
                            <a:ea typeface="Cambria Math" panose="02040503050406030204" pitchFamily="18" charset="0"/>
                          </a:rPr>
                        </m:ctrlPr>
                      </m:sSubSupPr>
                      <m:e>
                        <m:r>
                          <a:rPr lang="en-US" altLang="zh-CN" sz="1050" b="1" i="1" kern="100">
                            <a:effectLst/>
                            <a:latin typeface="Cambria Math" panose="02040503050406030204" pitchFamily="18" charset="0"/>
                            <a:ea typeface="宋体" panose="02010600030101010101" pitchFamily="2" charset="-122"/>
                          </a:rPr>
                          <m:t>𝑺</m:t>
                        </m:r>
                      </m:e>
                      <m:sub>
                        <m:r>
                          <a:rPr lang="en-US" altLang="zh-CN" sz="1050" i="1" kern="100">
                            <a:effectLst/>
                            <a:latin typeface="Cambria Math" panose="02040503050406030204" pitchFamily="18" charset="0"/>
                            <a:ea typeface="宋体" panose="02010600030101010101" pitchFamily="2" charset="-122"/>
                          </a:rPr>
                          <m:t>𝑗</m:t>
                        </m:r>
                      </m:sub>
                      <m:sup>
                        <m:r>
                          <a:rPr lang="en-US" altLang="zh-CN" sz="1050" i="1" kern="100">
                            <a:effectLst/>
                            <a:latin typeface="Cambria Math" panose="02040503050406030204" pitchFamily="18" charset="0"/>
                            <a:ea typeface="宋体" panose="02010600030101010101" pitchFamily="2" charset="-122"/>
                          </a:rPr>
                          <m:t>𝑇</m:t>
                        </m:r>
                      </m:sup>
                    </m:sSubSup>
                    <m:r>
                      <a:rPr lang="en-US" altLang="zh-CN" sz="1050" b="1" i="1" kern="100">
                        <a:effectLst/>
                        <a:latin typeface="Cambria Math" panose="02040503050406030204" pitchFamily="18" charset="0"/>
                        <a:ea typeface="宋体" panose="02010600030101010101" pitchFamily="2" charset="-122"/>
                      </a:rPr>
                      <m:t>𝝉</m:t>
                    </m:r>
                    <m:d>
                      <m:dPr>
                        <m:ctrlPr>
                          <a:rPr lang="zh-CN" altLang="zh-CN" sz="1050" b="1" i="1" kern="100">
                            <a:effectLst/>
                            <a:latin typeface="Cambria Math" panose="02040503050406030204" pitchFamily="18" charset="0"/>
                            <a:ea typeface="Cambria Math" panose="02040503050406030204" pitchFamily="18" charset="0"/>
                          </a:rPr>
                        </m:ctrlPr>
                      </m:dPr>
                      <m:e>
                        <m:r>
                          <a:rPr lang="en-US" altLang="zh-CN" sz="1050" b="1" i="1" kern="100">
                            <a:effectLst/>
                            <a:latin typeface="Cambria Math" panose="02040503050406030204" pitchFamily="18" charset="0"/>
                            <a:ea typeface="宋体" panose="02010600030101010101" pitchFamily="2" charset="-122"/>
                          </a:rPr>
                          <m:t>𝒒</m:t>
                        </m:r>
                      </m:e>
                    </m:d>
                    <m:r>
                      <a:rPr lang="en-US" altLang="zh-CN" sz="1050" b="1" i="1" kern="100">
                        <a:effectLst/>
                        <a:latin typeface="Cambria Math" panose="02040503050406030204" pitchFamily="18" charset="0"/>
                        <a:ea typeface="宋体" panose="02010600030101010101" pitchFamily="2" charset="-122"/>
                      </a:rPr>
                      <m:t>+</m:t>
                    </m:r>
                    <m:sSubSup>
                      <m:sSubSupPr>
                        <m:ctrlPr>
                          <a:rPr lang="zh-CN" altLang="zh-CN" sz="1050" i="1" kern="100">
                            <a:effectLst/>
                            <a:latin typeface="Cambria Math" panose="02040503050406030204" pitchFamily="18" charset="0"/>
                            <a:ea typeface="Cambria Math" panose="02040503050406030204" pitchFamily="18" charset="0"/>
                          </a:rPr>
                        </m:ctrlPr>
                      </m:sSubSupPr>
                      <m:e>
                        <m:r>
                          <a:rPr lang="en-US" altLang="zh-CN" sz="1050" b="1" i="1" kern="100">
                            <a:effectLst/>
                            <a:latin typeface="Cambria Math" panose="02040503050406030204" pitchFamily="18" charset="0"/>
                            <a:ea typeface="宋体" panose="02010600030101010101" pitchFamily="2" charset="-122"/>
                          </a:rPr>
                          <m:t>𝑺</m:t>
                        </m:r>
                      </m:e>
                      <m:sub>
                        <m:r>
                          <a:rPr lang="en-US" altLang="zh-CN" sz="1050" i="1" kern="100">
                            <a:effectLst/>
                            <a:latin typeface="Cambria Math" panose="02040503050406030204" pitchFamily="18" charset="0"/>
                            <a:ea typeface="宋体" panose="02010600030101010101" pitchFamily="2" charset="-122"/>
                          </a:rPr>
                          <m:t>𝑘</m:t>
                        </m:r>
                      </m:sub>
                      <m:sup>
                        <m:r>
                          <a:rPr lang="en-US" altLang="zh-CN" sz="1050" i="1" kern="100">
                            <a:effectLst/>
                            <a:latin typeface="Cambria Math" panose="02040503050406030204" pitchFamily="18" charset="0"/>
                            <a:ea typeface="宋体" panose="02010600030101010101" pitchFamily="2" charset="-122"/>
                          </a:rPr>
                          <m:t>𝑇</m:t>
                        </m:r>
                      </m:sup>
                    </m:sSubSup>
                    <m:r>
                      <a:rPr lang="en-US" altLang="zh-CN" sz="1050" b="1" i="1" kern="100">
                        <a:effectLst/>
                        <a:latin typeface="Cambria Math" panose="02040503050406030204" pitchFamily="18" charset="0"/>
                        <a:ea typeface="宋体" panose="02010600030101010101" pitchFamily="2" charset="-122"/>
                      </a:rPr>
                      <m:t>𝝉</m:t>
                    </m:r>
                    <m:r>
                      <a:rPr lang="en-US" altLang="zh-CN" sz="1050" i="1" kern="100">
                        <a:effectLst/>
                        <a:latin typeface="Cambria Math" panose="02040503050406030204" pitchFamily="18" charset="0"/>
                        <a:ea typeface="宋体" panose="02010600030101010101" pitchFamily="2" charset="-122"/>
                      </a:rPr>
                      <m:t>−</m:t>
                    </m:r>
                    <m:sSubSup>
                      <m:sSubSupPr>
                        <m:ctrlPr>
                          <a:rPr lang="zh-CN" altLang="zh-CN" sz="1050" i="1" kern="100">
                            <a:effectLst/>
                            <a:latin typeface="Cambria Math" panose="02040503050406030204" pitchFamily="18" charset="0"/>
                            <a:ea typeface="Cambria Math" panose="02040503050406030204" pitchFamily="18" charset="0"/>
                          </a:rPr>
                        </m:ctrlPr>
                      </m:sSubSupPr>
                      <m:e>
                        <m:r>
                          <a:rPr lang="en-US" altLang="zh-CN" sz="1050" b="1" i="1" kern="100">
                            <a:effectLst/>
                            <a:latin typeface="Cambria Math" panose="02040503050406030204" pitchFamily="18" charset="0"/>
                            <a:ea typeface="宋体" panose="02010600030101010101" pitchFamily="2" charset="-122"/>
                          </a:rPr>
                          <m:t>𝑱</m:t>
                        </m:r>
                      </m:e>
                      <m:sub>
                        <m:r>
                          <a:rPr lang="en-US" altLang="zh-CN" sz="1050" i="1" kern="100">
                            <a:effectLst/>
                            <a:latin typeface="Cambria Math" panose="02040503050406030204" pitchFamily="18" charset="0"/>
                            <a:ea typeface="宋体" panose="02010600030101010101" pitchFamily="2" charset="-122"/>
                          </a:rPr>
                          <m:t>𝑐</m:t>
                        </m:r>
                      </m:sub>
                      <m:sup>
                        <m:r>
                          <a:rPr lang="en-US" altLang="zh-CN" sz="1050" i="1" kern="100">
                            <a:effectLst/>
                            <a:latin typeface="Cambria Math" panose="02040503050406030204" pitchFamily="18" charset="0"/>
                            <a:ea typeface="宋体" panose="02010600030101010101" pitchFamily="2" charset="-122"/>
                          </a:rPr>
                          <m:t>𝑇</m:t>
                        </m:r>
                      </m:sup>
                    </m:sSubSup>
                    <m:sSub>
                      <m:sSubPr>
                        <m:ctrlPr>
                          <a:rPr lang="zh-CN" altLang="zh-CN" sz="1050" i="1" kern="100">
                            <a:effectLst/>
                            <a:latin typeface="Cambria Math" panose="02040503050406030204" pitchFamily="18" charset="0"/>
                            <a:ea typeface="Cambria Math" panose="02040503050406030204" pitchFamily="18" charset="0"/>
                          </a:rPr>
                        </m:ctrlPr>
                      </m:sSubPr>
                      <m:e>
                        <m:r>
                          <a:rPr lang="en-US" altLang="zh-CN" sz="1050" b="1" i="1" kern="100">
                            <a:effectLst/>
                            <a:latin typeface="Cambria Math" panose="02040503050406030204" pitchFamily="18" charset="0"/>
                            <a:ea typeface="宋体" panose="02010600030101010101" pitchFamily="2" charset="-122"/>
                          </a:rPr>
                          <m:t>𝒇</m:t>
                        </m:r>
                      </m:e>
                      <m:sub>
                        <m:r>
                          <a:rPr lang="en-US" altLang="zh-CN" sz="1050" i="1" kern="100">
                            <a:effectLst/>
                            <a:latin typeface="Cambria Math" panose="02040503050406030204" pitchFamily="18" charset="0"/>
                            <a:ea typeface="宋体" panose="02010600030101010101" pitchFamily="2" charset="-122"/>
                          </a:rPr>
                          <m:t>𝑖</m:t>
                        </m:r>
                      </m:sub>
                    </m:sSub>
                  </m:oMath>
                </a14:m>
                <a:r>
                  <a:rPr lang="en-US" altLang="zh-CN" sz="1050" kern="100" dirty="0">
                    <a:effectLst/>
                    <a:latin typeface="Times New Roman" panose="02020603050405020304" pitchFamily="18" charset="0"/>
                    <a:ea typeface="宋体" panose="02010600030101010101" pitchFamily="2" charset="-122"/>
                  </a:rPr>
                  <a:t> 		</a:t>
                </a:r>
                <a:endParaRPr lang="en-US" altLang="zh-CN" sz="1200" kern="100" dirty="0">
                  <a:effectLst/>
                  <a:latin typeface="等线" panose="02010600030101010101" pitchFamily="2" charset="-122"/>
                  <a:ea typeface="宋体" panose="02010600030101010101" pitchFamily="2" charset="-122"/>
                  <a:cs typeface="等线" panose="02010600030101010101" pitchFamily="2" charset="-122"/>
                </a:endParaRPr>
              </a:p>
              <a:p>
                <a:pPr marL="800100" algn="ctr"/>
                <a:endParaRPr lang="zh-CN" altLang="zh-CN" sz="1050" kern="100" dirty="0">
                  <a:effectLst/>
                  <a:latin typeface="Times New Roman" panose="02020603050405020304" pitchFamily="18" charset="0"/>
                  <a:ea typeface="宋体" panose="02010600030101010101" pitchFamily="2" charset="-122"/>
                </a:endParaRPr>
              </a:p>
              <a:p>
                <a:pPr>
                  <a:tabLst>
                    <a:tab pos="293370" algn="l"/>
                  </a:tabLst>
                </a:pPr>
                <a:r>
                  <a:rPr lang="en-US" altLang="zh-CN" sz="1050" kern="100" dirty="0">
                    <a:effectLst/>
                    <a:latin typeface="Times New Roman" panose="02020603050405020304" pitchFamily="18" charset="0"/>
                    <a:ea typeface="宋体" panose="02010600030101010101" pitchFamily="2" charset="-122"/>
                  </a:rPr>
                  <a:t>	</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而在机器人的运动过程中需要遵循动力学方程以及满足一些不等式约束来保证机器人的稳定，故使用</a:t>
                </a:r>
                <a:r>
                  <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QP</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优化。引入松弛变量</a:t>
                </a:r>
                <a14:m>
                  <m:oMath xmlns:m="http://schemas.openxmlformats.org/officeDocument/2006/math">
                    <m:sSub>
                      <m:sSubPr>
                        <m:ctrlPr>
                          <a:rPr lang="zh-CN" altLang="zh-CN" sz="1200" i="1" ker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kern="0">
                            <a:effectLst/>
                            <a:latin typeface="Cambria Math" panose="02040503050406030204" pitchFamily="18" charset="0"/>
                            <a:ea typeface="宋体" panose="02010600030101010101" pitchFamily="2" charset="-122"/>
                            <a:cs typeface="Times New Roman" panose="02020603050405020304" pitchFamily="18" charset="0"/>
                          </a:rPr>
                          <m:t>𝜹</m:t>
                        </m:r>
                      </m:e>
                      <m:sub>
                        <m:sSub>
                          <m:sSubPr>
                            <m:ctrlPr>
                              <a:rPr lang="zh-CN" altLang="zh-CN" sz="1200" i="1" ker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0">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200" i="1" kern="0">
                                <a:effectLst/>
                                <a:latin typeface="Cambria Math" panose="02040503050406030204" pitchFamily="18" charset="0"/>
                                <a:ea typeface="宋体" panose="02010600030101010101" pitchFamily="2" charset="-122"/>
                                <a:cs typeface="Times New Roman" panose="02020603050405020304" pitchFamily="18" charset="0"/>
                              </a:rPr>
                              <m:t>𝑟</m:t>
                            </m:r>
                          </m:sub>
                        </m:sSub>
                      </m:sub>
                    </m:sSub>
                  </m:oMath>
                </a14:m>
                <a:r>
                  <a:rPr lang="en-US" altLang="zh-CN" sz="1200" kern="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200" i="1" ker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kern="0">
                            <a:effectLst/>
                            <a:latin typeface="Cambria Math" panose="02040503050406030204" pitchFamily="18" charset="0"/>
                            <a:ea typeface="宋体" panose="02010600030101010101" pitchFamily="2" charset="-122"/>
                            <a:cs typeface="Times New Roman" panose="02020603050405020304" pitchFamily="18" charset="0"/>
                          </a:rPr>
                          <m:t>𝜹</m:t>
                        </m:r>
                      </m:e>
                      <m:sub>
                        <m:r>
                          <a:rPr lang="en-US" altLang="zh-CN" sz="1200" i="1" kern="0">
                            <a:effectLst/>
                            <a:latin typeface="Cambria Math" panose="02040503050406030204" pitchFamily="18" charset="0"/>
                            <a:ea typeface="宋体" panose="02010600030101010101" pitchFamily="2" charset="-122"/>
                            <a:cs typeface="Times New Roman" panose="02020603050405020304" pitchFamily="18" charset="0"/>
                          </a:rPr>
                          <m:t>𝑓</m:t>
                        </m:r>
                      </m:sub>
                    </m:sSub>
                  </m:oMath>
                </a14:m>
                <a:r>
                  <a:rPr lang="en-US" altLang="zh-CN" sz="1200" kern="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200" kern="0" dirty="0">
                    <a:effectLst/>
                    <a:latin typeface="Times New Roman" panose="02020603050405020304" pitchFamily="18" charset="0"/>
                    <a:ea typeface="宋体" panose="02010600030101010101" pitchFamily="2" charset="-122"/>
                    <a:cs typeface="Times New Roman" panose="02020603050405020304" pitchFamily="18" charset="0"/>
                  </a:rPr>
                  <a:t>允许机器人基座与期望状态之间存在偏差，这使得机械狗在一些不可控制的姿态条件下，仍能计算出相应的控制信号，更有利于机器人的高速运动。</a:t>
                </a:r>
                <a:endPar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endParaRPr>
              </a:p>
              <a:p>
                <a:pPr>
                  <a:tabLst>
                    <a:tab pos="293370" algn="l"/>
                  </a:tabLst>
                </a:pPr>
                <a:endParaRPr lang="en-US" altLang="zh-CN" sz="1200" kern="0" dirty="0">
                  <a:latin typeface="Times New Roman" panose="02020603050405020304" pitchFamily="18" charset="0"/>
                  <a:ea typeface="宋体" panose="02010600030101010101" pitchFamily="2" charset="-122"/>
                  <a:cs typeface="Times New Roman" panose="02020603050405020304" pitchFamily="18" charset="0"/>
                </a:endParaRPr>
              </a:p>
              <a:p>
                <a:pPr>
                  <a:tabLst>
                    <a:tab pos="293370" algn="l"/>
                  </a:tabLst>
                </a:pPr>
                <a:endParaRPr lang="en-US" altLang="zh-CN" sz="1200" kern="0" dirty="0">
                  <a:effectLst/>
                  <a:latin typeface="Times New Roman" panose="02020603050405020304" pitchFamily="18" charset="0"/>
                  <a:ea typeface="宋体" panose="02010600030101010101" pitchFamily="2" charset="-122"/>
                  <a:cs typeface="Times New Roman" panose="02020603050405020304" pitchFamily="18" charset="0"/>
                </a:endParaRPr>
              </a:p>
              <a:p>
                <a:pPr>
                  <a:tabLst>
                    <a:tab pos="293370" algn="l"/>
                  </a:tabLst>
                </a:pPr>
                <a:endParaRPr lang="zh-CN" altLang="zh-CN" sz="1050" kern="100" dirty="0">
                  <a:effectLst/>
                  <a:latin typeface="Times New Roman" panose="02020603050405020304" pitchFamily="18" charset="0"/>
                  <a:ea typeface="宋体" panose="02010600030101010101" pitchFamily="2" charset="-122"/>
                </a:endParaRPr>
              </a:p>
              <a:p>
                <a:pPr>
                  <a:spcBef>
                    <a:spcPts val="900"/>
                  </a:spcBef>
                  <a:spcAft>
                    <a:spcPts val="900"/>
                  </a:spcAft>
                </a:pPr>
                <a14:m>
                  <m:oMathPara xmlns:m="http://schemas.openxmlformats.org/officeDocument/2006/math">
                    <m:oMathParaPr>
                      <m:jc m:val="centerGroup"/>
                    </m:oMathParaPr>
                    <m:oMath xmlns:m="http://schemas.openxmlformats.org/officeDocument/2006/math">
                      <m:m>
                        <m:mPr>
                          <m:plcHide m:val="on"/>
                          <m:mcs>
                            <m:mc>
                              <m:mcPr>
                                <m:count m:val="3"/>
                                <m:mcJc m:val="center"/>
                              </m:mcPr>
                            </m:mc>
                          </m:mcs>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mPr>
                        <m:mr>
                          <m:e>
                            <m:r>
                              <m:rPr>
                                <m:sty m:val="p"/>
                              </m:rPr>
                              <a:rPr lang="en-US" altLang="zh-CN" sz="1200">
                                <a:effectLst/>
                                <a:latin typeface="Cambria Math" panose="02040503050406030204" pitchFamily="18" charset="0"/>
                                <a:ea typeface="宋体" panose="02010600030101010101" pitchFamily="2" charset="-122"/>
                                <a:cs typeface="Times New Roman" panose="02020603050405020304" pitchFamily="18" charset="0"/>
                              </a:rPr>
                              <m:t>min</m:t>
                            </m:r>
                          </m:e>
                          <m:e>
                            <m:sSubSup>
                              <m:sSubSu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𝜹</m:t>
                                </m:r>
                              </m:e>
                              <m:sub>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𝑟</m:t>
                                    </m:r>
                                  </m:sub>
                                </m:sSub>
                              </m:sub>
                              <m:sup>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𝑇</m:t>
                                </m:r>
                              </m:sup>
                            </m:sSubSup>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𝑸</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𝜹</m:t>
                                </m:r>
                              </m:e>
                              <m:sub>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𝑟</m:t>
                                    </m:r>
                                  </m:sub>
                                </m:sSub>
                              </m:sub>
                            </m:s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𝜹</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𝑓</m:t>
                                </m:r>
                              </m:sub>
                              <m:sup>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𝑇</m:t>
                                </m:r>
                              </m:sup>
                            </m:sSubSup>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𝑸</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𝜹</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𝑓</m:t>
                                </m:r>
                              </m:sub>
                            </m:s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𝜹</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𝑡h𝑟𝑢𝑠𝑡</m:t>
                                </m:r>
                              </m:sub>
                              <m:sup>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𝑇</m:t>
                                </m:r>
                              </m:sup>
                            </m:sSubSup>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𝑸</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3</m:t>
                                </m:r>
                              </m:sub>
                            </m:sSub>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𝜹</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𝑡h𝑟𝑢𝑠𝑡</m:t>
                                </m:r>
                              </m:sub>
                            </m:sSub>
                          </m:e>
                          <m:e/>
                        </m:mr>
                        <m:mr>
                          <m:e>
                            <m:r>
                              <m:rPr>
                                <m:sty m:val="p"/>
                              </m:rPr>
                              <a:rPr lang="en-US" altLang="zh-CN" sz="1200">
                                <a:effectLst/>
                                <a:latin typeface="Cambria Math" panose="02040503050406030204" pitchFamily="18" charset="0"/>
                                <a:ea typeface="宋体" panose="02010600030101010101" pitchFamily="2" charset="-122"/>
                                <a:cs typeface="Times New Roman" panose="02020603050405020304" pitchFamily="18" charset="0"/>
                              </a:rPr>
                              <m:t>s</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200">
                                <a:effectLst/>
                                <a:latin typeface="Cambria Math" panose="02040503050406030204" pitchFamily="18" charset="0"/>
                                <a:ea typeface="宋体" panose="02010600030101010101" pitchFamily="2" charset="-122"/>
                                <a:cs typeface="Times New Roman" panose="02020603050405020304" pitchFamily="18" charset="0"/>
                              </a:rPr>
                              <m:t>t</m:t>
                            </m:r>
                          </m:e>
                          <m:e>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𝑓</m:t>
                                </m:r>
                              </m:sub>
                            </m:sSub>
                            <m:d>
                              <m:d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𝑴</m:t>
                                </m:r>
                                <m:d>
                                  <m:d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𝒒</m:t>
                                    </m:r>
                                  </m:e>
                                </m:d>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 </m:t>
                                </m:r>
                                <m:acc>
                                  <m:accPr>
                                    <m:chr m:val="̇"/>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𝜻</m:t>
                                    </m:r>
                                  </m:e>
                                </m:acc>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𝑪</m:t>
                                </m:r>
                                <m:d>
                                  <m:d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𝒒</m:t>
                                    </m:r>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𝜻</m:t>
                                    </m:r>
                                  </m:e>
                                </m:d>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𝜻</m:t>
                                </m:r>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𝑫</m:t>
                                </m:r>
                                <m:d>
                                  <m:d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𝒒</m:t>
                                    </m:r>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𝜻</m:t>
                                    </m:r>
                                  </m:e>
                                </m:d>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𝜻</m:t>
                                </m:r>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𝑮</m:t>
                                </m:r>
                                <m:d>
                                  <m:dPr>
                                    <m:ctrlPr>
                                      <a:rPr lang="zh-CN" altLang="zh-CN" sz="1200" b="1"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𝒒</m:t>
                                    </m:r>
                                  </m:e>
                                </m:d>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𝑺</m:t>
                                    </m:r>
                                  </m:e>
                                  <m:sub>
                                    <m:r>
                                      <a:rPr lang="en-US" altLang="zh-CN" sz="1200" i="1">
                                        <a:effectLst/>
                                        <a:latin typeface="Cambria Math" panose="02040503050406030204" pitchFamily="18" charset="0"/>
                                        <a:ea typeface="等线" panose="02010600030101010101" pitchFamily="2" charset="-122"/>
                                        <a:cs typeface="Times New Roman" panose="02020603050405020304" pitchFamily="18" charset="0"/>
                                      </a:rPr>
                                      <m:t>𝑡h𝑟𝑢𝑠𝑡</m:t>
                                    </m:r>
                                  </m:sub>
                                  <m:sup>
                                    <m:r>
                                      <a:rPr lang="en-US" altLang="zh-CN" sz="1200" i="1">
                                        <a:effectLst/>
                                        <a:latin typeface="Cambria Math" panose="02040503050406030204" pitchFamily="18" charset="0"/>
                                        <a:ea typeface="等线" panose="02010600030101010101" pitchFamily="2" charset="-122"/>
                                        <a:cs typeface="Times New Roman" panose="02020603050405020304" pitchFamily="18" charset="0"/>
                                      </a:rPr>
                                      <m:t>𝑇</m:t>
                                    </m:r>
                                  </m:sup>
                                </m:sSubSup>
                                <m:r>
                                  <a:rPr lang="en-US" altLang="zh-CN" sz="1200" b="1" i="1">
                                    <a:effectLst/>
                                    <a:latin typeface="Cambria Math" panose="02040503050406030204" pitchFamily="18" charset="0"/>
                                    <a:ea typeface="等线" panose="02010600030101010101" pitchFamily="2" charset="-122"/>
                                    <a:cs typeface="Times New Roman" panose="02020603050405020304" pitchFamily="18" charset="0"/>
                                  </a:rPr>
                                  <m:t>𝝉</m:t>
                                </m:r>
                              </m:e>
                            </m:d>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𝑓</m:t>
                                </m:r>
                              </m:sub>
                            </m:sSub>
                            <m:sSubSup>
                              <m:sSubSu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𝑱</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𝑐</m:t>
                                </m:r>
                              </m:sub>
                              <m:sup>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𝑇</m:t>
                                </m:r>
                              </m:sup>
                            </m:sSubSup>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𝒇</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𝑟</m:t>
                                </m:r>
                              </m:sub>
                            </m:sSub>
                          </m:e>
                          <m:e/>
                        </m:mr>
                        <m:mr>
                          <m:e/>
                          <m:e>
                            <m:limUpp>
                              <m:limUp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𝒒</m:t>
                                </m:r>
                              </m:e>
                              <m:lim>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lim>
                            </m:limUpp>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pPr>
                              <m:e>
                                <m:limUpp>
                                  <m:limUp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limUpp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𝒒</m:t>
                                    </m:r>
                                  </m:e>
                                  <m:lim>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lim>
                                </m:limUpp>
                              </m:e>
                              <m:sup>
                                <m:r>
                                  <m:rPr>
                                    <m:sty m:val="p"/>
                                  </m:rPr>
                                  <a:rPr lang="en-US" altLang="zh-CN" sz="1200">
                                    <a:effectLst/>
                                    <a:latin typeface="Cambria Math" panose="02040503050406030204" pitchFamily="18" charset="0"/>
                                    <a:ea typeface="宋体" panose="02010600030101010101" pitchFamily="2" charset="-122"/>
                                    <a:cs typeface="Times New Roman" panose="02020603050405020304" pitchFamily="18" charset="0"/>
                                  </a:rPr>
                                  <m:t>cmd</m:t>
                                </m:r>
                              </m:sup>
                            </m:sSup>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𝜹</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𝑓</m:t>
                                        </m:r>
                                      </m:sub>
                                    </m:sSub>
                                  </m:e>
                                  <m:e>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𝒐</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𝑛𝑗</m:t>
                                        </m:r>
                                      </m:sub>
                                    </m:sSub>
                                  </m:e>
                                </m:eqArr>
                              </m:e>
                            </m:d>
                          </m:e>
                          <m:e/>
                        </m:mr>
                        <m:mr>
                          <m:e/>
                          <m:e>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𝒇</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𝒇</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𝑟</m:t>
                                </m:r>
                              </m:sub>
                              <m:sup>
                                <m:r>
                                  <m:rPr>
                                    <m:sty m:val="p"/>
                                  </m:rPr>
                                  <a:rPr lang="en-US" altLang="zh-CN" sz="1200">
                                    <a:effectLst/>
                                    <a:latin typeface="Cambria Math" panose="02040503050406030204" pitchFamily="18" charset="0"/>
                                    <a:ea typeface="宋体" panose="02010600030101010101" pitchFamily="2" charset="-122"/>
                                    <a:cs typeface="Times New Roman" panose="02020603050405020304" pitchFamily="18" charset="0"/>
                                  </a:rPr>
                                  <m:t>MPC</m:t>
                                </m:r>
                              </m:sup>
                            </m:sSubSup>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𝜹</m:t>
                                </m:r>
                              </m:e>
                              <m:sub>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𝑟</m:t>
                                    </m:r>
                                  </m:sub>
                                </m:sSub>
                              </m:sub>
                            </m:sSub>
                          </m:e>
                          <m:e/>
                        </m:mr>
                        <m:mr>
                          <m:e/>
                          <m:e>
                            <m:sSubSup>
                              <m:sSubSu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𝑡h𝑟𝑢𝑠𝑡</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𝑚𝑖𝑛</m:t>
                                </m:r>
                              </m:sub>
                              <m:sup>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sup>
                            </m:sSubSup>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𝑡h𝑟𝑢𝑠𝑡</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𝑚𝑎𝑥</m:t>
                                </m:r>
                              </m:sub>
                              <m:sup>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sup>
                            </m:sSubSup>
                          </m:e>
                          <m:e/>
                        </m:mr>
                      </m:m>
                    </m:oMath>
                  </m:oMathPara>
                </a14:m>
                <a:endParaRPr lang="en-US" altLang="zh-CN" sz="1200" dirty="0">
                  <a:effectLst/>
                  <a:latin typeface="等线" panose="02010600030101010101" pitchFamily="2" charset="-122"/>
                  <a:ea typeface="宋体" panose="02010600030101010101" pitchFamily="2" charset="-122"/>
                  <a:cs typeface="Times New Roman" panose="02020603050405020304" pitchFamily="18" charset="0"/>
                </a:endParaRPr>
              </a:p>
              <a:p>
                <a:pPr algn="ctr">
                  <a:spcBef>
                    <a:spcPts val="900"/>
                  </a:spcBef>
                  <a:spcAft>
                    <a:spcPts val="900"/>
                  </a:spcAft>
                </a:pPr>
                <a:r>
                  <a:rPr lang="zh-CN" altLang="zh-CN" sz="1200" dirty="0">
                    <a:effectLst/>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𝐸</m:t>
                    </m:r>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supHide m:val="on"/>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sub>
                      <m:sup/>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 </m:t>
                        </m:r>
                      </m:e>
                    </m:nary>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𝑡h𝑟𝑢𝑠𝑡</m:t>
                        </m:r>
                      </m:sub>
                    </m:s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𝑚𝑎𝑥</m:t>
                        </m:r>
                      </m:sub>
                    </m:sSub>
                  </m:oMath>
                </a14:m>
                <a:endParaRPr lang="zh-CN" altLang="zh-CN" sz="1200" dirty="0">
                  <a:effectLst/>
                  <a:latin typeface="等线" panose="02010600030101010101" pitchFamily="2" charset="-122"/>
                  <a:ea typeface="等线" panose="02010600030101010101" pitchFamily="2" charset="-122"/>
                  <a:cs typeface="Times New Roman" panose="02020603050405020304" pitchFamily="18" charset="0"/>
                </a:endParaRPr>
              </a:p>
              <a:p>
                <a:pPr indent="266700">
                  <a:spcBef>
                    <a:spcPts val="900"/>
                  </a:spcBef>
                  <a:spcAft>
                    <a:spcPts val="900"/>
                  </a:spcAft>
                </a:pPr>
                <a:r>
                  <a:rPr lang="zh-CN" altLang="zh-CN" sz="1200" dirty="0">
                    <a:effectLst/>
                    <a:latin typeface="等线" panose="02010600030101010101" pitchFamily="2" charset="-122"/>
                    <a:ea typeface="宋体" panose="02010600030101010101" pitchFamily="2" charset="-122"/>
                    <a:cs typeface="Times New Roman" panose="02020603050405020304" pitchFamily="18" charset="0"/>
                  </a:rPr>
                  <a:t>使用合适的优化算法求解上述构建的优化问题。常用的优化算法包括二次规划算法、序列二次规划算法等。这些算法能够在满足设定的约束条件下，寻找使目标函数</a:t>
                </a:r>
                <a14:m>
                  <m:oMath xmlns:m="http://schemas.openxmlformats.org/officeDocument/2006/math">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𝐽</m:t>
                    </m:r>
                  </m:oMath>
                </a14:m>
                <a:r>
                  <a:rPr lang="zh-CN" altLang="zh-CN" sz="1200" dirty="0">
                    <a:effectLst/>
                    <a:latin typeface="等线" panose="02010600030101010101" pitchFamily="2" charset="-122"/>
                    <a:ea typeface="宋体" panose="02010600030101010101" pitchFamily="2" charset="-122"/>
                    <a:cs typeface="Times New Roman" panose="02020603050405020304" pitchFamily="18" charset="0"/>
                  </a:rPr>
                  <a:t>最优的推进器推力</a:t>
                </a:r>
                <a14:m>
                  <m:oMath xmlns:m="http://schemas.openxmlformats.org/officeDocument/2006/math">
                    <m:sSubSup>
                      <m:sSubSu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𝐹</m:t>
                        </m:r>
                      </m:e>
                      <m:sub>
                        <m:r>
                          <m:rPr>
                            <m:sty m:val="p"/>
                          </m:rPr>
                          <a:rPr lang="en-US" altLang="zh-CN" sz="1200">
                            <a:effectLst/>
                            <a:latin typeface="Cambria Math" panose="02040503050406030204" pitchFamily="18" charset="0"/>
                            <a:ea typeface="宋体" panose="02010600030101010101" pitchFamily="2" charset="-122"/>
                            <a:cs typeface="Times New Roman" panose="02020603050405020304" pitchFamily="18" charset="0"/>
                          </a:rPr>
                          <m:t>thruet</m:t>
                        </m:r>
                      </m:sub>
                      <m:sup>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𝑖𝑗</m:t>
                        </m:r>
                      </m:sup>
                    </m:sSubSup>
                  </m:oMath>
                </a14:m>
                <a:r>
                  <a:rPr lang="zh-CN" altLang="zh-CN" sz="1200" dirty="0">
                    <a:effectLst/>
                    <a:latin typeface="等线" panose="02010600030101010101" pitchFamily="2" charset="-122"/>
                    <a:ea typeface="宋体" panose="02010600030101010101" pitchFamily="2" charset="-122"/>
                    <a:cs typeface="Times New Roman" panose="02020603050405020304" pitchFamily="18" charset="0"/>
                  </a:rPr>
                  <a:t>和舵机角度</a:t>
                </a:r>
                <a14:m>
                  <m:oMath xmlns:m="http://schemas.openxmlformats.org/officeDocument/2006/math">
                    <m:sSub>
                      <m:sSub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200" i="1">
                            <a:effectLst/>
                            <a:latin typeface="Cambria Math" panose="02040503050406030204" pitchFamily="18" charset="0"/>
                            <a:ea typeface="宋体" panose="02010600030101010101" pitchFamily="2" charset="-122"/>
                            <a:cs typeface="Times New Roman" panose="02020603050405020304" pitchFamily="18" charset="0"/>
                          </a:rPr>
                          <m:t>𝑖𝑘</m:t>
                        </m:r>
                      </m:sub>
                    </m:sSub>
                  </m:oMath>
                </a14:m>
                <a:r>
                  <a:rPr lang="zh-CN" altLang="zh-CN" sz="1200" dirty="0">
                    <a:effectLst/>
                    <a:latin typeface="等线" panose="02010600030101010101" pitchFamily="2" charset="-122"/>
                    <a:ea typeface="宋体" panose="02010600030101010101" pitchFamily="2" charset="-122"/>
                    <a:cs typeface="Times New Roman" panose="02020603050405020304" pitchFamily="18" charset="0"/>
                  </a:rPr>
                  <a:t>。</a:t>
                </a:r>
                <a:endParaRPr lang="zh-CN" altLang="zh-CN" sz="12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D2D0D8EA-3A96-9656-8FD4-D17303AA7753}"/>
                  </a:ext>
                </a:extLst>
              </p:cNvPr>
              <p:cNvSpPr txBox="1">
                <a:spLocks noRot="1" noChangeAspect="1" noMove="1" noResize="1" noEditPoints="1" noAdjustHandles="1" noChangeArrowheads="1" noChangeShapeType="1" noTextEdit="1"/>
              </p:cNvSpPr>
              <p:nvPr/>
            </p:nvSpPr>
            <p:spPr>
              <a:xfrm>
                <a:off x="570620" y="2106068"/>
                <a:ext cx="10903410" cy="4198201"/>
              </a:xfrm>
              <a:prstGeom prst="rect">
                <a:avLst/>
              </a:prstGeom>
              <a:blipFill>
                <a:blip r:embed="rId3"/>
                <a:stretch>
                  <a:fillRect l="-56" r="-111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8E53B70-E6E5-2B07-D5CD-F732D07F425E}"/>
              </a:ext>
            </a:extLst>
          </p:cNvPr>
          <p:cNvSpPr txBox="1"/>
          <p:nvPr/>
        </p:nvSpPr>
        <p:spPr>
          <a:xfrm>
            <a:off x="-978310" y="1524954"/>
            <a:ext cx="6094602" cy="369332"/>
          </a:xfrm>
          <a:prstGeom prst="rect">
            <a:avLst/>
          </a:prstGeom>
          <a:noFill/>
        </p:spPr>
        <p:txBody>
          <a:bodyPr wrap="square">
            <a:spAutoFit/>
          </a:bodyPr>
          <a:lstStyle/>
          <a:p>
            <a:pPr lvl="3"/>
            <a:r>
              <a:rPr lang="en-US" altLang="zh-CN" sz="1800" kern="100"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en-US" sz="1800" kern="1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1800" kern="100" dirty="0">
                <a:effectLst/>
                <a:latin typeface="黑体" panose="02010609060101010101" pitchFamily="49" charset="-122"/>
                <a:ea typeface="黑体" panose="02010609060101010101" pitchFamily="49" charset="-122"/>
                <a:cs typeface="Times New Roman" panose="02020603050405020304" pitchFamily="18" charset="0"/>
              </a:rPr>
              <a:t>计算关节力矩</a:t>
            </a:r>
          </a:p>
        </p:txBody>
      </p:sp>
    </p:spTree>
    <p:extLst>
      <p:ext uri="{BB962C8B-B14F-4D97-AF65-F5344CB8AC3E}">
        <p14:creationId xmlns:p14="http://schemas.microsoft.com/office/powerpoint/2010/main" val="2488215842"/>
      </p:ext>
    </p:extLst>
  </p:cSld>
  <p:clrMapOvr>
    <a:masterClrMapping/>
  </p:clrMapOvr>
  <p:transition spd="slow" advTm="25222">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41025" y="298759"/>
            <a:ext cx="4553217" cy="1014413"/>
            <a:chOff x="441025" y="218860"/>
            <a:chExt cx="4553217" cy="1014413"/>
          </a:xfrm>
        </p:grpSpPr>
        <p:grpSp>
          <p:nvGrpSpPr>
            <p:cNvPr id="29" name="组合 28"/>
            <p:cNvGrpSpPr/>
            <p:nvPr/>
          </p:nvGrpSpPr>
          <p:grpSpPr>
            <a:xfrm>
              <a:off x="441025" y="218860"/>
              <a:ext cx="4553217" cy="1014413"/>
              <a:chOff x="441025" y="218860"/>
              <a:chExt cx="4553217" cy="1014413"/>
            </a:xfrm>
          </p:grpSpPr>
          <p:sp>
            <p:nvSpPr>
              <p:cNvPr id="32" name="文本框 31"/>
              <p:cNvSpPr txBox="1"/>
              <p:nvPr/>
            </p:nvSpPr>
            <p:spPr>
              <a:xfrm>
                <a:off x="564794" y="364158"/>
                <a:ext cx="4429448"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主要工作内容</a:t>
                </a:r>
              </a:p>
            </p:txBody>
          </p:sp>
          <p:sp>
            <p:nvSpPr>
              <p:cNvPr id="33" name="任意多边形 28"/>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0" name="文本框 29"/>
            <p:cNvSpPr txBox="1"/>
            <p:nvPr/>
          </p:nvSpPr>
          <p:spPr>
            <a:xfrm>
              <a:off x="564794" y="784352"/>
              <a:ext cx="4269162"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100">
                  <a:solidFill>
                    <a:schemeClr val="tx1">
                      <a:lumMod val="50000"/>
                      <a:lumOff val="50000"/>
                    </a:schemeClr>
                  </a:solidFill>
                  <a:latin typeface="Century Gothic" panose="020B0502020202020204" pitchFamily="34" charset="0"/>
                </a:rPr>
                <a:t> Main Content of Work</a:t>
              </a:r>
            </a:p>
          </p:txBody>
        </p:sp>
      </p:grpSp>
      <p:sp>
        <p:nvSpPr>
          <p:cNvPr id="5" name="文本框 4"/>
          <p:cNvSpPr txBox="1"/>
          <p:nvPr/>
        </p:nvSpPr>
        <p:spPr>
          <a:xfrm>
            <a:off x="2521008" y="507921"/>
            <a:ext cx="7542450" cy="954107"/>
          </a:xfrm>
          <a:prstGeom prst="rect">
            <a:avLst/>
          </a:prstGeom>
          <a:noFill/>
        </p:spPr>
        <p:txBody>
          <a:bodyPr wrap="square" rtlCol="0">
            <a:spAutoFit/>
          </a:bodyPr>
          <a:lstStyle/>
          <a:p>
            <a:pPr indent="355600" algn="just"/>
            <a:r>
              <a:rPr lang="en-US" altLang="zh-CN" sz="2800" b="1" dirty="0">
                <a:solidFill>
                  <a:srgbClr val="0070C0"/>
                </a:solidFill>
                <a:ea typeface="宋体" panose="02010600030101010101" pitchFamily="2" charset="-122"/>
              </a:rPr>
              <a:t>4.</a:t>
            </a:r>
            <a:r>
              <a:rPr lang="zh-CN" altLang="zh-CN" sz="2800" b="1" dirty="0">
                <a:solidFill>
                  <a:srgbClr val="0070C0"/>
                </a:solidFill>
                <a:ea typeface="宋体" panose="02010600030101010101" pitchFamily="2" charset="-122"/>
              </a:rPr>
              <a:t> </a:t>
            </a:r>
            <a:r>
              <a:rPr lang="en-US" altLang="zh-CN" sz="2800" b="1" dirty="0">
                <a:solidFill>
                  <a:srgbClr val="0070C0"/>
                </a:solidFill>
                <a:ea typeface="宋体" panose="02010600030101010101" pitchFamily="2" charset="-122"/>
              </a:rPr>
              <a:t>MPC - WBC </a:t>
            </a:r>
            <a:r>
              <a:rPr lang="zh-CN" altLang="zh-CN" sz="2800" b="1" dirty="0">
                <a:solidFill>
                  <a:srgbClr val="0070C0"/>
                </a:solidFill>
                <a:ea typeface="宋体" panose="02010600030101010101" pitchFamily="2" charset="-122"/>
              </a:rPr>
              <a:t>混合双向架构</a:t>
            </a:r>
          </a:p>
          <a:p>
            <a:pPr indent="355600" algn="just"/>
            <a:endParaRPr lang="zh-CN" altLang="zh-CN" sz="2800" b="1" dirty="0">
              <a:solidFill>
                <a:srgbClr val="0070C0"/>
              </a:solidFill>
              <a:ea typeface="宋体" panose="02010600030101010101" pitchFamily="2" charset="-122"/>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pic>
        <p:nvPicPr>
          <p:cNvPr id="8" name="图片 7">
            <a:extLst>
              <a:ext uri="{FF2B5EF4-FFF2-40B4-BE49-F238E27FC236}">
                <a16:creationId xmlns:a16="http://schemas.microsoft.com/office/drawing/2014/main" id="{46498128-0736-2319-E8ED-74B1F0E2FBD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56882" y="1323607"/>
            <a:ext cx="7687907" cy="3525552"/>
          </a:xfrm>
          <a:prstGeom prst="rect">
            <a:avLst/>
          </a:prstGeom>
          <a:noFill/>
          <a:ln>
            <a:noFill/>
          </a:ln>
        </p:spPr>
      </p:pic>
      <p:sp>
        <p:nvSpPr>
          <p:cNvPr id="11" name="文本框 10">
            <a:extLst>
              <a:ext uri="{FF2B5EF4-FFF2-40B4-BE49-F238E27FC236}">
                <a16:creationId xmlns:a16="http://schemas.microsoft.com/office/drawing/2014/main" id="{AE1646E8-98CD-CFB2-500C-348E61D1A991}"/>
              </a:ext>
            </a:extLst>
          </p:cNvPr>
          <p:cNvSpPr txBox="1"/>
          <p:nvPr/>
        </p:nvSpPr>
        <p:spPr>
          <a:xfrm>
            <a:off x="633412" y="5032542"/>
            <a:ext cx="10633003" cy="1477328"/>
          </a:xfrm>
          <a:prstGeom prst="rect">
            <a:avLst/>
          </a:prstGeom>
          <a:noFill/>
        </p:spPr>
        <p:txBody>
          <a:bodyPr wrap="square">
            <a:spAutoFit/>
          </a:bodyPr>
          <a:lstStyle/>
          <a:p>
            <a:pPr indent="266700" algn="just"/>
            <a:r>
              <a:rPr lang="en-US" altLang="zh-CN" sz="1800" kern="100" dirty="0">
                <a:effectLst/>
                <a:latin typeface="Times New Roman" panose="02020603050405020304" pitchFamily="18" charset="0"/>
                <a:ea typeface="宋体" panose="02010600030101010101" pitchFamily="2" charset="-122"/>
              </a:rPr>
              <a:t>MPC </a:t>
            </a:r>
            <a:r>
              <a:rPr lang="zh-CN" altLang="zh-CN" sz="1800" kern="100" dirty="0">
                <a:effectLst/>
                <a:latin typeface="Times New Roman" panose="02020603050405020304" pitchFamily="18" charset="0"/>
                <a:ea typeface="宋体" panose="02010600030101010101" pitchFamily="2" charset="-122"/>
              </a:rPr>
              <a:t>在优化控制输入序列时，需要考虑各种约束条件，如关节角度限制、关节速度限制和驱动力矩限制。</a:t>
            </a:r>
            <a:r>
              <a:rPr lang="en-US" altLang="zh-CN" sz="1800" kern="100" dirty="0">
                <a:effectLst/>
                <a:latin typeface="Times New Roman" panose="02020603050405020304" pitchFamily="18" charset="0"/>
                <a:ea typeface="宋体" panose="02010600030101010101" pitchFamily="2" charset="-122"/>
              </a:rPr>
              <a:t>WBC </a:t>
            </a:r>
            <a:r>
              <a:rPr lang="zh-CN" altLang="zh-CN" sz="1800" kern="100" dirty="0">
                <a:effectLst/>
                <a:latin typeface="Times New Roman" panose="02020603050405020304" pitchFamily="18" charset="0"/>
                <a:ea typeface="宋体" panose="02010600030101010101" pitchFamily="2" charset="-122"/>
              </a:rPr>
              <a:t>可以提供更精确的约束信息，因为它对机器人的运动学和动力学约束有深入的处理。例如，</a:t>
            </a:r>
            <a:r>
              <a:rPr lang="en-US" altLang="zh-CN" sz="1800" kern="100" dirty="0">
                <a:effectLst/>
                <a:latin typeface="Times New Roman" panose="02020603050405020304" pitchFamily="18" charset="0"/>
                <a:ea typeface="宋体" panose="02010600030101010101" pitchFamily="2" charset="-122"/>
              </a:rPr>
              <a:t>WBC </a:t>
            </a:r>
            <a:r>
              <a:rPr lang="zh-CN" altLang="zh-CN" sz="1800" kern="100" dirty="0">
                <a:effectLst/>
                <a:latin typeface="Times New Roman" panose="02020603050405020304" pitchFamily="18" charset="0"/>
                <a:ea typeface="宋体" panose="02010600030101010101" pitchFamily="2" charset="-122"/>
              </a:rPr>
              <a:t>可以根据机器人的运动学模型计算出当前姿态下关节角度的可行范围，并将这个信息传递给</a:t>
            </a:r>
            <a:r>
              <a:rPr lang="en-US" altLang="zh-CN" sz="1800" kern="100" dirty="0">
                <a:effectLst/>
                <a:latin typeface="Times New Roman" panose="02020603050405020304" pitchFamily="18" charset="0"/>
                <a:ea typeface="宋体" panose="02010600030101010101" pitchFamily="2" charset="-122"/>
              </a:rPr>
              <a:t> MPC</a:t>
            </a:r>
            <a:r>
              <a:rPr lang="zh-CN" altLang="zh-CN" sz="1800" kern="100" dirty="0">
                <a:effectLst/>
                <a:latin typeface="Times New Roman" panose="02020603050405020304" pitchFamily="18" charset="0"/>
                <a:ea typeface="宋体" panose="02010600030101010101" pitchFamily="2" charset="-122"/>
              </a:rPr>
              <a:t>，帮助</a:t>
            </a:r>
            <a:r>
              <a:rPr lang="en-US" altLang="zh-CN" sz="1800" kern="100" dirty="0">
                <a:effectLst/>
                <a:latin typeface="Times New Roman" panose="02020603050405020304" pitchFamily="18" charset="0"/>
                <a:ea typeface="宋体" panose="02010600030101010101" pitchFamily="2" charset="-122"/>
              </a:rPr>
              <a:t> MPC </a:t>
            </a:r>
            <a:r>
              <a:rPr lang="zh-CN" altLang="zh-CN" sz="1800" kern="100" dirty="0">
                <a:effectLst/>
                <a:latin typeface="Times New Roman" panose="02020603050405020304" pitchFamily="18" charset="0"/>
                <a:ea typeface="宋体" panose="02010600030101010101" pitchFamily="2" charset="-122"/>
              </a:rPr>
              <a:t>在优化过程中更好地考虑约束。</a:t>
            </a:r>
            <a:r>
              <a:rPr lang="en-US" altLang="zh-CN" sz="1800" kern="100" dirty="0">
                <a:effectLst/>
                <a:latin typeface="Times New Roman" panose="02020603050405020304" pitchFamily="18" charset="0"/>
                <a:ea typeface="宋体" panose="02010600030101010101" pitchFamily="2" charset="-122"/>
              </a:rPr>
              <a:t>MPC </a:t>
            </a:r>
            <a:r>
              <a:rPr lang="zh-CN" altLang="zh-CN" sz="1800" kern="100" dirty="0">
                <a:effectLst/>
                <a:latin typeface="Times New Roman" panose="02020603050405020304" pitchFamily="18" charset="0"/>
                <a:ea typeface="宋体" panose="02010600030101010101" pitchFamily="2" charset="-122"/>
              </a:rPr>
              <a:t>预测的未来状态信息可以指导</a:t>
            </a:r>
            <a:r>
              <a:rPr lang="en-US" altLang="zh-CN" sz="1800" kern="100" dirty="0">
                <a:effectLst/>
                <a:latin typeface="Times New Roman" panose="02020603050405020304" pitchFamily="18" charset="0"/>
                <a:ea typeface="宋体" panose="02010600030101010101" pitchFamily="2" charset="-122"/>
              </a:rPr>
              <a:t> WBC </a:t>
            </a:r>
            <a:r>
              <a:rPr lang="zh-CN" altLang="zh-CN" sz="1800" kern="100" dirty="0">
                <a:effectLst/>
                <a:latin typeface="Times New Roman" panose="02020603050405020304" pitchFamily="18" charset="0"/>
                <a:ea typeface="宋体" panose="02010600030101010101" pitchFamily="2" charset="-122"/>
              </a:rPr>
              <a:t>进行更合理的力和力矩分配。</a:t>
            </a:r>
            <a:endParaRPr lang="zh-CN" altLang="zh-CN" sz="1400" kern="100" dirty="0">
              <a:effectLst/>
              <a:latin typeface="Times New Roman" panose="02020603050405020304" pitchFamily="18" charset="0"/>
              <a:ea typeface="宋体" panose="02010600030101010101" pitchFamily="2" charset="-122"/>
            </a:endParaRPr>
          </a:p>
        </p:txBody>
      </p:sp>
    </p:spTree>
    <p:custDataLst>
      <p:tags r:id="rId1"/>
    </p:custDataLst>
  </p:cSld>
  <p:clrMapOvr>
    <a:masterClrMapping/>
  </p:clrMapOvr>
  <p:transition spd="slow" advTm="92770">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3660" y="1699125"/>
            <a:ext cx="4653915" cy="3528830"/>
          </a:xfrm>
          <a:prstGeom prst="rect">
            <a:avLst/>
          </a:prstGeom>
        </p:spPr>
      </p:pic>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727486" y="1699125"/>
            <a:ext cx="2507794" cy="829945"/>
          </a:xfrm>
          <a:prstGeom prst="rect">
            <a:avLst/>
          </a:prstGeom>
          <a:noFill/>
        </p:spPr>
        <p:txBody>
          <a:bodyPr wrap="square" rtlCol="0">
            <a:spAutoFit/>
            <a:scene3d>
              <a:camera prst="orthographicFront"/>
              <a:lightRig rig="threePt" dir="t"/>
            </a:scene3d>
            <a:sp3d contourW="12700"/>
          </a:bodyPr>
          <a:lstStyle/>
          <a:p>
            <a:pPr algn="ctr"/>
            <a:r>
              <a:rPr lang="en-US" altLang="zh-CN" sz="4800">
                <a:solidFill>
                  <a:schemeClr val="accent1"/>
                </a:solidFill>
                <a:latin typeface="Century Gothic" panose="020B0502020202020204" pitchFamily="34" charset="0"/>
                <a:cs typeface="经典综艺体简" panose="02010609000101010101" pitchFamily="49" charset="-122"/>
              </a:rPr>
              <a:t>PART 04</a:t>
            </a:r>
            <a:endParaRPr lang="zh-CN" altLang="en-US" sz="480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6171826" y="2881342"/>
            <a:ext cx="4269162" cy="76835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b="0">
                <a:solidFill>
                  <a:schemeClr val="tx1"/>
                </a:solidFill>
                <a:sym typeface="+mn-ea"/>
              </a:rPr>
              <a:t>论文进度安排</a:t>
            </a:r>
          </a:p>
        </p:txBody>
      </p:sp>
      <p:sp>
        <p:nvSpPr>
          <p:cNvPr id="7" name="文本框 6"/>
          <p:cNvSpPr txBox="1"/>
          <p:nvPr/>
        </p:nvSpPr>
        <p:spPr>
          <a:xfrm>
            <a:off x="6295390" y="3726180"/>
            <a:ext cx="4269105" cy="338455"/>
          </a:xfrm>
          <a:prstGeom prst="rect">
            <a:avLst/>
          </a:prstGeom>
          <a:noFill/>
        </p:spPr>
        <p:txBody>
          <a:bodyPr wrap="square" rtlCol="0">
            <a:no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a:solidFill>
                  <a:schemeClr val="tx1">
                    <a:lumMod val="50000"/>
                    <a:lumOff val="50000"/>
                  </a:schemeClr>
                </a:solidFill>
                <a:sym typeface="+mn-ea"/>
              </a:rPr>
              <a:t>Work Schedule</a:t>
            </a:r>
            <a:endParaRPr lang="en-US" altLang="zh-CN">
              <a:solidFill>
                <a:schemeClr val="tx1">
                  <a:lumMod val="50000"/>
                  <a:lumOff val="50000"/>
                </a:schemeClr>
              </a:solidFill>
              <a:latin typeface="Century Gothic" panose="020B0502020202020204" pitchFamily="34" charset="0"/>
            </a:endParaRPr>
          </a:p>
          <a:p>
            <a:pPr algn="l"/>
            <a:endParaRPr lang="en-US" altLang="zh-CN">
              <a:solidFill>
                <a:schemeClr val="tx1">
                  <a:lumMod val="50000"/>
                  <a:lumOff val="50000"/>
                </a:schemeClr>
              </a:solidFill>
            </a:endParaRPr>
          </a:p>
        </p:txBody>
      </p:sp>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Tree>
  </p:cSld>
  <p:clrMapOvr>
    <a:masterClrMapping/>
  </p:clrMapOvr>
  <p:transition spd="slow" advTm="5498">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74217"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522413" y="1230313"/>
            <a:ext cx="3718454" cy="923330"/>
          </a:xfrm>
          <a:prstGeom prst="rect">
            <a:avLst/>
          </a:prstGeom>
          <a:noFill/>
        </p:spPr>
        <p:txBody>
          <a:bodyPr wrap="square" rtlCol="0">
            <a:spAutoFit/>
            <a:scene3d>
              <a:camera prst="orthographicFront"/>
              <a:lightRig rig="threePt" dir="t"/>
            </a:scene3d>
            <a:sp3d contourW="12700"/>
          </a:bodyPr>
          <a:lstStyle/>
          <a:p>
            <a:pPr algn="ctr"/>
            <a:r>
              <a:rPr lang="en-US" altLang="zh-CN" sz="5400">
                <a:solidFill>
                  <a:schemeClr val="accent1"/>
                </a:solidFill>
                <a:latin typeface="Century Gothic" panose="020B0502020202020204" pitchFamily="34" charset="0"/>
                <a:cs typeface="经典综艺体简" panose="02010609000101010101" pitchFamily="49" charset="-122"/>
              </a:rPr>
              <a:t>CONTENTS</a:t>
            </a:r>
            <a:endParaRPr lang="zh-CN" altLang="en-US" sz="5400">
              <a:solidFill>
                <a:schemeClr val="accent1"/>
              </a:solidFill>
              <a:latin typeface="Century Gothic" panose="020B0502020202020204" pitchFamily="34" charset="0"/>
              <a:cs typeface="经典综艺体简" panose="02010609000101010101" pitchFamily="49" charset="-122"/>
            </a:endParaRPr>
          </a:p>
        </p:txBody>
      </p:sp>
      <p:grpSp>
        <p:nvGrpSpPr>
          <p:cNvPr id="22" name="组合 21"/>
          <p:cNvGrpSpPr/>
          <p:nvPr/>
        </p:nvGrpSpPr>
        <p:grpSpPr>
          <a:xfrm>
            <a:off x="1167607" y="1653133"/>
            <a:ext cx="9856787" cy="3670300"/>
            <a:chOff x="1167607" y="1653133"/>
            <a:chExt cx="9856787" cy="3670300"/>
          </a:xfrm>
        </p:grpSpPr>
        <p:sp>
          <p:nvSpPr>
            <p:cNvPr id="9" name="任意多边形 8"/>
            <p:cNvSpPr/>
            <p:nvPr/>
          </p:nvSpPr>
          <p:spPr>
            <a:xfrm>
              <a:off x="1167607" y="1653133"/>
              <a:ext cx="9856787" cy="3670300"/>
            </a:xfrm>
            <a:custGeom>
              <a:avLst/>
              <a:gdLst>
                <a:gd name="connsiteX0" fmla="*/ 0 w 9856787"/>
                <a:gd name="connsiteY0" fmla="*/ 0 h 3670300"/>
                <a:gd name="connsiteX1" fmla="*/ 445293 w 9856787"/>
                <a:gd name="connsiteY1" fmla="*/ 0 h 3670300"/>
                <a:gd name="connsiteX2" fmla="*/ 445293 w 9856787"/>
                <a:gd name="connsiteY2" fmla="*/ 52375 h 3670300"/>
                <a:gd name="connsiteX3" fmla="*/ 52375 w 9856787"/>
                <a:gd name="connsiteY3" fmla="*/ 52375 h 3670300"/>
                <a:gd name="connsiteX4" fmla="*/ 52375 w 9856787"/>
                <a:gd name="connsiteY4" fmla="*/ 3617925 h 3670300"/>
                <a:gd name="connsiteX5" fmla="*/ 9804412 w 9856787"/>
                <a:gd name="connsiteY5" fmla="*/ 3617925 h 3670300"/>
                <a:gd name="connsiteX6" fmla="*/ 9804412 w 9856787"/>
                <a:gd name="connsiteY6" fmla="*/ 52375 h 3670300"/>
                <a:gd name="connsiteX7" fmla="*/ 4073260 w 9856787"/>
                <a:gd name="connsiteY7" fmla="*/ 52375 h 3670300"/>
                <a:gd name="connsiteX8" fmla="*/ 4073260 w 9856787"/>
                <a:gd name="connsiteY8" fmla="*/ 0 h 3670300"/>
                <a:gd name="connsiteX9" fmla="*/ 9856787 w 9856787"/>
                <a:gd name="connsiteY9" fmla="*/ 0 h 3670300"/>
                <a:gd name="connsiteX10" fmla="*/ 9856787 w 9856787"/>
                <a:gd name="connsiteY10" fmla="*/ 3670300 h 3670300"/>
                <a:gd name="connsiteX11" fmla="*/ 0 w 9856787"/>
                <a:gd name="connsiteY11" fmla="*/ 3670300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56787" h="3670300">
                  <a:moveTo>
                    <a:pt x="0" y="0"/>
                  </a:moveTo>
                  <a:lnTo>
                    <a:pt x="445293" y="0"/>
                  </a:lnTo>
                  <a:lnTo>
                    <a:pt x="445293" y="52375"/>
                  </a:lnTo>
                  <a:lnTo>
                    <a:pt x="52375" y="52375"/>
                  </a:lnTo>
                  <a:lnTo>
                    <a:pt x="52375" y="3617925"/>
                  </a:lnTo>
                  <a:lnTo>
                    <a:pt x="9804412" y="3617925"/>
                  </a:lnTo>
                  <a:lnTo>
                    <a:pt x="9804412" y="52375"/>
                  </a:lnTo>
                  <a:lnTo>
                    <a:pt x="4073260" y="52375"/>
                  </a:lnTo>
                  <a:lnTo>
                    <a:pt x="4073260" y="0"/>
                  </a:lnTo>
                  <a:lnTo>
                    <a:pt x="9856787" y="0"/>
                  </a:lnTo>
                  <a:lnTo>
                    <a:pt x="9856787" y="3670300"/>
                  </a:lnTo>
                  <a:lnTo>
                    <a:pt x="0" y="3670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任意多边形 6"/>
            <p:cNvSpPr/>
            <p:nvPr/>
          </p:nvSpPr>
          <p:spPr>
            <a:xfrm>
              <a:off x="6096000" y="1653133"/>
              <a:ext cx="4928394" cy="3670300"/>
            </a:xfrm>
            <a:custGeom>
              <a:avLst/>
              <a:gdLst>
                <a:gd name="connsiteX0" fmla="*/ 0 w 4928394"/>
                <a:gd name="connsiteY0" fmla="*/ 0 h 3670300"/>
                <a:gd name="connsiteX1" fmla="*/ 4928394 w 4928394"/>
                <a:gd name="connsiteY1" fmla="*/ 0 h 3670300"/>
                <a:gd name="connsiteX2" fmla="*/ 4928394 w 4928394"/>
                <a:gd name="connsiteY2" fmla="*/ 3670300 h 3670300"/>
                <a:gd name="connsiteX3" fmla="*/ 0 w 4928394"/>
                <a:gd name="connsiteY3" fmla="*/ 3670300 h 3670300"/>
                <a:gd name="connsiteX4" fmla="*/ 0 w 4928394"/>
                <a:gd name="connsiteY4" fmla="*/ 3617925 h 3670300"/>
                <a:gd name="connsiteX5" fmla="*/ 4876019 w 4928394"/>
                <a:gd name="connsiteY5" fmla="*/ 3617925 h 3670300"/>
                <a:gd name="connsiteX6" fmla="*/ 4876019 w 4928394"/>
                <a:gd name="connsiteY6" fmla="*/ 52375 h 3670300"/>
                <a:gd name="connsiteX7" fmla="*/ 0 w 4928394"/>
                <a:gd name="connsiteY7" fmla="*/ 52375 h 367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28394" h="3670300">
                  <a:moveTo>
                    <a:pt x="0" y="0"/>
                  </a:moveTo>
                  <a:lnTo>
                    <a:pt x="4928394" y="0"/>
                  </a:lnTo>
                  <a:lnTo>
                    <a:pt x="4928394" y="3670300"/>
                  </a:lnTo>
                  <a:lnTo>
                    <a:pt x="0" y="3670300"/>
                  </a:lnTo>
                  <a:lnTo>
                    <a:pt x="0" y="3617925"/>
                  </a:lnTo>
                  <a:lnTo>
                    <a:pt x="4876019" y="3617925"/>
                  </a:lnTo>
                  <a:lnTo>
                    <a:pt x="4876019" y="52375"/>
                  </a:lnTo>
                  <a:lnTo>
                    <a:pt x="0" y="52375"/>
                  </a:lnTo>
                  <a:close/>
                </a:path>
              </a:pathLst>
            </a:cu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0" name="组合 9"/>
          <p:cNvGrpSpPr/>
          <p:nvPr/>
        </p:nvGrpSpPr>
        <p:grpSpPr>
          <a:xfrm>
            <a:off x="1727214" y="2677303"/>
            <a:ext cx="4688301" cy="648946"/>
            <a:chOff x="7717943" y="1707592"/>
            <a:chExt cx="4109835" cy="568875"/>
          </a:xfrm>
        </p:grpSpPr>
        <p:sp>
          <p:nvSpPr>
            <p:cNvPr id="11" name="文本框 10"/>
            <p:cNvSpPr txBox="1"/>
            <p:nvPr/>
          </p:nvSpPr>
          <p:spPr>
            <a:xfrm>
              <a:off x="7717943" y="1707592"/>
              <a:ext cx="1752336" cy="403571"/>
            </a:xfrm>
            <a:prstGeom prst="rect">
              <a:avLst/>
            </a:prstGeom>
            <a:noFill/>
          </p:spPr>
          <p:txBody>
            <a:bodyPr wrap="none" rtlCol="0">
              <a:spAutoFit/>
              <a:scene3d>
                <a:camera prst="orthographicFront"/>
                <a:lightRig rig="threePt" dir="t"/>
              </a:scene3d>
              <a:sp3d contourW="12700"/>
            </a:bodyPr>
            <a:lstStyle/>
            <a:p>
              <a:r>
                <a:rPr lang="en-US" altLang="zh-CN" sz="2400" b="1">
                  <a:solidFill>
                    <a:schemeClr val="tx1">
                      <a:lumMod val="75000"/>
                      <a:lumOff val="25000"/>
                    </a:schemeClr>
                  </a:solidFill>
                  <a:latin typeface="Century Gothic" panose="020B0502020202020204" pitchFamily="34" charset="0"/>
                </a:rPr>
                <a:t>01 . </a:t>
              </a:r>
              <a:r>
                <a:rPr lang="zh-CN" altLang="en-US" sz="2400" b="1">
                  <a:solidFill>
                    <a:schemeClr val="tx1">
                      <a:lumMod val="75000"/>
                      <a:lumOff val="25000"/>
                    </a:schemeClr>
                  </a:solidFill>
                  <a:latin typeface="Century Gothic" panose="020B0502020202020204" pitchFamily="34" charset="0"/>
                </a:rPr>
                <a:t>研究背景</a:t>
              </a:r>
            </a:p>
          </p:txBody>
        </p:sp>
        <p:sp>
          <p:nvSpPr>
            <p:cNvPr id="12" name="文本框 11"/>
            <p:cNvSpPr txBox="1"/>
            <p:nvPr/>
          </p:nvSpPr>
          <p:spPr>
            <a:xfrm>
              <a:off x="8231829" y="2054920"/>
              <a:ext cx="3595949" cy="221547"/>
            </a:xfrm>
            <a:prstGeom prst="rect">
              <a:avLst/>
            </a:prstGeom>
            <a:noFill/>
          </p:spPr>
          <p:txBody>
            <a:bodyPr wrap="square" rtlCol="0">
              <a:spAutoFit/>
              <a:scene3d>
                <a:camera prst="orthographicFront"/>
                <a:lightRig rig="threePt" dir="t"/>
              </a:scene3d>
              <a:sp3d contourW="12700"/>
            </a:bodyPr>
            <a:lstStyle/>
            <a:p>
              <a:r>
                <a:rPr lang="en-US" altLang="zh-CN" sz="1050">
                  <a:solidFill>
                    <a:schemeClr val="tx1">
                      <a:lumMod val="50000"/>
                      <a:lumOff val="50000"/>
                    </a:schemeClr>
                  </a:solidFill>
                  <a:latin typeface="Century Gothic" panose="020B0502020202020204" pitchFamily="34" charset="0"/>
                </a:rPr>
                <a:t> Research Background </a:t>
              </a:r>
            </a:p>
          </p:txBody>
        </p:sp>
      </p:grpSp>
      <p:grpSp>
        <p:nvGrpSpPr>
          <p:cNvPr id="13" name="组合 12"/>
          <p:cNvGrpSpPr/>
          <p:nvPr/>
        </p:nvGrpSpPr>
        <p:grpSpPr>
          <a:xfrm>
            <a:off x="6333685" y="2677302"/>
            <a:ext cx="4688302" cy="688007"/>
            <a:chOff x="7717943" y="1707592"/>
            <a:chExt cx="4109836" cy="603117"/>
          </a:xfrm>
        </p:grpSpPr>
        <p:sp>
          <p:nvSpPr>
            <p:cNvPr id="14" name="文本框 13"/>
            <p:cNvSpPr txBox="1"/>
            <p:nvPr/>
          </p:nvSpPr>
          <p:spPr>
            <a:xfrm>
              <a:off x="7717943" y="1707592"/>
              <a:ext cx="2311862" cy="404702"/>
            </a:xfrm>
            <a:prstGeom prst="rect">
              <a:avLst/>
            </a:prstGeom>
            <a:noFill/>
          </p:spPr>
          <p:txBody>
            <a:bodyPr wrap="none" rtlCol="0">
              <a:spAutoFit/>
              <a:scene3d>
                <a:camera prst="orthographicFront"/>
                <a:lightRig rig="threePt" dir="t"/>
              </a:scene3d>
              <a:sp3d contourW="12700"/>
            </a:bodyPr>
            <a:lstStyle/>
            <a:p>
              <a:r>
                <a:rPr lang="en-US" altLang="zh-CN" sz="2400" b="1">
                  <a:solidFill>
                    <a:schemeClr val="bg1"/>
                  </a:solidFill>
                  <a:latin typeface="Century Gothic" panose="020B0502020202020204" pitchFamily="34" charset="0"/>
                </a:rPr>
                <a:t>03 . </a:t>
              </a:r>
              <a:r>
                <a:rPr lang="zh-CN" altLang="en-US" sz="2400" b="1">
                  <a:solidFill>
                    <a:schemeClr val="bg1"/>
                  </a:solidFill>
                  <a:latin typeface="Century Gothic" panose="020B0502020202020204" pitchFamily="34" charset="0"/>
                </a:rPr>
                <a:t>主要工作内容</a:t>
              </a:r>
            </a:p>
          </p:txBody>
        </p:sp>
        <p:sp>
          <p:nvSpPr>
            <p:cNvPr id="15" name="文本框 14"/>
            <p:cNvSpPr txBox="1"/>
            <p:nvPr/>
          </p:nvSpPr>
          <p:spPr>
            <a:xfrm>
              <a:off x="8231830" y="2088123"/>
              <a:ext cx="3595949" cy="222586"/>
            </a:xfrm>
            <a:prstGeom prst="rect">
              <a:avLst/>
            </a:prstGeom>
            <a:noFill/>
          </p:spPr>
          <p:txBody>
            <a:bodyPr wrap="square" rtlCol="0">
              <a:spAutoFit/>
              <a:scene3d>
                <a:camera prst="orthographicFront"/>
                <a:lightRig rig="threePt" dir="t"/>
              </a:scene3d>
              <a:sp3d contourW="12700"/>
            </a:bodyPr>
            <a:lstStyle/>
            <a:p>
              <a:r>
                <a:rPr lang="en-US" altLang="zh-CN" sz="1050">
                  <a:solidFill>
                    <a:schemeClr val="bg1"/>
                  </a:solidFill>
                  <a:latin typeface="Century Gothic" panose="020B0502020202020204" pitchFamily="34" charset="0"/>
                </a:rPr>
                <a:t> Main Content of Work</a:t>
              </a:r>
            </a:p>
          </p:txBody>
        </p:sp>
      </p:grpSp>
      <p:grpSp>
        <p:nvGrpSpPr>
          <p:cNvPr id="16" name="组合 15"/>
          <p:cNvGrpSpPr/>
          <p:nvPr/>
        </p:nvGrpSpPr>
        <p:grpSpPr>
          <a:xfrm>
            <a:off x="1727215" y="3814763"/>
            <a:ext cx="4810679" cy="841467"/>
            <a:chOff x="7717943" y="1707592"/>
            <a:chExt cx="4217113" cy="737642"/>
          </a:xfrm>
        </p:grpSpPr>
        <p:sp>
          <p:nvSpPr>
            <p:cNvPr id="17" name="文本框 16"/>
            <p:cNvSpPr txBox="1"/>
            <p:nvPr/>
          </p:nvSpPr>
          <p:spPr>
            <a:xfrm>
              <a:off x="7717943" y="1707592"/>
              <a:ext cx="1752336" cy="403572"/>
            </a:xfrm>
            <a:prstGeom prst="rect">
              <a:avLst/>
            </a:prstGeom>
            <a:noFill/>
          </p:spPr>
          <p:txBody>
            <a:bodyPr wrap="none" rtlCol="0">
              <a:spAutoFit/>
              <a:scene3d>
                <a:camera prst="orthographicFront"/>
                <a:lightRig rig="threePt" dir="t"/>
              </a:scene3d>
              <a:sp3d contourW="12700"/>
            </a:bodyPr>
            <a:lstStyle/>
            <a:p>
              <a:r>
                <a:rPr lang="en-US" altLang="zh-CN" sz="2400" b="1">
                  <a:solidFill>
                    <a:schemeClr val="tx1">
                      <a:lumMod val="75000"/>
                      <a:lumOff val="25000"/>
                    </a:schemeClr>
                  </a:solidFill>
                  <a:latin typeface="Century Gothic" panose="020B0502020202020204" pitchFamily="34" charset="0"/>
                </a:rPr>
                <a:t>02 . </a:t>
              </a:r>
              <a:r>
                <a:rPr lang="zh-CN" altLang="en-US" sz="2400" b="1">
                  <a:solidFill>
                    <a:schemeClr val="tx1">
                      <a:lumMod val="75000"/>
                      <a:lumOff val="25000"/>
                    </a:schemeClr>
                  </a:solidFill>
                  <a:latin typeface="Century Gothic" panose="020B0502020202020204" pitchFamily="34" charset="0"/>
                </a:rPr>
                <a:t>研究现状</a:t>
              </a:r>
            </a:p>
          </p:txBody>
        </p:sp>
        <p:sp>
          <p:nvSpPr>
            <p:cNvPr id="18" name="文本框 17"/>
            <p:cNvSpPr txBox="1"/>
            <p:nvPr/>
          </p:nvSpPr>
          <p:spPr>
            <a:xfrm>
              <a:off x="8261176" y="2082298"/>
              <a:ext cx="3673880" cy="362936"/>
            </a:xfrm>
            <a:prstGeom prst="rect">
              <a:avLst/>
            </a:prstGeom>
            <a:noFill/>
          </p:spPr>
          <p:txBody>
            <a:bodyPr wrap="square" rtlCol="0">
              <a:spAutoFit/>
              <a:scene3d>
                <a:camera prst="orthographicFront"/>
                <a:lightRig rig="threePt" dir="t"/>
              </a:scene3d>
              <a:sp3d contourW="12700"/>
            </a:bodyPr>
            <a:lstStyle/>
            <a:p>
              <a:r>
                <a:rPr lang="en-US" altLang="zh-CN" sz="1050">
                  <a:solidFill>
                    <a:schemeClr val="tx1">
                      <a:lumMod val="50000"/>
                      <a:lumOff val="50000"/>
                    </a:schemeClr>
                  </a:solidFill>
                  <a:latin typeface="Century Gothic" panose="020B0502020202020204" pitchFamily="34" charset="0"/>
                </a:rPr>
                <a:t> </a:t>
              </a:r>
              <a:r>
                <a:rPr lang="en-US" altLang="zh-CN" sz="1050">
                  <a:solidFill>
                    <a:schemeClr val="tx1">
                      <a:lumMod val="50000"/>
                      <a:lumOff val="50000"/>
                    </a:schemeClr>
                  </a:solidFill>
                  <a:latin typeface="Century Gothic" panose="020B0502020202020204" pitchFamily="34" charset="0"/>
                  <a:sym typeface="+mn-ea"/>
                </a:rPr>
                <a:t>Research Status</a:t>
              </a:r>
              <a:endParaRPr lang="en-US" altLang="zh-CN" sz="1050">
                <a:solidFill>
                  <a:schemeClr val="tx1">
                    <a:lumMod val="50000"/>
                    <a:lumOff val="50000"/>
                  </a:schemeClr>
                </a:solidFill>
                <a:latin typeface="Century Gothic" panose="020B0502020202020204" pitchFamily="34" charset="0"/>
              </a:endParaRPr>
            </a:p>
            <a:p>
              <a:endParaRPr lang="en-US" altLang="zh-CN" sz="1050">
                <a:solidFill>
                  <a:schemeClr val="tx1">
                    <a:lumMod val="50000"/>
                    <a:lumOff val="50000"/>
                  </a:schemeClr>
                </a:solidFill>
                <a:latin typeface="Century Gothic" panose="020B0502020202020204" pitchFamily="34" charset="0"/>
              </a:endParaRPr>
            </a:p>
          </p:txBody>
        </p:sp>
      </p:grpSp>
      <p:grpSp>
        <p:nvGrpSpPr>
          <p:cNvPr id="19" name="组合 18"/>
          <p:cNvGrpSpPr/>
          <p:nvPr/>
        </p:nvGrpSpPr>
        <p:grpSpPr>
          <a:xfrm>
            <a:off x="6333685" y="3814763"/>
            <a:ext cx="4688301" cy="697286"/>
            <a:chOff x="7717943" y="1707592"/>
            <a:chExt cx="4109835" cy="611251"/>
          </a:xfrm>
        </p:grpSpPr>
        <p:sp>
          <p:nvSpPr>
            <p:cNvPr id="20" name="文本框 19"/>
            <p:cNvSpPr txBox="1"/>
            <p:nvPr/>
          </p:nvSpPr>
          <p:spPr>
            <a:xfrm>
              <a:off x="7717943" y="1707592"/>
              <a:ext cx="2286720" cy="403572"/>
            </a:xfrm>
            <a:prstGeom prst="rect">
              <a:avLst/>
            </a:prstGeom>
            <a:noFill/>
          </p:spPr>
          <p:txBody>
            <a:bodyPr wrap="none" rtlCol="0">
              <a:spAutoFit/>
              <a:scene3d>
                <a:camera prst="orthographicFront"/>
                <a:lightRig rig="threePt" dir="t"/>
              </a:scene3d>
              <a:sp3d contourW="12700"/>
            </a:bodyPr>
            <a:lstStyle/>
            <a:p>
              <a:pPr algn="l"/>
              <a:r>
                <a:rPr lang="en-US" altLang="zh-CN" sz="2400" b="1" dirty="0">
                  <a:solidFill>
                    <a:schemeClr val="bg1"/>
                  </a:solidFill>
                  <a:latin typeface="Century Gothic" panose="020B0502020202020204" pitchFamily="34" charset="0"/>
                </a:rPr>
                <a:t>04 . </a:t>
              </a:r>
              <a:r>
                <a:rPr lang="zh-CN" altLang="en-US" sz="2400" b="1" dirty="0">
                  <a:solidFill>
                    <a:schemeClr val="bg1"/>
                  </a:solidFill>
                  <a:latin typeface="Century Gothic" panose="020B0502020202020204" pitchFamily="34" charset="0"/>
                </a:rPr>
                <a:t>论文进度安排</a:t>
              </a:r>
            </a:p>
          </p:txBody>
        </p:sp>
        <p:sp>
          <p:nvSpPr>
            <p:cNvPr id="21" name="文本框 20"/>
            <p:cNvSpPr txBox="1"/>
            <p:nvPr/>
          </p:nvSpPr>
          <p:spPr>
            <a:xfrm>
              <a:off x="8231829" y="2097296"/>
              <a:ext cx="3595949" cy="221547"/>
            </a:xfrm>
            <a:prstGeom prst="rect">
              <a:avLst/>
            </a:prstGeom>
            <a:noFill/>
          </p:spPr>
          <p:txBody>
            <a:bodyPr wrap="square" rtlCol="0">
              <a:spAutoFit/>
              <a:scene3d>
                <a:camera prst="orthographicFront"/>
                <a:lightRig rig="threePt" dir="t"/>
              </a:scene3d>
              <a:sp3d contourW="12700"/>
            </a:bodyPr>
            <a:lstStyle/>
            <a:p>
              <a:r>
                <a:rPr lang="en-US" altLang="zh-CN" sz="1050">
                  <a:solidFill>
                    <a:schemeClr val="bg1"/>
                  </a:solidFill>
                  <a:latin typeface="Century Gothic" panose="020B0502020202020204" pitchFamily="34" charset="0"/>
                </a:rPr>
                <a:t> </a:t>
              </a:r>
              <a:r>
                <a:rPr lang="en-US" altLang="zh-CN" sz="1050">
                  <a:solidFill>
                    <a:schemeClr val="bg1"/>
                  </a:solidFill>
                  <a:latin typeface="Century Gothic" panose="020B0502020202020204" pitchFamily="34" charset="0"/>
                  <a:sym typeface="+mn-ea"/>
                </a:rPr>
                <a:t>Work Schedule</a:t>
              </a:r>
              <a:endParaRPr lang="en-US" altLang="zh-CN" sz="1050">
                <a:solidFill>
                  <a:schemeClr val="bg1"/>
                </a:solidFill>
                <a:latin typeface="Century Gothic" panose="020B0502020202020204" pitchFamily="34" charset="0"/>
              </a:endParaRPr>
            </a:p>
          </p:txBody>
        </p:sp>
      </p:gr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Tree>
  </p:cSld>
  <p:clrMapOvr>
    <a:masterClrMapping/>
  </p:clrMapOvr>
  <p:transition spd="slow" advTm="11389">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grpSp>
        <p:nvGrpSpPr>
          <p:cNvPr id="2" name="组合 1"/>
          <p:cNvGrpSpPr/>
          <p:nvPr/>
        </p:nvGrpSpPr>
        <p:grpSpPr>
          <a:xfrm>
            <a:off x="248057" y="271705"/>
            <a:ext cx="4553217" cy="1014413"/>
            <a:chOff x="441025" y="218860"/>
            <a:chExt cx="4553217" cy="1014413"/>
          </a:xfrm>
        </p:grpSpPr>
        <p:grpSp>
          <p:nvGrpSpPr>
            <p:cNvPr id="4" name="组合 3"/>
            <p:cNvGrpSpPr/>
            <p:nvPr/>
          </p:nvGrpSpPr>
          <p:grpSpPr>
            <a:xfrm>
              <a:off x="441025" y="218860"/>
              <a:ext cx="4553217" cy="1014413"/>
              <a:chOff x="441025" y="218860"/>
              <a:chExt cx="4553217" cy="1014413"/>
            </a:xfrm>
          </p:grpSpPr>
          <p:sp>
            <p:nvSpPr>
              <p:cNvPr id="7" name="文本框 6"/>
              <p:cNvSpPr txBox="1"/>
              <p:nvPr/>
            </p:nvSpPr>
            <p:spPr>
              <a:xfrm>
                <a:off x="564794" y="364158"/>
                <a:ext cx="4429448"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dirty="0"/>
                  <a:t>主要</a:t>
                </a:r>
                <a:r>
                  <a:rPr lang="zh-CN" altLang="en-US" dirty="0"/>
                  <a:t>进度安排</a:t>
                </a:r>
                <a:endParaRPr lang="zh-CN" altLang="en-US" sz="2800" dirty="0"/>
              </a:p>
            </p:txBody>
          </p:sp>
          <p:sp>
            <p:nvSpPr>
              <p:cNvPr id="8" name="任意多边形 28"/>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文本框 4"/>
            <p:cNvSpPr txBox="1"/>
            <p:nvPr/>
          </p:nvSpPr>
          <p:spPr>
            <a:xfrm>
              <a:off x="564794" y="784352"/>
              <a:ext cx="4269162"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sz="1100">
                  <a:solidFill>
                    <a:schemeClr val="tx1">
                      <a:lumMod val="50000"/>
                      <a:lumOff val="50000"/>
                    </a:schemeClr>
                  </a:solidFill>
                  <a:latin typeface="Century Gothic" panose="020B0502020202020204" pitchFamily="34" charset="0"/>
                </a:rPr>
                <a:t> Main Content of Work</a:t>
              </a:r>
            </a:p>
          </p:txBody>
        </p:sp>
      </p:grpSp>
      <p:sp>
        <p:nvSpPr>
          <p:cNvPr id="11" name="文本框 10">
            <a:extLst>
              <a:ext uri="{FF2B5EF4-FFF2-40B4-BE49-F238E27FC236}">
                <a16:creationId xmlns:a16="http://schemas.microsoft.com/office/drawing/2014/main" id="{98783E9A-51C0-A89D-E535-FD891A43C78A}"/>
              </a:ext>
            </a:extLst>
          </p:cNvPr>
          <p:cNvSpPr txBox="1"/>
          <p:nvPr/>
        </p:nvSpPr>
        <p:spPr>
          <a:xfrm>
            <a:off x="716916" y="1360417"/>
            <a:ext cx="10565912" cy="4893647"/>
          </a:xfrm>
          <a:prstGeom prst="rect">
            <a:avLst/>
          </a:prstGeom>
          <a:noFill/>
        </p:spPr>
        <p:txBody>
          <a:bodyPr wrap="square">
            <a:spAutoFit/>
          </a:bodyPr>
          <a:lstStyle/>
          <a:p>
            <a:r>
              <a:rPr lang="en-US" altLang="zh-CN" sz="2400" kern="100" dirty="0">
                <a:effectLst/>
                <a:latin typeface="Times New Roman" panose="02020603050405020304" pitchFamily="18" charset="0"/>
                <a:ea typeface="宋体" panose="02010600030101010101" pitchFamily="2" charset="-122"/>
              </a:rPr>
              <a:t>2024.9</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2024.12    </a:t>
            </a:r>
            <a:r>
              <a:rPr lang="zh-CN" altLang="zh-CN" sz="2400" kern="100" dirty="0">
                <a:effectLst/>
                <a:latin typeface="Times New Roman" panose="02020603050405020304" pitchFamily="18" charset="0"/>
                <a:ea typeface="宋体" panose="02010600030101010101" pitchFamily="2" charset="-122"/>
              </a:rPr>
              <a:t>收集论文相关资料，制定整体工作计划</a:t>
            </a:r>
            <a:endParaRPr lang="en-US" altLang="zh-CN" sz="2400" kern="100" dirty="0">
              <a:effectLst/>
              <a:latin typeface="Times New Roman" panose="02020603050405020304" pitchFamily="18" charset="0"/>
              <a:ea typeface="宋体" panose="02010600030101010101" pitchFamily="2" charset="-122"/>
            </a:endParaRPr>
          </a:p>
          <a:p>
            <a:endParaRPr lang="zh-CN" altLang="zh-CN" sz="2400" kern="100" dirty="0">
              <a:effectLst/>
              <a:latin typeface="Times New Roman" panose="02020603050405020304" pitchFamily="18" charset="0"/>
              <a:ea typeface="宋体" panose="02010600030101010101" pitchFamily="2" charset="-122"/>
            </a:endParaRPr>
          </a:p>
          <a:p>
            <a:r>
              <a:rPr lang="en-US" altLang="zh-CN" sz="2400" kern="100" dirty="0">
                <a:effectLst/>
                <a:latin typeface="Times New Roman" panose="02020603050405020304" pitchFamily="18" charset="0"/>
                <a:ea typeface="宋体" panose="02010600030101010101" pitchFamily="2" charset="-122"/>
              </a:rPr>
              <a:t>2025.01</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2025.03   </a:t>
            </a:r>
            <a:r>
              <a:rPr lang="zh-CN" altLang="zh-CN" sz="2400" kern="100" dirty="0">
                <a:effectLst/>
                <a:latin typeface="Times New Roman" panose="02020603050405020304" pitchFamily="18" charset="0"/>
                <a:ea typeface="宋体" panose="02010600030101010101" pitchFamily="2" charset="-122"/>
              </a:rPr>
              <a:t>水下模块化机器人模型建立</a:t>
            </a:r>
            <a:endParaRPr lang="en-US" altLang="zh-CN" sz="2400" kern="100" dirty="0">
              <a:effectLst/>
              <a:latin typeface="Times New Roman" panose="02020603050405020304" pitchFamily="18" charset="0"/>
              <a:ea typeface="宋体" panose="02010600030101010101" pitchFamily="2" charset="-122"/>
            </a:endParaRPr>
          </a:p>
          <a:p>
            <a:endParaRPr lang="zh-CN" altLang="zh-CN" sz="2400" kern="100" dirty="0">
              <a:effectLst/>
              <a:latin typeface="Times New Roman" panose="02020603050405020304" pitchFamily="18" charset="0"/>
              <a:ea typeface="宋体" panose="02010600030101010101" pitchFamily="2" charset="-122"/>
            </a:endParaRPr>
          </a:p>
          <a:p>
            <a:r>
              <a:rPr lang="en-US" altLang="zh-CN" sz="2400" kern="100" dirty="0">
                <a:effectLst/>
                <a:latin typeface="Times New Roman" panose="02020603050405020304" pitchFamily="18" charset="0"/>
                <a:ea typeface="宋体" panose="02010600030101010101" pitchFamily="2" charset="-122"/>
              </a:rPr>
              <a:t>2025.04</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2025.06   </a:t>
            </a:r>
            <a:r>
              <a:rPr lang="zh-CN" altLang="zh-CN" sz="2400" kern="100" dirty="0">
                <a:effectLst/>
                <a:latin typeface="Times New Roman" panose="02020603050405020304" pitchFamily="18" charset="0"/>
                <a:ea typeface="宋体" panose="02010600030101010101" pitchFamily="2" charset="-122"/>
              </a:rPr>
              <a:t>水下模块化机器人姿态分析与推力分配</a:t>
            </a:r>
            <a:endParaRPr lang="en-US" altLang="zh-CN" sz="2400" kern="100" dirty="0">
              <a:effectLst/>
              <a:latin typeface="Times New Roman" panose="02020603050405020304" pitchFamily="18" charset="0"/>
              <a:ea typeface="宋体" panose="02010600030101010101" pitchFamily="2" charset="-122"/>
            </a:endParaRPr>
          </a:p>
          <a:p>
            <a:endParaRPr lang="zh-CN" altLang="zh-CN" sz="2400" kern="100" dirty="0">
              <a:effectLst/>
              <a:latin typeface="Times New Roman" panose="02020603050405020304" pitchFamily="18" charset="0"/>
              <a:ea typeface="宋体" panose="02010600030101010101" pitchFamily="2" charset="-122"/>
            </a:endParaRPr>
          </a:p>
          <a:p>
            <a:r>
              <a:rPr lang="en-US" altLang="zh-CN" sz="2400" kern="100" dirty="0">
                <a:effectLst/>
                <a:latin typeface="Times New Roman" panose="02020603050405020304" pitchFamily="18" charset="0"/>
                <a:ea typeface="宋体" panose="02010600030101010101" pitchFamily="2" charset="-122"/>
              </a:rPr>
              <a:t>2025.07</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2025.09   </a:t>
            </a:r>
            <a:r>
              <a:rPr lang="zh-CN" altLang="zh-CN" sz="2400" kern="100" dirty="0">
                <a:effectLst/>
                <a:latin typeface="Times New Roman" panose="02020603050405020304" pitchFamily="18" charset="0"/>
                <a:ea typeface="宋体" panose="02010600030101010101" pitchFamily="2" charset="-122"/>
              </a:rPr>
              <a:t>水下模块化机器人姿态控制系统搭建与仿真</a:t>
            </a:r>
            <a:endParaRPr lang="en-US" altLang="zh-CN" sz="2400" kern="100" dirty="0">
              <a:effectLst/>
              <a:latin typeface="Times New Roman" panose="02020603050405020304" pitchFamily="18" charset="0"/>
              <a:ea typeface="宋体" panose="02010600030101010101" pitchFamily="2" charset="-122"/>
            </a:endParaRPr>
          </a:p>
          <a:p>
            <a:endParaRPr lang="zh-CN" altLang="zh-CN" sz="2400" kern="100" dirty="0">
              <a:effectLst/>
              <a:latin typeface="Times New Roman" panose="02020603050405020304" pitchFamily="18" charset="0"/>
              <a:ea typeface="宋体" panose="02010600030101010101" pitchFamily="2" charset="-122"/>
            </a:endParaRPr>
          </a:p>
          <a:p>
            <a:r>
              <a:rPr lang="en-US" altLang="zh-CN" sz="2400" kern="100" dirty="0">
                <a:effectLst/>
                <a:latin typeface="Times New Roman" panose="02020603050405020304" pitchFamily="18" charset="0"/>
                <a:ea typeface="宋体" panose="02010600030101010101" pitchFamily="2" charset="-122"/>
              </a:rPr>
              <a:t>2025.10</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2025.12   </a:t>
            </a:r>
            <a:r>
              <a:rPr lang="zh-CN" altLang="zh-CN" sz="2400" kern="100" dirty="0">
                <a:effectLst/>
                <a:latin typeface="Times New Roman" panose="02020603050405020304" pitchFamily="18" charset="0"/>
                <a:ea typeface="宋体" panose="02010600030101010101" pitchFamily="2" charset="-122"/>
              </a:rPr>
              <a:t>水下模块化机器人硬件系统搭建调试和算法验证</a:t>
            </a:r>
            <a:endParaRPr lang="en-US" altLang="zh-CN" sz="2400" kern="100" dirty="0">
              <a:effectLst/>
              <a:latin typeface="Times New Roman" panose="02020603050405020304" pitchFamily="18" charset="0"/>
              <a:ea typeface="宋体" panose="02010600030101010101" pitchFamily="2" charset="-122"/>
            </a:endParaRPr>
          </a:p>
          <a:p>
            <a:endParaRPr lang="zh-CN" altLang="zh-CN" sz="2400" kern="100" dirty="0">
              <a:effectLst/>
              <a:latin typeface="Times New Roman" panose="02020603050405020304" pitchFamily="18" charset="0"/>
              <a:ea typeface="宋体" panose="02010600030101010101" pitchFamily="2" charset="-122"/>
            </a:endParaRPr>
          </a:p>
          <a:p>
            <a:r>
              <a:rPr lang="en-US" altLang="zh-CN" sz="2400" kern="100" dirty="0">
                <a:effectLst/>
                <a:latin typeface="Times New Roman" panose="02020603050405020304" pitchFamily="18" charset="0"/>
                <a:ea typeface="宋体" panose="02010600030101010101" pitchFamily="2" charset="-122"/>
              </a:rPr>
              <a:t>2025.12</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2026.03   </a:t>
            </a:r>
            <a:r>
              <a:rPr lang="zh-CN" altLang="zh-CN" sz="2400" kern="100" dirty="0">
                <a:effectLst/>
                <a:latin typeface="Times New Roman" panose="02020603050405020304" pitchFamily="18" charset="0"/>
                <a:ea typeface="宋体" panose="02010600030101010101" pitchFamily="2" charset="-122"/>
              </a:rPr>
              <a:t>根据工作过程以及收集的材料撰写论文</a:t>
            </a:r>
            <a:endParaRPr lang="en-US" altLang="zh-CN" sz="2400" kern="100" dirty="0">
              <a:effectLst/>
              <a:latin typeface="Times New Roman" panose="02020603050405020304" pitchFamily="18" charset="0"/>
              <a:ea typeface="宋体" panose="02010600030101010101" pitchFamily="2" charset="-122"/>
            </a:endParaRPr>
          </a:p>
          <a:p>
            <a:endParaRPr lang="zh-CN" altLang="zh-CN" sz="2400" kern="100" dirty="0">
              <a:effectLst/>
              <a:latin typeface="Times New Roman" panose="02020603050405020304" pitchFamily="18" charset="0"/>
              <a:ea typeface="宋体" panose="02010600030101010101" pitchFamily="2" charset="-122"/>
            </a:endParaRPr>
          </a:p>
          <a:p>
            <a:r>
              <a:rPr lang="en-US" altLang="zh-CN" sz="2400" kern="100" dirty="0">
                <a:effectLst/>
                <a:latin typeface="Times New Roman" panose="02020603050405020304" pitchFamily="18" charset="0"/>
                <a:ea typeface="宋体" panose="02010600030101010101" pitchFamily="2" charset="-122"/>
              </a:rPr>
              <a:t>2026.03</a:t>
            </a:r>
            <a:r>
              <a:rPr lang="zh-CN" altLang="zh-CN" sz="2400" kern="100" dirty="0">
                <a:effectLst/>
                <a:latin typeface="Times New Roman" panose="02020603050405020304" pitchFamily="18" charset="0"/>
                <a:ea typeface="宋体" panose="02010600030101010101" pitchFamily="2" charset="-122"/>
              </a:rPr>
              <a:t>——</a:t>
            </a:r>
            <a:r>
              <a:rPr lang="en-US" altLang="zh-CN" sz="2400" kern="100" dirty="0">
                <a:effectLst/>
                <a:latin typeface="Times New Roman" panose="02020603050405020304" pitchFamily="18" charset="0"/>
                <a:ea typeface="宋体" panose="02010600030101010101" pitchFamily="2" charset="-122"/>
              </a:rPr>
              <a:t>2026.06   </a:t>
            </a:r>
            <a:r>
              <a:rPr lang="zh-CN" altLang="zh-CN" sz="2400" kern="100" dirty="0">
                <a:effectLst/>
                <a:latin typeface="Times New Roman" panose="02020603050405020304" pitchFamily="18" charset="0"/>
                <a:ea typeface="宋体" panose="02010600030101010101" pitchFamily="2" charset="-122"/>
              </a:rPr>
              <a:t>完成论文装订准备答辩</a:t>
            </a:r>
          </a:p>
        </p:txBody>
      </p:sp>
    </p:spTree>
  </p:cSld>
  <p:clrMapOvr>
    <a:masterClrMapping/>
  </p:clrMapOvr>
  <p:transition spd="slow" advClick="0" advTm="26021">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00025" y="1743710"/>
            <a:ext cx="5631815" cy="3745865"/>
          </a:xfrm>
          <a:prstGeom prst="rect">
            <a:avLst/>
          </a:prstGeom>
        </p:spPr>
      </p:pic>
      <p:sp>
        <p:nvSpPr>
          <p:cNvPr id="4" name="文本框 3"/>
          <p:cNvSpPr txBox="1"/>
          <p:nvPr/>
        </p:nvSpPr>
        <p:spPr>
          <a:xfrm>
            <a:off x="6580298" y="3295258"/>
            <a:ext cx="5067205" cy="923330"/>
          </a:xfrm>
          <a:prstGeom prst="rect">
            <a:avLst/>
          </a:prstGeom>
          <a:noFill/>
        </p:spPr>
        <p:txBody>
          <a:bodyPr wrap="square" rtlCol="0">
            <a:spAutoFit/>
            <a:scene3d>
              <a:camera prst="orthographicFront"/>
              <a:lightRig rig="threePt" dir="t"/>
            </a:scene3d>
            <a:sp3d contourW="12700"/>
          </a:bodyPr>
          <a:lstStyle/>
          <a:p>
            <a:pPr algn="ctr"/>
            <a:r>
              <a:rPr lang="zh-CN" altLang="en-US" sz="5400" b="1">
                <a:solidFill>
                  <a:schemeClr val="tx1">
                    <a:lumMod val="85000"/>
                    <a:lumOff val="15000"/>
                  </a:schemeClr>
                </a:solidFill>
                <a:latin typeface="+mn-ea"/>
                <a:cs typeface="经典综艺体简" panose="02010609000101010101" pitchFamily="49" charset="-122"/>
              </a:rPr>
              <a:t>请老师批评指正</a:t>
            </a:r>
          </a:p>
        </p:txBody>
      </p:sp>
      <p:sp>
        <p:nvSpPr>
          <p:cNvPr id="5" name="文本框 4"/>
          <p:cNvSpPr txBox="1"/>
          <p:nvPr/>
        </p:nvSpPr>
        <p:spPr>
          <a:xfrm>
            <a:off x="6916867" y="4218588"/>
            <a:ext cx="4074024" cy="461665"/>
          </a:xfrm>
          <a:prstGeom prst="rect">
            <a:avLst/>
          </a:prstGeom>
          <a:noFill/>
        </p:spPr>
        <p:txBody>
          <a:bodyPr wrap="square" rtlCol="0">
            <a:spAutoFit/>
            <a:scene3d>
              <a:camera prst="orthographicFront"/>
              <a:lightRig rig="threePt" dir="t"/>
            </a:scene3d>
            <a:sp3d contourW="12700"/>
          </a:bodyPr>
          <a:lstStyle/>
          <a:p>
            <a:pPr algn="ctr"/>
            <a:r>
              <a:rPr lang="en-US" altLang="zh-CN" sz="2400">
                <a:solidFill>
                  <a:schemeClr val="bg1">
                    <a:lumMod val="50000"/>
                  </a:schemeClr>
                </a:solidFill>
                <a:latin typeface="Century Gothic" panose="020B0502020202020204" pitchFamily="34" charset="0"/>
              </a:rPr>
              <a:t>THANKS</a:t>
            </a:r>
          </a:p>
        </p:txBody>
      </p:sp>
      <p:sp>
        <p:nvSpPr>
          <p:cNvPr id="20" name="文本框 19"/>
          <p:cNvSpPr txBox="1"/>
          <p:nvPr/>
        </p:nvSpPr>
        <p:spPr>
          <a:xfrm>
            <a:off x="7681876" y="1991225"/>
            <a:ext cx="2507794" cy="1198880"/>
          </a:xfrm>
          <a:prstGeom prst="rect">
            <a:avLst/>
          </a:prstGeom>
          <a:noFill/>
        </p:spPr>
        <p:txBody>
          <a:bodyPr wrap="square" rtlCol="0">
            <a:spAutoFit/>
            <a:scene3d>
              <a:camera prst="orthographicFront"/>
              <a:lightRig rig="threePt" dir="t"/>
            </a:scene3d>
            <a:sp3d contourW="12700"/>
          </a:bodyPr>
          <a:lstStyle/>
          <a:p>
            <a:pPr algn="ctr"/>
            <a:r>
              <a:rPr lang="en-US" altLang="zh-CN" sz="7200" dirty="0">
                <a:solidFill>
                  <a:schemeClr val="accent1"/>
                </a:solidFill>
                <a:latin typeface="Century Gothic" panose="020B0502020202020204" pitchFamily="34" charset="0"/>
                <a:cs typeface="经典综艺体简" panose="02010609000101010101" pitchFamily="49" charset="-122"/>
              </a:rPr>
              <a:t>2024</a:t>
            </a:r>
            <a:endParaRPr lang="zh-CN" altLang="en-US" sz="7200" dirty="0">
              <a:solidFill>
                <a:schemeClr val="accent1"/>
              </a:solidFill>
              <a:latin typeface="Century Gothic" panose="020B0502020202020204" pitchFamily="34" charset="0"/>
              <a:cs typeface="经典综艺体简" panose="02010609000101010101" pitchFamily="49" charset="-122"/>
            </a:endParaRPr>
          </a:p>
        </p:txBody>
      </p:sp>
      <p:grpSp>
        <p:nvGrpSpPr>
          <p:cNvPr id="28" name="组合 27"/>
          <p:cNvGrpSpPr/>
          <p:nvPr/>
        </p:nvGrpSpPr>
        <p:grpSpPr>
          <a:xfrm>
            <a:off x="2163778" y="1158843"/>
            <a:ext cx="6826313" cy="4508626"/>
            <a:chOff x="2163778" y="1158843"/>
            <a:chExt cx="6826313" cy="4508626"/>
          </a:xfrm>
        </p:grpSpPr>
        <p:sp>
          <p:nvSpPr>
            <p:cNvPr id="26" name="任意多边形 25"/>
            <p:cNvSpPr/>
            <p:nvPr/>
          </p:nvSpPr>
          <p:spPr>
            <a:xfrm>
              <a:off x="2163778" y="1158843"/>
              <a:ext cx="6826313" cy="4508626"/>
            </a:xfrm>
            <a:custGeom>
              <a:avLst/>
              <a:gdLst>
                <a:gd name="connsiteX0" fmla="*/ 6762786 w 6826313"/>
                <a:gd name="connsiteY0" fmla="*/ 1876457 h 4508626"/>
                <a:gd name="connsiteX1" fmla="*/ 6826313 w 6826313"/>
                <a:gd name="connsiteY1" fmla="*/ 1876457 h 4508626"/>
                <a:gd name="connsiteX2" fmla="*/ 6826313 w 6826313"/>
                <a:gd name="connsiteY2" fmla="*/ 2139756 h 4508626"/>
                <a:gd name="connsiteX3" fmla="*/ 6762786 w 6826313"/>
                <a:gd name="connsiteY3" fmla="*/ 2139756 h 4508626"/>
                <a:gd name="connsiteX4" fmla="*/ 0 w 6826313"/>
                <a:gd name="connsiteY4" fmla="*/ 0 h 4508626"/>
                <a:gd name="connsiteX5" fmla="*/ 6826313 w 6826313"/>
                <a:gd name="connsiteY5" fmla="*/ 0 h 4508626"/>
                <a:gd name="connsiteX6" fmla="*/ 6826313 w 6826313"/>
                <a:gd name="connsiteY6" fmla="*/ 959382 h 4508626"/>
                <a:gd name="connsiteX7" fmla="*/ 6762786 w 6826313"/>
                <a:gd name="connsiteY7" fmla="*/ 959382 h 4508626"/>
                <a:gd name="connsiteX8" fmla="*/ 6762786 w 6826313"/>
                <a:gd name="connsiteY8" fmla="*/ 63527 h 4508626"/>
                <a:gd name="connsiteX9" fmla="*/ 63527 w 6826313"/>
                <a:gd name="connsiteY9" fmla="*/ 63527 h 4508626"/>
                <a:gd name="connsiteX10" fmla="*/ 63527 w 6826313"/>
                <a:gd name="connsiteY10" fmla="*/ 4445099 h 4508626"/>
                <a:gd name="connsiteX11" fmla="*/ 6762786 w 6826313"/>
                <a:gd name="connsiteY11" fmla="*/ 4445099 h 4508626"/>
                <a:gd name="connsiteX12" fmla="*/ 6762786 w 6826313"/>
                <a:gd name="connsiteY12" fmla="*/ 3756057 h 4508626"/>
                <a:gd name="connsiteX13" fmla="*/ 6826313 w 6826313"/>
                <a:gd name="connsiteY13" fmla="*/ 3756057 h 4508626"/>
                <a:gd name="connsiteX14" fmla="*/ 6826313 w 6826313"/>
                <a:gd name="connsiteY14" fmla="*/ 4508626 h 4508626"/>
                <a:gd name="connsiteX15" fmla="*/ 0 w 6826313"/>
                <a:gd name="connsiteY15" fmla="*/ 4508626 h 450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6313" h="4508626">
                  <a:moveTo>
                    <a:pt x="6762786" y="1876457"/>
                  </a:moveTo>
                  <a:lnTo>
                    <a:pt x="6826313" y="1876457"/>
                  </a:lnTo>
                  <a:lnTo>
                    <a:pt x="6826313" y="2139756"/>
                  </a:lnTo>
                  <a:lnTo>
                    <a:pt x="6762786" y="2139756"/>
                  </a:lnTo>
                  <a:close/>
                  <a:moveTo>
                    <a:pt x="0" y="0"/>
                  </a:moveTo>
                  <a:lnTo>
                    <a:pt x="6826313" y="0"/>
                  </a:lnTo>
                  <a:lnTo>
                    <a:pt x="6826313" y="959382"/>
                  </a:lnTo>
                  <a:lnTo>
                    <a:pt x="6762786" y="959382"/>
                  </a:lnTo>
                  <a:lnTo>
                    <a:pt x="6762786" y="63527"/>
                  </a:lnTo>
                  <a:lnTo>
                    <a:pt x="63527" y="63527"/>
                  </a:lnTo>
                  <a:lnTo>
                    <a:pt x="63527" y="4445099"/>
                  </a:lnTo>
                  <a:lnTo>
                    <a:pt x="6762786" y="4445099"/>
                  </a:lnTo>
                  <a:lnTo>
                    <a:pt x="6762786" y="3756057"/>
                  </a:lnTo>
                  <a:lnTo>
                    <a:pt x="6826313" y="3756057"/>
                  </a:lnTo>
                  <a:lnTo>
                    <a:pt x="6826313" y="4508626"/>
                  </a:lnTo>
                  <a:lnTo>
                    <a:pt x="0" y="450862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20"/>
            <p:cNvSpPr/>
            <p:nvPr/>
          </p:nvSpPr>
          <p:spPr>
            <a:xfrm>
              <a:off x="2163778" y="1161675"/>
              <a:ext cx="2484422" cy="517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163778" y="1184242"/>
              <a:ext cx="2484422" cy="460375"/>
            </a:xfrm>
            <a:prstGeom prst="rect">
              <a:avLst/>
            </a:prstGeom>
            <a:noFill/>
          </p:spPr>
          <p:txBody>
            <a:bodyPr wrap="square" rtlCol="0">
              <a:spAutoFit/>
              <a:scene3d>
                <a:camera prst="orthographicFront"/>
                <a:lightRig rig="threePt" dir="t"/>
              </a:scene3d>
              <a:sp3d contourW="12700"/>
            </a:bodyPr>
            <a:lstStyle/>
            <a:p>
              <a:pPr algn="ctr"/>
              <a:r>
                <a:rPr lang="en-US" altLang="zh-CN" sz="2400">
                  <a:solidFill>
                    <a:schemeClr val="bg1"/>
                  </a:solidFill>
                  <a:latin typeface="Century Gothic" panose="020B0502020202020204" pitchFamily="34" charset="0"/>
                  <a:cs typeface="经典综艺体简" panose="02010609000101010101" pitchFamily="49" charset="-122"/>
                </a:rPr>
                <a:t>HEU</a:t>
              </a:r>
            </a:p>
          </p:txBody>
        </p:sp>
      </p:gr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Tree>
  </p:cSld>
  <p:clrMapOvr>
    <a:masterClrMapping/>
  </p:clrMapOvr>
  <p:transition spd="slow" advTm="2031">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10185" y="1442720"/>
            <a:ext cx="5490845" cy="3972560"/>
          </a:xfrm>
          <a:prstGeom prst="rect">
            <a:avLst/>
          </a:prstGeom>
        </p:spPr>
      </p:pic>
      <p:sp>
        <p:nvSpPr>
          <p:cNvPr id="9" name="任意多边形 8"/>
          <p:cNvSpPr/>
          <p:nvPr/>
        </p:nvSpPr>
        <p:spPr>
          <a:xfrm>
            <a:off x="2406968"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623471" y="169912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a:solidFill>
                  <a:schemeClr val="accent1"/>
                </a:solidFill>
                <a:latin typeface="Century Gothic" panose="020B0502020202020204" pitchFamily="34" charset="0"/>
                <a:cs typeface="经典综艺体简" panose="02010609000101010101" pitchFamily="49" charset="-122"/>
              </a:rPr>
              <a:t>PART 01</a:t>
            </a:r>
            <a:endParaRPr lang="zh-CN" altLang="en-US" sz="480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7451985" y="2881977"/>
            <a:ext cx="5431751" cy="76835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a:t>研究背景</a:t>
            </a:r>
          </a:p>
        </p:txBody>
      </p:sp>
      <p:sp>
        <p:nvSpPr>
          <p:cNvPr id="11" name="文本框 10"/>
          <p:cNvSpPr txBox="1"/>
          <p:nvPr/>
        </p:nvSpPr>
        <p:spPr>
          <a:xfrm>
            <a:off x="7451985" y="3651418"/>
            <a:ext cx="4102085" cy="252730"/>
          </a:xfrm>
          <a:prstGeom prst="rect">
            <a:avLst/>
          </a:prstGeom>
          <a:noFill/>
        </p:spPr>
        <p:txBody>
          <a:bodyPr wrap="square" rtlCol="0">
            <a:spAutoFit/>
            <a:scene3d>
              <a:camera prst="orthographicFront"/>
              <a:lightRig rig="threePt" dir="t"/>
            </a:scene3d>
            <a:sp3d contourW="12700"/>
          </a:bodyPr>
          <a:lstStyle/>
          <a:p>
            <a:r>
              <a:rPr lang="en-US" altLang="zh-CN" sz="1050">
                <a:solidFill>
                  <a:schemeClr val="tx1">
                    <a:lumMod val="50000"/>
                    <a:lumOff val="50000"/>
                  </a:schemeClr>
                </a:solidFill>
                <a:latin typeface="Century Gothic" panose="020B0502020202020204" pitchFamily="34" charset="0"/>
              </a:rPr>
              <a:t> Research Background </a:t>
            </a: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Tree>
  </p:cSld>
  <p:clrMapOvr>
    <a:masterClrMapping/>
  </p:clrMapOvr>
  <p:transition spd="slow" advTm="995">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63000" y="241547"/>
            <a:ext cx="4423450" cy="1014413"/>
            <a:chOff x="441025" y="218860"/>
            <a:chExt cx="4423450" cy="1014413"/>
          </a:xfrm>
        </p:grpSpPr>
        <p:grpSp>
          <p:nvGrpSpPr>
            <p:cNvPr id="2" name="组合 1"/>
            <p:cNvGrpSpPr/>
            <p:nvPr/>
          </p:nvGrpSpPr>
          <p:grpSpPr>
            <a:xfrm>
              <a:off x="441025" y="218860"/>
              <a:ext cx="4058631" cy="1014413"/>
              <a:chOff x="441025" y="218860"/>
              <a:chExt cx="4058631" cy="1014413"/>
            </a:xfrm>
          </p:grpSpPr>
          <p:sp>
            <p:nvSpPr>
              <p:cNvPr id="5" name="文本框 4"/>
              <p:cNvSpPr txBox="1"/>
              <p:nvPr/>
            </p:nvSpPr>
            <p:spPr>
              <a:xfrm>
                <a:off x="595313" y="387468"/>
                <a:ext cx="3904343" cy="52322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研究背景及意义</a:t>
                </a:r>
              </a:p>
            </p:txBody>
          </p:sp>
          <p:sp>
            <p:nvSpPr>
              <p:cNvPr id="4"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文本框 6"/>
            <p:cNvSpPr txBox="1"/>
            <p:nvPr/>
          </p:nvSpPr>
          <p:spPr>
            <a:xfrm>
              <a:off x="595313" y="803323"/>
              <a:ext cx="4269162"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a:solidFill>
                    <a:schemeClr val="tx1">
                      <a:lumMod val="50000"/>
                      <a:lumOff val="50000"/>
                    </a:schemeClr>
                  </a:solidFill>
                </a:rPr>
                <a:t>Research Background and Significance</a:t>
              </a:r>
            </a:p>
          </p:txBody>
        </p:sp>
      </p:grpSp>
      <p:sp>
        <p:nvSpPr>
          <p:cNvPr id="8" name="学论网-www.xuelun.me"/>
          <p:cNvSpPr/>
          <p:nvPr/>
        </p:nvSpPr>
        <p:spPr>
          <a:xfrm>
            <a:off x="863000" y="1482683"/>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微软雅黑" panose="020B0503020204020204" pitchFamily="34" charset="-122"/>
                <a:ea typeface="微软雅黑" panose="020B0503020204020204" pitchFamily="34" charset="-122"/>
              </a:rPr>
              <a:t>A.</a:t>
            </a:r>
          </a:p>
        </p:txBody>
      </p:sp>
      <p:sp>
        <p:nvSpPr>
          <p:cNvPr id="10" name="学论网-www.xuelun.me"/>
          <p:cNvSpPr/>
          <p:nvPr/>
        </p:nvSpPr>
        <p:spPr>
          <a:xfrm>
            <a:off x="874182" y="2620010"/>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latin typeface="微软雅黑" panose="020B0503020204020204" pitchFamily="34" charset="-122"/>
                <a:ea typeface="微软雅黑" panose="020B0503020204020204" pitchFamily="34" charset="-122"/>
              </a:rPr>
              <a:t>B.</a:t>
            </a:r>
          </a:p>
        </p:txBody>
      </p:sp>
      <p:sp>
        <p:nvSpPr>
          <p:cNvPr id="11" name="学论网-www.xuelun.me"/>
          <p:cNvSpPr txBox="1"/>
          <p:nvPr/>
        </p:nvSpPr>
        <p:spPr>
          <a:xfrm>
            <a:off x="2670810" y="1701165"/>
            <a:ext cx="8635365" cy="620395"/>
          </a:xfrm>
          <a:prstGeom prst="rect">
            <a:avLst/>
          </a:prstGeom>
          <a:noFill/>
          <a:ln>
            <a:noFill/>
          </a:ln>
        </p:spPr>
        <p:txBody>
          <a:bodyPr wrap="square" lIns="0" tIns="0" rIns="0" bIns="0" rtlCol="0">
            <a:noAutofit/>
          </a:bodyPr>
          <a:lstStyle/>
          <a:p>
            <a:pPr>
              <a:lnSpc>
                <a:spcPct val="150000"/>
              </a:lnSpc>
            </a:pPr>
            <a:r>
              <a:rPr lang="zh-CN" altLang="en-US" sz="2000" b="0" i="0" dirty="0">
                <a:solidFill>
                  <a:srgbClr val="000000"/>
                </a:solidFill>
                <a:effectLst/>
                <a:latin typeface="宋体" panose="02010600030101010101" pitchFamily="2" charset="-122"/>
                <a:ea typeface="宋体" panose="02010600030101010101" pitchFamily="2" charset="-122"/>
              </a:rPr>
              <a:t>我国拥有丰富的海洋资源，海洋空间广阔</a:t>
            </a:r>
          </a:p>
        </p:txBody>
      </p:sp>
      <p:cxnSp>
        <p:nvCxnSpPr>
          <p:cNvPr id="13" name="直接连接符 12"/>
          <p:cNvCxnSpPr/>
          <p:nvPr/>
        </p:nvCxnSpPr>
        <p:spPr>
          <a:xfrm>
            <a:off x="2113800" y="1701011"/>
            <a:ext cx="0" cy="4880522"/>
          </a:xfrm>
          <a:prstGeom prst="line">
            <a:avLst/>
          </a:prstGeom>
          <a:ln w="1905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1"/>
            </p:custDataLst>
          </p:nvPr>
        </p:nvSpPr>
        <p:spPr>
          <a:xfrm>
            <a:off x="4259580" y="410210"/>
            <a:ext cx="2463800" cy="716280"/>
          </a:xfrm>
          <a:prstGeom prst="rect">
            <a:avLst/>
          </a:prstGeom>
          <a:noFill/>
        </p:spPr>
        <p:txBody>
          <a:bodyPr wrap="square" rtlCol="0">
            <a:noAutofit/>
          </a:bodyPr>
          <a:lstStyle/>
          <a:p>
            <a:r>
              <a:rPr lang="zh-CN" altLang="en-US" sz="2800" b="1">
                <a:solidFill>
                  <a:srgbClr val="0070C0"/>
                </a:solidFill>
              </a:rPr>
              <a:t>背景</a:t>
            </a:r>
          </a:p>
        </p:txBody>
      </p:sp>
      <p:sp>
        <p:nvSpPr>
          <p:cNvPr id="15" name="学论网-www.xuelun.me"/>
          <p:cNvSpPr/>
          <p:nvPr>
            <p:custDataLst>
              <p:tags r:id="rId2"/>
            </p:custDataLst>
          </p:nvPr>
        </p:nvSpPr>
        <p:spPr>
          <a:xfrm>
            <a:off x="863000" y="3800877"/>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C.</a:t>
            </a:r>
          </a:p>
        </p:txBody>
      </p:sp>
      <p:sp>
        <p:nvSpPr>
          <p:cNvPr id="16" name="学论网-www.xuelun.me"/>
          <p:cNvSpPr/>
          <p:nvPr>
            <p:custDataLst>
              <p:tags r:id="rId3"/>
            </p:custDataLst>
          </p:nvPr>
        </p:nvSpPr>
        <p:spPr>
          <a:xfrm>
            <a:off x="863000" y="5117590"/>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D.</a:t>
            </a:r>
          </a:p>
        </p:txBody>
      </p:sp>
      <p:sp>
        <p:nvSpPr>
          <p:cNvPr id="17" name="学论网-www.xuelun.me"/>
          <p:cNvSpPr txBox="1"/>
          <p:nvPr>
            <p:custDataLst>
              <p:tags r:id="rId4"/>
            </p:custDataLst>
          </p:nvPr>
        </p:nvSpPr>
        <p:spPr>
          <a:xfrm>
            <a:off x="2670175" y="2457450"/>
            <a:ext cx="5347389" cy="941070"/>
          </a:xfrm>
          <a:prstGeom prst="rect">
            <a:avLst/>
          </a:prstGeom>
          <a:noFill/>
          <a:ln>
            <a:noFill/>
          </a:ln>
        </p:spPr>
        <p:txBody>
          <a:bodyPr wrap="square" lIns="0" tIns="0" rIns="0" bIns="0" rtlCol="0">
            <a:noAutofit/>
          </a:bodyPr>
          <a:lstStyle/>
          <a:p>
            <a:pPr>
              <a:lnSpc>
                <a:spcPct val="150000"/>
              </a:lnSpc>
            </a:pPr>
            <a:r>
              <a:rPr lang="zh-CN" altLang="en-US" sz="2000" b="0" i="0" dirty="0">
                <a:solidFill>
                  <a:srgbClr val="000000"/>
                </a:solidFill>
                <a:effectLst/>
                <a:latin typeface="宋体" panose="02010600030101010101" pitchFamily="2" charset="-122"/>
                <a:ea typeface="宋体" panose="02010600030101010101" pitchFamily="2" charset="-122"/>
              </a:rPr>
              <a:t>开采资源的设备IMR（inspection, maintenance </a:t>
            </a:r>
          </a:p>
          <a:p>
            <a:pPr>
              <a:lnSpc>
                <a:spcPct val="150000"/>
              </a:lnSpc>
            </a:pPr>
            <a:r>
              <a:rPr lang="zh-CN" altLang="en-US" sz="2000" b="0" i="0" dirty="0">
                <a:solidFill>
                  <a:srgbClr val="000000"/>
                </a:solidFill>
                <a:effectLst/>
                <a:latin typeface="宋体" panose="02010600030101010101" pitchFamily="2" charset="-122"/>
                <a:ea typeface="宋体" panose="02010600030101010101" pitchFamily="2" charset="-122"/>
              </a:rPr>
              <a:t>and repair，IMR）</a:t>
            </a:r>
            <a:r>
              <a:rPr lang="zh-CN" altLang="en-US" sz="2000" dirty="0">
                <a:solidFill>
                  <a:srgbClr val="000000"/>
                </a:solidFill>
                <a:effectLst/>
                <a:latin typeface="宋体" panose="02010600030101010101" pitchFamily="2" charset="-122"/>
                <a:ea typeface="宋体" panose="02010600030101010101" pitchFamily="2" charset="-122"/>
                <a:sym typeface="+mn-ea"/>
              </a:rPr>
              <a:t>成本非常高</a:t>
            </a:r>
            <a:endParaRPr lang="zh-CN" altLang="en-US" sz="2000" b="0" i="0" dirty="0">
              <a:solidFill>
                <a:srgbClr val="000000"/>
              </a:solidFill>
              <a:effectLst/>
              <a:latin typeface="宋体" panose="02010600030101010101" pitchFamily="2" charset="-122"/>
              <a:ea typeface="宋体" panose="02010600030101010101" pitchFamily="2" charset="-122"/>
            </a:endParaRPr>
          </a:p>
          <a:p>
            <a:pPr>
              <a:lnSpc>
                <a:spcPct val="150000"/>
              </a:lnSpc>
            </a:pPr>
            <a:endParaRPr lang="zh-CN" altLang="en-US" sz="2000" b="0" i="0" dirty="0">
              <a:solidFill>
                <a:srgbClr val="000000"/>
              </a:solidFill>
              <a:effectLst/>
              <a:latin typeface="宋体" panose="02010600030101010101" pitchFamily="2" charset="-122"/>
              <a:ea typeface="宋体" panose="02010600030101010101" pitchFamily="2" charset="-122"/>
            </a:endParaRPr>
          </a:p>
          <a:p>
            <a:pPr>
              <a:lnSpc>
                <a:spcPct val="150000"/>
              </a:lnSpc>
            </a:pPr>
            <a:endParaRPr lang="zh-CN" altLang="en-US" sz="2000" b="0" i="0" dirty="0">
              <a:solidFill>
                <a:srgbClr val="000000"/>
              </a:solidFill>
              <a:effectLst/>
              <a:latin typeface="宋体" panose="02010600030101010101" pitchFamily="2" charset="-122"/>
              <a:ea typeface="宋体" panose="02010600030101010101" pitchFamily="2" charset="-122"/>
            </a:endParaRPr>
          </a:p>
        </p:txBody>
      </p:sp>
      <p:sp>
        <p:nvSpPr>
          <p:cNvPr id="18" name="学论网-www.xuelun.me"/>
          <p:cNvSpPr txBox="1"/>
          <p:nvPr>
            <p:custDataLst>
              <p:tags r:id="rId5"/>
            </p:custDataLst>
          </p:nvPr>
        </p:nvSpPr>
        <p:spPr>
          <a:xfrm>
            <a:off x="2670175" y="3534410"/>
            <a:ext cx="8331200" cy="837565"/>
          </a:xfrm>
          <a:prstGeom prst="rect">
            <a:avLst/>
          </a:prstGeom>
          <a:noFill/>
          <a:ln>
            <a:noFill/>
          </a:ln>
        </p:spPr>
        <p:txBody>
          <a:bodyPr wrap="square" lIns="0" tIns="0" rIns="0" bIns="0" rtlCol="0">
            <a:noAutofit/>
          </a:bodyPr>
          <a:lstStyle/>
          <a:p>
            <a:pPr>
              <a:lnSpc>
                <a:spcPct val="150000"/>
              </a:lnSpc>
            </a:pPr>
            <a:r>
              <a:rPr lang="zh-CN" altLang="en-US" sz="2000" b="0" i="0" dirty="0">
                <a:solidFill>
                  <a:srgbClr val="000000"/>
                </a:solidFill>
                <a:effectLst/>
                <a:latin typeface="宋体" panose="02010600030101010101" pitchFamily="2" charset="-122"/>
                <a:ea typeface="宋体" panose="02010600030101010101" pitchFamily="2" charset="-122"/>
              </a:rPr>
              <a:t>为了降低IMR成本，减少水面船舶的使用，研究海底常驻型水下机器人进行</a:t>
            </a:r>
            <a:r>
              <a:rPr lang="en-US" altLang="zh-CN" sz="2000" b="0" i="0" dirty="0">
                <a:solidFill>
                  <a:srgbClr val="000000"/>
                </a:solidFill>
                <a:effectLst/>
                <a:latin typeface="宋体" panose="02010600030101010101" pitchFamily="2" charset="-122"/>
                <a:ea typeface="宋体" panose="02010600030101010101" pitchFamily="2" charset="-122"/>
              </a:rPr>
              <a:t>IMR</a:t>
            </a:r>
            <a:r>
              <a:rPr lang="zh-CN" altLang="en-US" sz="2000" b="0" i="0" dirty="0">
                <a:solidFill>
                  <a:srgbClr val="000000"/>
                </a:solidFill>
                <a:effectLst/>
                <a:latin typeface="宋体" panose="02010600030101010101" pitchFamily="2" charset="-122"/>
                <a:ea typeface="宋体" panose="02010600030101010101" pitchFamily="2" charset="-122"/>
              </a:rPr>
              <a:t>作业是减少基于水面舰船的水下机器人作业的关键</a:t>
            </a:r>
            <a:r>
              <a:rPr lang="zh-CN" altLang="en-US" sz="2000" dirty="0">
                <a:solidFill>
                  <a:srgbClr val="000000"/>
                </a:solidFill>
                <a:latin typeface="宋体" panose="02010600030101010101" pitchFamily="2" charset="-122"/>
                <a:ea typeface="宋体" panose="02010600030101010101" pitchFamily="2" charset="-122"/>
              </a:rPr>
              <a:t>。</a:t>
            </a:r>
            <a:endParaRPr lang="zh-CN" altLang="en-US" sz="1600" b="0" i="0" dirty="0">
              <a:solidFill>
                <a:srgbClr val="000000"/>
              </a:solidFill>
              <a:effectLst/>
              <a:latin typeface="宋体" panose="02010600030101010101" pitchFamily="2" charset="-122"/>
              <a:ea typeface="宋体" panose="02010600030101010101" pitchFamily="2" charset="-122"/>
            </a:endParaRPr>
          </a:p>
        </p:txBody>
      </p:sp>
      <p:graphicFrame>
        <p:nvGraphicFramePr>
          <p:cNvPr id="19" name="表格 4"/>
          <p:cNvGraphicFramePr>
            <a:graphicFrameLocks noGrp="1"/>
          </p:cNvGraphicFramePr>
          <p:nvPr>
            <p:custDataLst>
              <p:tags r:id="rId6"/>
            </p:custDataLst>
          </p:nvPr>
        </p:nvGraphicFramePr>
        <p:xfrm>
          <a:off x="8017564" y="1507490"/>
          <a:ext cx="4027805" cy="2026920"/>
        </p:xfrm>
        <a:graphic>
          <a:graphicData uri="http://schemas.openxmlformats.org/drawingml/2006/table">
            <a:tbl>
              <a:tblPr firstRow="1" bandRow="1">
                <a:tableStyleId>{B301B821-A1FF-4177-AEE7-76D212191A09}</a:tableStyleId>
              </a:tblPr>
              <a:tblGrid>
                <a:gridCol w="1634490">
                  <a:extLst>
                    <a:ext uri="{9D8B030D-6E8A-4147-A177-3AD203B41FA5}">
                      <a16:colId xmlns:a16="http://schemas.microsoft.com/office/drawing/2014/main" val="20000"/>
                    </a:ext>
                  </a:extLst>
                </a:gridCol>
                <a:gridCol w="2393315">
                  <a:extLst>
                    <a:ext uri="{9D8B030D-6E8A-4147-A177-3AD203B41FA5}">
                      <a16:colId xmlns:a16="http://schemas.microsoft.com/office/drawing/2014/main" val="20001"/>
                    </a:ext>
                  </a:extLst>
                </a:gridCol>
              </a:tblGrid>
              <a:tr h="406400">
                <a:tc>
                  <a:txBody>
                    <a:bodyPr/>
                    <a:lstStyle/>
                    <a:p>
                      <a:pPr algn="ctr"/>
                      <a:r>
                        <a:rPr lang="zh-CN" altLang="en-US" sz="1600"/>
                        <a:t>海洋资源</a:t>
                      </a:r>
                    </a:p>
                  </a:txBody>
                  <a:tcPr/>
                </a:tc>
                <a:tc>
                  <a:txBody>
                    <a:bodyPr/>
                    <a:lstStyle/>
                    <a:p>
                      <a:pPr algn="ctr"/>
                      <a:r>
                        <a:rPr lang="zh-CN" altLang="en-US" sz="1600"/>
                        <a:t>储量</a:t>
                      </a:r>
                    </a:p>
                  </a:txBody>
                  <a:tcPr/>
                </a:tc>
                <a:extLst>
                  <a:ext uri="{0D108BD9-81ED-4DB2-BD59-A6C34878D82A}">
                    <a16:rowId xmlns:a16="http://schemas.microsoft.com/office/drawing/2014/main" val="10000"/>
                  </a:ext>
                </a:extLst>
              </a:tr>
              <a:tr h="407670">
                <a:tc>
                  <a:txBody>
                    <a:bodyPr/>
                    <a:lstStyle/>
                    <a:p>
                      <a:pPr algn="ctr"/>
                      <a:r>
                        <a:rPr lang="zh-CN" altLang="en-US" sz="1600"/>
                        <a:t>石油资源</a:t>
                      </a:r>
                    </a:p>
                  </a:txBody>
                  <a:tcPr/>
                </a:tc>
                <a:tc>
                  <a:txBody>
                    <a:bodyPr/>
                    <a:lstStyle/>
                    <a:p>
                      <a:pPr algn="ctr"/>
                      <a:r>
                        <a:rPr lang="en-US" altLang="zh-CN" sz="1600"/>
                        <a:t>2800亿吨</a:t>
                      </a:r>
                    </a:p>
                  </a:txBody>
                  <a:tcPr/>
                </a:tc>
                <a:extLst>
                  <a:ext uri="{0D108BD9-81ED-4DB2-BD59-A6C34878D82A}">
                    <a16:rowId xmlns:a16="http://schemas.microsoft.com/office/drawing/2014/main" val="10001"/>
                  </a:ext>
                </a:extLst>
              </a:tr>
              <a:tr h="406400">
                <a:tc>
                  <a:txBody>
                    <a:bodyPr/>
                    <a:lstStyle/>
                    <a:p>
                      <a:pPr algn="ctr"/>
                      <a:r>
                        <a:rPr lang="zh-CN" altLang="en-US" sz="1600" dirty="0"/>
                        <a:t>矿产资源</a:t>
                      </a:r>
                    </a:p>
                  </a:txBody>
                  <a:tcPr/>
                </a:tc>
                <a:tc>
                  <a:txBody>
                    <a:bodyPr/>
                    <a:lstStyle/>
                    <a:p>
                      <a:pPr algn="ctr"/>
                      <a:r>
                        <a:rPr lang="en-US" altLang="zh-CN" sz="1600" dirty="0"/>
                        <a:t>6000亿吨</a:t>
                      </a:r>
                    </a:p>
                  </a:txBody>
                  <a:tcPr/>
                </a:tc>
                <a:extLst>
                  <a:ext uri="{0D108BD9-81ED-4DB2-BD59-A6C34878D82A}">
                    <a16:rowId xmlns:a16="http://schemas.microsoft.com/office/drawing/2014/main" val="10002"/>
                  </a:ext>
                </a:extLst>
              </a:tr>
              <a:tr h="400050">
                <a:tc>
                  <a:txBody>
                    <a:bodyPr/>
                    <a:lstStyle/>
                    <a:p>
                      <a:pPr algn="ctr"/>
                      <a:r>
                        <a:rPr lang="zh-CN" altLang="en-US" sz="1600"/>
                        <a:t>天然气资源</a:t>
                      </a:r>
                    </a:p>
                  </a:txBody>
                  <a:tcPr/>
                </a:tc>
                <a:tc>
                  <a:txBody>
                    <a:bodyPr/>
                    <a:lstStyle/>
                    <a:p>
                      <a:pPr algn="ctr"/>
                      <a:r>
                        <a:rPr lang="en-US" altLang="zh-CN" sz="1600"/>
                        <a:t>140亿立方米</a:t>
                      </a:r>
                    </a:p>
                  </a:txBody>
                  <a:tcPr/>
                </a:tc>
                <a:extLst>
                  <a:ext uri="{0D108BD9-81ED-4DB2-BD59-A6C34878D82A}">
                    <a16:rowId xmlns:a16="http://schemas.microsoft.com/office/drawing/2014/main" val="10003"/>
                  </a:ext>
                </a:extLst>
              </a:tr>
              <a:tr h="406400">
                <a:tc>
                  <a:txBody>
                    <a:bodyPr/>
                    <a:lstStyle/>
                    <a:p>
                      <a:pPr algn="ctr"/>
                      <a:r>
                        <a:rPr lang="zh-CN" altLang="en-US" sz="1600"/>
                        <a:t>铀</a:t>
                      </a:r>
                    </a:p>
                  </a:txBody>
                  <a:tcPr/>
                </a:tc>
                <a:tc>
                  <a:txBody>
                    <a:bodyPr/>
                    <a:lstStyle/>
                    <a:p>
                      <a:pPr algn="ctr"/>
                      <a:r>
                        <a:rPr lang="en-US" altLang="zh-CN" sz="1600" dirty="0"/>
                        <a:t>40亿吨</a:t>
                      </a:r>
                    </a:p>
                  </a:txBody>
                  <a:tcPr/>
                </a:tc>
                <a:extLst>
                  <a:ext uri="{0D108BD9-81ED-4DB2-BD59-A6C34878D82A}">
                    <a16:rowId xmlns:a16="http://schemas.microsoft.com/office/drawing/2014/main" val="10004"/>
                  </a:ext>
                </a:extLst>
              </a:tr>
            </a:tbl>
          </a:graphicData>
        </a:graphic>
      </p:graphicFrame>
      <p:sp>
        <p:nvSpPr>
          <p:cNvPr id="20" name="学论网-www.xuelun.me"/>
          <p:cNvSpPr txBox="1"/>
          <p:nvPr>
            <p:custDataLst>
              <p:tags r:id="rId7"/>
            </p:custDataLst>
          </p:nvPr>
        </p:nvSpPr>
        <p:spPr>
          <a:xfrm>
            <a:off x="2670175" y="4540589"/>
            <a:ext cx="8635365" cy="1907201"/>
          </a:xfrm>
          <a:prstGeom prst="rect">
            <a:avLst/>
          </a:prstGeom>
          <a:noFill/>
          <a:ln>
            <a:noFill/>
          </a:ln>
        </p:spPr>
        <p:txBody>
          <a:bodyPr wrap="square" lIns="0" tIns="0" rIns="0" bIns="0" rtlCol="0">
            <a:noAutofit/>
          </a:bodyPr>
          <a:lstStyle/>
          <a:p>
            <a:pPr>
              <a:lnSpc>
                <a:spcPct val="150000"/>
              </a:lnSpc>
            </a:pPr>
            <a:r>
              <a:rPr lang="zh-CN" altLang="en-US" sz="2000" dirty="0">
                <a:solidFill>
                  <a:srgbClr val="000000"/>
                </a:solidFill>
                <a:latin typeface="宋体" panose="02010600030101010101" pitchFamily="2" charset="-122"/>
                <a:ea typeface="宋体" panose="02010600030101010101" pitchFamily="2" charset="-122"/>
              </a:rPr>
              <a:t>因此，</a:t>
            </a:r>
            <a:r>
              <a:rPr lang="zh-CN" altLang="en-US" sz="2000" b="0" i="0" dirty="0">
                <a:solidFill>
                  <a:srgbClr val="000000"/>
                </a:solidFill>
                <a:effectLst/>
                <a:latin typeface="宋体" panose="02010600030101010101" pitchFamily="2" charset="-122"/>
                <a:ea typeface="宋体" panose="02010600030101010101" pitchFamily="2" charset="-122"/>
              </a:rPr>
              <a:t>模块化机器人在水下的功能是一般运动与管道巡检，即机器人的</a:t>
            </a:r>
            <a:r>
              <a:rPr lang="zh-CN" altLang="en-US" sz="2000" dirty="0">
                <a:solidFill>
                  <a:srgbClr val="000000"/>
                </a:solidFill>
                <a:latin typeface="宋体" panose="02010600030101010101" pitchFamily="2" charset="-122"/>
                <a:ea typeface="宋体" panose="02010600030101010101" pitchFamily="2" charset="-122"/>
              </a:rPr>
              <a:t>姿态</a:t>
            </a:r>
            <a:r>
              <a:rPr lang="zh-CN" altLang="en-US" sz="2000" b="0" i="0" dirty="0">
                <a:solidFill>
                  <a:srgbClr val="000000"/>
                </a:solidFill>
                <a:effectLst/>
                <a:latin typeface="宋体" panose="02010600030101010101" pitchFamily="2" charset="-122"/>
                <a:ea typeface="宋体" panose="02010600030101010101" pitchFamily="2" charset="-122"/>
              </a:rPr>
              <a:t>状态为直立与倒</a:t>
            </a:r>
            <a:r>
              <a:rPr lang="en-US" altLang="zh-CN" sz="2000" b="0" i="0" dirty="0">
                <a:solidFill>
                  <a:srgbClr val="000000"/>
                </a:solidFill>
                <a:effectLst/>
                <a:latin typeface="宋体" panose="02010600030101010101" pitchFamily="2" charset="-122"/>
                <a:ea typeface="宋体" panose="02010600030101010101" pitchFamily="2" charset="-122"/>
              </a:rPr>
              <a:t>U</a:t>
            </a:r>
            <a:r>
              <a:rPr lang="zh-CN" altLang="en-US" sz="2000" b="0" i="0" dirty="0">
                <a:solidFill>
                  <a:srgbClr val="000000"/>
                </a:solidFill>
                <a:effectLst/>
                <a:latin typeface="宋体" panose="02010600030101010101" pitchFamily="2" charset="-122"/>
                <a:ea typeface="宋体" panose="02010600030101010101" pitchFamily="2" charset="-122"/>
              </a:rPr>
              <a:t>型，分别用于一般运动发现管道地点与管道巡检。</a:t>
            </a:r>
            <a:endParaRPr lang="en-US" altLang="zh-CN" sz="2000" b="0" i="0" dirty="0">
              <a:solidFill>
                <a:srgbClr val="000000"/>
              </a:solidFill>
              <a:effectLst/>
              <a:latin typeface="宋体" panose="02010600030101010101" pitchFamily="2" charset="-122"/>
              <a:ea typeface="宋体" panose="02010600030101010101" pitchFamily="2" charset="-122"/>
            </a:endParaRPr>
          </a:p>
          <a:p>
            <a:pPr>
              <a:lnSpc>
                <a:spcPct val="150000"/>
              </a:lnSpc>
            </a:pPr>
            <a:endParaRPr lang="en-US" altLang="zh-CN" sz="2000" b="0" i="0" dirty="0">
              <a:solidFill>
                <a:srgbClr val="000000"/>
              </a:solidFill>
              <a:effectLst/>
              <a:latin typeface="宋体" panose="02010600030101010101" pitchFamily="2" charset="-122"/>
              <a:ea typeface="宋体" panose="02010600030101010101" pitchFamily="2" charset="-122"/>
            </a:endParaRPr>
          </a:p>
          <a:p>
            <a:pPr>
              <a:lnSpc>
                <a:spcPct val="150000"/>
              </a:lnSpc>
            </a:pPr>
            <a:r>
              <a:rPr lang="zh-CN" altLang="en-US" sz="2000" b="1" dirty="0">
                <a:solidFill>
                  <a:srgbClr val="000000"/>
                </a:solidFill>
                <a:latin typeface="宋体" panose="02010600030101010101" pitchFamily="2" charset="-122"/>
                <a:ea typeface="宋体" panose="02010600030101010101" pitchFamily="2" charset="-122"/>
              </a:rPr>
              <a:t>而针对机器人的巡检姿态的运动控制，实现机器人在水下作业。</a:t>
            </a:r>
            <a:endParaRPr lang="zh-CN" altLang="en-US" sz="2000" b="1" dirty="0">
              <a:solidFill>
                <a:srgbClr val="000000"/>
              </a:solidFill>
              <a:effectLst/>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Tree>
  </p:cSld>
  <p:clrMapOvr>
    <a:masterClrMapping/>
  </p:clrMapOvr>
  <p:transition spd="slow" advTm="58082">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7945" y="1699260"/>
            <a:ext cx="5975350" cy="3825240"/>
          </a:xfrm>
          <a:prstGeom prst="rect">
            <a:avLst/>
          </a:prstGeom>
        </p:spPr>
      </p:pic>
      <p:sp>
        <p:nvSpPr>
          <p:cNvPr id="9" name="任意多边形 8"/>
          <p:cNvSpPr/>
          <p:nvPr/>
        </p:nvSpPr>
        <p:spPr>
          <a:xfrm>
            <a:off x="2662238" y="126873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5878741" y="1818505"/>
            <a:ext cx="2507794" cy="830997"/>
          </a:xfrm>
          <a:prstGeom prst="rect">
            <a:avLst/>
          </a:prstGeom>
          <a:noFill/>
        </p:spPr>
        <p:txBody>
          <a:bodyPr wrap="square" rtlCol="0">
            <a:spAutoFit/>
            <a:scene3d>
              <a:camera prst="orthographicFront"/>
              <a:lightRig rig="threePt" dir="t"/>
            </a:scene3d>
            <a:sp3d contourW="12700"/>
          </a:bodyPr>
          <a:lstStyle/>
          <a:p>
            <a:pPr algn="ctr"/>
            <a:r>
              <a:rPr lang="en-US" altLang="zh-CN" sz="4800">
                <a:solidFill>
                  <a:schemeClr val="accent1"/>
                </a:solidFill>
                <a:latin typeface="Century Gothic" panose="020B0502020202020204" pitchFamily="34" charset="0"/>
                <a:cs typeface="经典综艺体简" panose="02010609000101010101" pitchFamily="49" charset="-122"/>
              </a:rPr>
              <a:t>PART 02</a:t>
            </a:r>
            <a:endParaRPr lang="zh-CN" altLang="en-US" sz="480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7575176" y="3000722"/>
            <a:ext cx="4269162" cy="76835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a:sym typeface="+mn-ea"/>
              </a:rPr>
              <a:t>研究现状</a:t>
            </a:r>
            <a:endParaRPr lang="zh-CN" altLang="en-US" sz="4400"/>
          </a:p>
        </p:txBody>
      </p:sp>
      <p:sp>
        <p:nvSpPr>
          <p:cNvPr id="11" name="文本框 10"/>
          <p:cNvSpPr txBox="1"/>
          <p:nvPr/>
        </p:nvSpPr>
        <p:spPr>
          <a:xfrm>
            <a:off x="6975059" y="3798852"/>
            <a:ext cx="4102085" cy="252730"/>
          </a:xfrm>
          <a:prstGeom prst="rect">
            <a:avLst/>
          </a:prstGeom>
          <a:noFill/>
        </p:spPr>
        <p:txBody>
          <a:bodyPr wrap="square" rtlCol="0">
            <a:spAutoFit/>
            <a:scene3d>
              <a:camera prst="orthographicFront"/>
              <a:lightRig rig="threePt" dir="t"/>
            </a:scene3d>
            <a:sp3d contourW="12700"/>
          </a:bodyPr>
          <a:lstStyle/>
          <a:p>
            <a:r>
              <a:rPr lang="en-US" altLang="zh-CN" sz="1050">
                <a:solidFill>
                  <a:schemeClr val="tx1">
                    <a:lumMod val="50000"/>
                    <a:lumOff val="50000"/>
                  </a:schemeClr>
                </a:solidFill>
                <a:latin typeface="Century Gothic" panose="020B0502020202020204" pitchFamily="34" charset="0"/>
              </a:rPr>
              <a:t>                </a:t>
            </a:r>
            <a:r>
              <a:rPr lang="en-US" altLang="zh-CN" sz="1050">
                <a:solidFill>
                  <a:schemeClr val="tx1">
                    <a:lumMod val="50000"/>
                    <a:lumOff val="50000"/>
                  </a:schemeClr>
                </a:solidFill>
                <a:latin typeface="Century Gothic" panose="020B0502020202020204" pitchFamily="34" charset="0"/>
                <a:sym typeface="+mn-ea"/>
              </a:rPr>
              <a:t>Research Status</a:t>
            </a:r>
            <a:endParaRPr lang="en-US" altLang="zh-CN" sz="1050">
              <a:solidFill>
                <a:schemeClr val="tx1">
                  <a:lumMod val="50000"/>
                  <a:lumOff val="50000"/>
                </a:schemeClr>
              </a:solidFill>
              <a:latin typeface="Century Gothic" panose="020B0502020202020204" pitchFamily="34" charset="0"/>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Tree>
  </p:cSld>
  <p:clrMapOvr>
    <a:masterClrMapping/>
  </p:clrMapOvr>
  <p:transition spd="slow" advTm="2535">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63000" y="241547"/>
            <a:ext cx="4423450" cy="1014413"/>
            <a:chOff x="441025" y="218860"/>
            <a:chExt cx="4423450" cy="1014413"/>
          </a:xfrm>
        </p:grpSpPr>
        <p:grpSp>
          <p:nvGrpSpPr>
            <p:cNvPr id="3" name="组合 2"/>
            <p:cNvGrpSpPr/>
            <p:nvPr/>
          </p:nvGrpSpPr>
          <p:grpSpPr>
            <a:xfrm>
              <a:off x="441025" y="218860"/>
              <a:ext cx="4058631" cy="1014413"/>
              <a:chOff x="441025" y="218860"/>
              <a:chExt cx="4058631" cy="1014413"/>
            </a:xfrm>
          </p:grpSpPr>
          <p:sp>
            <p:nvSpPr>
              <p:cNvPr id="5" name="文本框 4"/>
              <p:cNvSpPr txBox="1"/>
              <p:nvPr/>
            </p:nvSpPr>
            <p:spPr>
              <a:xfrm>
                <a:off x="595313" y="387468"/>
                <a:ext cx="3904343" cy="52197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研究现状</a:t>
                </a:r>
              </a:p>
            </p:txBody>
          </p:sp>
          <p:sp>
            <p:nvSpPr>
              <p:cNvPr id="6" name="任意多边形 17"/>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文本框 3"/>
            <p:cNvSpPr txBox="1"/>
            <p:nvPr/>
          </p:nvSpPr>
          <p:spPr>
            <a:xfrm>
              <a:off x="595313" y="803323"/>
              <a:ext cx="4269162" cy="294005"/>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a:solidFill>
                    <a:schemeClr val="tx1">
                      <a:lumMod val="50000"/>
                      <a:lumOff val="50000"/>
                    </a:schemeClr>
                  </a:solidFill>
                </a:rPr>
                <a:t>Research Status</a:t>
              </a:r>
            </a:p>
          </p:txBody>
        </p:sp>
      </p:grpSp>
      <p:sp>
        <p:nvSpPr>
          <p:cNvPr id="12" name="文本框 11"/>
          <p:cNvSpPr txBox="1"/>
          <p:nvPr>
            <p:custDataLst>
              <p:tags r:id="rId2"/>
            </p:custDataLst>
          </p:nvPr>
        </p:nvSpPr>
        <p:spPr>
          <a:xfrm>
            <a:off x="2459990" y="326390"/>
            <a:ext cx="5702300" cy="635559"/>
          </a:xfrm>
          <a:prstGeom prst="rect">
            <a:avLst/>
          </a:prstGeom>
          <a:noFill/>
        </p:spPr>
        <p:txBody>
          <a:bodyPr wrap="square" rtlCol="0">
            <a:spAutoFit/>
          </a:bodyPr>
          <a:lstStyle/>
          <a:p>
            <a:pPr indent="306070">
              <a:lnSpc>
                <a:spcPct val="172000"/>
              </a:lnSpc>
              <a:spcBef>
                <a:spcPts val="1300"/>
              </a:spcBef>
              <a:spcAft>
                <a:spcPts val="1300"/>
              </a:spcAft>
            </a:pPr>
            <a:r>
              <a:rPr lang="zh-CN" altLang="zh-CN" sz="2400" b="1" dirty="0">
                <a:solidFill>
                  <a:srgbClr val="0070C0"/>
                </a:solidFill>
                <a:ea typeface="宋体" panose="02010600030101010101" pitchFamily="2" charset="-122"/>
              </a:rPr>
              <a:t>机器人</a:t>
            </a:r>
            <a:r>
              <a:rPr lang="zh-CN" altLang="en-US" sz="2400" b="1" dirty="0">
                <a:solidFill>
                  <a:srgbClr val="0070C0"/>
                </a:solidFill>
                <a:ea typeface="宋体" panose="02010600030101010101" pitchFamily="2" charset="-122"/>
              </a:rPr>
              <a:t>硬件</a:t>
            </a:r>
            <a:r>
              <a:rPr lang="zh-CN" altLang="zh-CN" sz="2400" b="1" dirty="0">
                <a:solidFill>
                  <a:srgbClr val="0070C0"/>
                </a:solidFill>
                <a:ea typeface="宋体" panose="02010600030101010101" pitchFamily="2" charset="-122"/>
              </a:rPr>
              <a:t>系统国内外研究现状</a:t>
            </a: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pic>
        <p:nvPicPr>
          <p:cNvPr id="10" name="图片 9">
            <a:extLst>
              <a:ext uri="{FF2B5EF4-FFF2-40B4-BE49-F238E27FC236}">
                <a16:creationId xmlns:a16="http://schemas.microsoft.com/office/drawing/2014/main" id="{EBF65618-7F37-89A8-E134-333304C7110B}"/>
              </a:ext>
            </a:extLst>
          </p:cNvPr>
          <p:cNvPicPr>
            <a:picLocks noChangeAspect="1"/>
          </p:cNvPicPr>
          <p:nvPr/>
        </p:nvPicPr>
        <p:blipFill rotWithShape="1">
          <a:blip r:embed="rId5"/>
          <a:srcRect l="418" t="-1" b="3519"/>
          <a:stretch/>
        </p:blipFill>
        <p:spPr bwMode="auto">
          <a:xfrm>
            <a:off x="863000" y="1392117"/>
            <a:ext cx="5837361" cy="3230488"/>
          </a:xfrm>
          <a:prstGeom prst="rect">
            <a:avLst/>
          </a:prstGeom>
          <a:ln>
            <a:noFill/>
          </a:ln>
          <a:extLst>
            <a:ext uri="{53640926-AAD7-44D8-BBD7-CCE9431645EC}">
              <a14:shadowObscured xmlns:a14="http://schemas.microsoft.com/office/drawing/2010/main"/>
            </a:ext>
          </a:extLst>
        </p:spPr>
      </p:pic>
      <p:pic>
        <p:nvPicPr>
          <p:cNvPr id="14" name="图片 13">
            <a:extLst>
              <a:ext uri="{FF2B5EF4-FFF2-40B4-BE49-F238E27FC236}">
                <a16:creationId xmlns:a16="http://schemas.microsoft.com/office/drawing/2014/main" id="{FE06CC2D-12A9-8F51-176D-E08232AB887C}"/>
              </a:ext>
            </a:extLst>
          </p:cNvPr>
          <p:cNvPicPr>
            <a:picLocks noChangeAspect="1"/>
          </p:cNvPicPr>
          <p:nvPr/>
        </p:nvPicPr>
        <p:blipFill>
          <a:blip r:embed="rId6"/>
          <a:stretch>
            <a:fillRect/>
          </a:stretch>
        </p:blipFill>
        <p:spPr>
          <a:xfrm>
            <a:off x="7033028" y="1392117"/>
            <a:ext cx="4914671" cy="3230488"/>
          </a:xfrm>
          <a:prstGeom prst="rect">
            <a:avLst/>
          </a:prstGeom>
        </p:spPr>
      </p:pic>
      <p:sp>
        <p:nvSpPr>
          <p:cNvPr id="22" name="文本框 21">
            <a:extLst>
              <a:ext uri="{FF2B5EF4-FFF2-40B4-BE49-F238E27FC236}">
                <a16:creationId xmlns:a16="http://schemas.microsoft.com/office/drawing/2014/main" id="{DDAB5626-7DC9-5C51-2E3F-257D7F9CE5A1}"/>
              </a:ext>
            </a:extLst>
          </p:cNvPr>
          <p:cNvSpPr txBox="1"/>
          <p:nvPr/>
        </p:nvSpPr>
        <p:spPr>
          <a:xfrm>
            <a:off x="1374216" y="4755662"/>
            <a:ext cx="6094562" cy="369332"/>
          </a:xfrm>
          <a:prstGeom prst="rect">
            <a:avLst/>
          </a:prstGeom>
          <a:noFill/>
        </p:spPr>
        <p:txBody>
          <a:bodyPr wrap="square">
            <a:spAutoFit/>
          </a:bodyPr>
          <a:lstStyle/>
          <a:p>
            <a:pPr indent="266700"/>
            <a:r>
              <a:rPr lang="zh-CN" altLang="zh-CN" sz="1800" kern="100" dirty="0">
                <a:effectLst/>
                <a:latin typeface="Times New Roman" panose="02020603050405020304" pitchFamily="18" charset="0"/>
                <a:ea typeface="宋体" panose="02010600030101010101" pitchFamily="2" charset="-122"/>
              </a:rPr>
              <a:t>图</a:t>
            </a:r>
            <a:r>
              <a:rPr lang="en-US" altLang="zh-CN" kern="100" dirty="0">
                <a:latin typeface="Times New Roman" panose="02020603050405020304" pitchFamily="18" charset="0"/>
                <a:ea typeface="宋体" panose="02010600030101010101" pitchFamily="2" charset="-122"/>
              </a:rPr>
              <a:t>1</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大连海事大学</a:t>
            </a:r>
            <a:r>
              <a:rPr lang="zh-CN" altLang="en-US" sz="1800" kern="100" dirty="0">
                <a:effectLst/>
                <a:latin typeface="Times New Roman" panose="02020603050405020304" pitchFamily="18" charset="0"/>
                <a:ea typeface="宋体" panose="02010600030101010101" pitchFamily="2" charset="-122"/>
              </a:rPr>
              <a:t>、杭电 的</a:t>
            </a:r>
            <a:r>
              <a:rPr lang="zh-CN" altLang="zh-CN" sz="1800" kern="100" dirty="0">
                <a:effectLst/>
                <a:latin typeface="Times New Roman" panose="02020603050405020304" pitchFamily="18" charset="0"/>
                <a:ea typeface="宋体" panose="02010600030101010101" pitchFamily="2" charset="-122"/>
              </a:rPr>
              <a:t>机器人硬件系统</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p:txBody>
      </p:sp>
      <p:sp>
        <p:nvSpPr>
          <p:cNvPr id="24" name="文本框 23">
            <a:extLst>
              <a:ext uri="{FF2B5EF4-FFF2-40B4-BE49-F238E27FC236}">
                <a16:creationId xmlns:a16="http://schemas.microsoft.com/office/drawing/2014/main" id="{F8F21480-F717-92C9-72BE-4E531C4CC95F}"/>
              </a:ext>
            </a:extLst>
          </p:cNvPr>
          <p:cNvSpPr txBox="1"/>
          <p:nvPr/>
        </p:nvSpPr>
        <p:spPr>
          <a:xfrm>
            <a:off x="7770504" y="4769371"/>
            <a:ext cx="3592641" cy="369332"/>
          </a:xfrm>
          <a:prstGeom prst="rect">
            <a:avLst/>
          </a:prstGeom>
          <a:noFill/>
        </p:spPr>
        <p:txBody>
          <a:bodyPr wrap="square">
            <a:spAutoFit/>
          </a:bodyPr>
          <a:lstStyle/>
          <a:p>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2 </a:t>
            </a:r>
            <a:r>
              <a:rPr lang="zh-CN" altLang="zh-CN" sz="1800" kern="100" dirty="0">
                <a:effectLst/>
                <a:latin typeface="Times New Roman" panose="02020603050405020304" pitchFamily="18" charset="0"/>
                <a:ea typeface="宋体" panose="02010600030101010101" pitchFamily="2" charset="-122"/>
              </a:rPr>
              <a:t>沈阳理工大学机器人硬件系统</a:t>
            </a:r>
            <a:endParaRPr lang="zh-CN" altLang="en-US" dirty="0"/>
          </a:p>
        </p:txBody>
      </p:sp>
      <p:sp>
        <p:nvSpPr>
          <p:cNvPr id="27" name="文本框 26">
            <a:extLst>
              <a:ext uri="{FF2B5EF4-FFF2-40B4-BE49-F238E27FC236}">
                <a16:creationId xmlns:a16="http://schemas.microsoft.com/office/drawing/2014/main" id="{0782F7D0-1047-DC4F-F2A3-CD6DC7E40F47}"/>
              </a:ext>
            </a:extLst>
          </p:cNvPr>
          <p:cNvSpPr txBox="1"/>
          <p:nvPr/>
        </p:nvSpPr>
        <p:spPr>
          <a:xfrm>
            <a:off x="1055387" y="5298775"/>
            <a:ext cx="6094562" cy="923330"/>
          </a:xfrm>
          <a:prstGeom prst="rect">
            <a:avLst/>
          </a:prstGeom>
          <a:noFill/>
        </p:spPr>
        <p:txBody>
          <a:bodyPr wrap="square">
            <a:spAutoFit/>
          </a:bodyPr>
          <a:lstStyle/>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主控制器</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STM32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，树莓派</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传感器通信协议： </a:t>
            </a:r>
            <a:r>
              <a:rPr lang="en-US" altLang="zh-CN" dirty="0">
                <a:latin typeface="Times New Roman" panose="02020603050405020304" pitchFamily="18" charset="0"/>
                <a:ea typeface="宋体" panose="02010600030101010101" pitchFamily="2" charset="-122"/>
                <a:cs typeface="Times New Roman" panose="02020603050405020304" pitchFamily="18" charset="0"/>
              </a:rPr>
              <a:t>TCP/IP TTL  RS422</a:t>
            </a:r>
          </a:p>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运动控制器通过在主控发送</a:t>
            </a:r>
            <a:r>
              <a:rPr lang="en-US" altLang="zh-CN" sz="1800" dirty="0">
                <a:effectLst/>
                <a:latin typeface="Times New Roman" panose="02020603050405020304" pitchFamily="18" charset="0"/>
                <a:ea typeface="宋体" panose="02010600030101010101" pitchFamily="2" charset="-122"/>
              </a:rPr>
              <a:t>PWM</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控制</a:t>
            </a:r>
            <a:endParaRPr lang="zh-CN" altLang="en-US" dirty="0"/>
          </a:p>
        </p:txBody>
      </p:sp>
      <p:sp>
        <p:nvSpPr>
          <p:cNvPr id="31" name="文本框 30">
            <a:extLst>
              <a:ext uri="{FF2B5EF4-FFF2-40B4-BE49-F238E27FC236}">
                <a16:creationId xmlns:a16="http://schemas.microsoft.com/office/drawing/2014/main" id="{1C0CBC20-4749-7E46-D53C-A8A65BF58BDB}"/>
              </a:ext>
            </a:extLst>
          </p:cNvPr>
          <p:cNvSpPr txBox="1"/>
          <p:nvPr/>
        </p:nvSpPr>
        <p:spPr>
          <a:xfrm>
            <a:off x="6938138" y="5258051"/>
            <a:ext cx="6094562" cy="1200329"/>
          </a:xfrm>
          <a:prstGeom prst="rect">
            <a:avLst/>
          </a:prstGeom>
          <a:noFill/>
        </p:spPr>
        <p:txBody>
          <a:bodyPr wrap="square">
            <a:spAutoFit/>
          </a:bodyPr>
          <a:lstStyle/>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分级 </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核心控制器</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节点控制器</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为开发人员在很大程度上减小了开发难度</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缩短了研发周期</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减少</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核心控制器</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的底层荷载</a:t>
            </a:r>
            <a:endParaRPr lang="zh-CN" altLang="en-US" dirty="0"/>
          </a:p>
        </p:txBody>
      </p:sp>
    </p:spTree>
    <p:custDataLst>
      <p:tags r:id="rId1"/>
    </p:custDataLst>
  </p:cSld>
  <p:clrMapOvr>
    <a:masterClrMapping/>
  </p:clrMapOvr>
  <p:transition spd="slow" advTm="46589">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CC398-4BD8-83F8-2364-4F0D2214E405}"/>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DE6F1019-7434-C652-A848-2BE8A2B5AC56}"/>
              </a:ext>
            </a:extLst>
          </p:cNvPr>
          <p:cNvGrpSpPr/>
          <p:nvPr/>
        </p:nvGrpSpPr>
        <p:grpSpPr>
          <a:xfrm>
            <a:off x="863000" y="241547"/>
            <a:ext cx="4423450" cy="1014413"/>
            <a:chOff x="441025" y="218860"/>
            <a:chExt cx="4423450" cy="1014413"/>
          </a:xfrm>
        </p:grpSpPr>
        <p:grpSp>
          <p:nvGrpSpPr>
            <p:cNvPr id="3" name="组合 2">
              <a:extLst>
                <a:ext uri="{FF2B5EF4-FFF2-40B4-BE49-F238E27FC236}">
                  <a16:creationId xmlns:a16="http://schemas.microsoft.com/office/drawing/2014/main" id="{169CAB68-7073-6004-06D3-BA82E5876CE4}"/>
                </a:ext>
              </a:extLst>
            </p:cNvPr>
            <p:cNvGrpSpPr/>
            <p:nvPr/>
          </p:nvGrpSpPr>
          <p:grpSpPr>
            <a:xfrm>
              <a:off x="441025" y="218860"/>
              <a:ext cx="4058631" cy="1014413"/>
              <a:chOff x="441025" y="218860"/>
              <a:chExt cx="4058631" cy="1014413"/>
            </a:xfrm>
          </p:grpSpPr>
          <p:sp>
            <p:nvSpPr>
              <p:cNvPr id="5" name="文本框 4">
                <a:extLst>
                  <a:ext uri="{FF2B5EF4-FFF2-40B4-BE49-F238E27FC236}">
                    <a16:creationId xmlns:a16="http://schemas.microsoft.com/office/drawing/2014/main" id="{850E8F9C-930D-EFFD-6304-0C8CF2E9652B}"/>
                  </a:ext>
                </a:extLst>
              </p:cNvPr>
              <p:cNvSpPr txBox="1"/>
              <p:nvPr/>
            </p:nvSpPr>
            <p:spPr>
              <a:xfrm>
                <a:off x="595313" y="387468"/>
                <a:ext cx="3904343" cy="52197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研究现状</a:t>
                </a:r>
              </a:p>
            </p:txBody>
          </p:sp>
          <p:sp>
            <p:nvSpPr>
              <p:cNvPr id="6" name="任意多边形 17">
                <a:extLst>
                  <a:ext uri="{FF2B5EF4-FFF2-40B4-BE49-F238E27FC236}">
                    <a16:creationId xmlns:a16="http://schemas.microsoft.com/office/drawing/2014/main" id="{2B8CBB0C-D73E-1E95-4B01-48C7599EC186}"/>
                  </a:ext>
                </a:extLst>
              </p:cNvPr>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文本框 3">
              <a:extLst>
                <a:ext uri="{FF2B5EF4-FFF2-40B4-BE49-F238E27FC236}">
                  <a16:creationId xmlns:a16="http://schemas.microsoft.com/office/drawing/2014/main" id="{A09BDCE7-C64C-7CF0-FF20-09450C7088EE}"/>
                </a:ext>
              </a:extLst>
            </p:cNvPr>
            <p:cNvSpPr txBox="1"/>
            <p:nvPr/>
          </p:nvSpPr>
          <p:spPr>
            <a:xfrm>
              <a:off x="595313" y="803323"/>
              <a:ext cx="4269162" cy="294005"/>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a:solidFill>
                    <a:schemeClr val="tx1">
                      <a:lumMod val="50000"/>
                      <a:lumOff val="50000"/>
                    </a:schemeClr>
                  </a:solidFill>
                </a:rPr>
                <a:t>Research Status</a:t>
              </a:r>
            </a:p>
          </p:txBody>
        </p:sp>
      </p:grpSp>
      <p:sp>
        <p:nvSpPr>
          <p:cNvPr id="12" name="文本框 11">
            <a:extLst>
              <a:ext uri="{FF2B5EF4-FFF2-40B4-BE49-F238E27FC236}">
                <a16:creationId xmlns:a16="http://schemas.microsoft.com/office/drawing/2014/main" id="{00B8AAF4-6E38-09BE-4FE2-DA387F710C14}"/>
              </a:ext>
            </a:extLst>
          </p:cNvPr>
          <p:cNvSpPr txBox="1"/>
          <p:nvPr>
            <p:custDataLst>
              <p:tags r:id="rId2"/>
            </p:custDataLst>
          </p:nvPr>
        </p:nvSpPr>
        <p:spPr>
          <a:xfrm>
            <a:off x="2459990" y="326390"/>
            <a:ext cx="5702300" cy="635559"/>
          </a:xfrm>
          <a:prstGeom prst="rect">
            <a:avLst/>
          </a:prstGeom>
          <a:noFill/>
        </p:spPr>
        <p:txBody>
          <a:bodyPr wrap="square" rtlCol="0">
            <a:spAutoFit/>
          </a:bodyPr>
          <a:lstStyle/>
          <a:p>
            <a:pPr indent="306070">
              <a:lnSpc>
                <a:spcPct val="172000"/>
              </a:lnSpc>
              <a:spcBef>
                <a:spcPts val="1300"/>
              </a:spcBef>
              <a:spcAft>
                <a:spcPts val="1300"/>
              </a:spcAft>
            </a:pPr>
            <a:r>
              <a:rPr lang="zh-CN" altLang="zh-CN" sz="2400" b="1" dirty="0">
                <a:solidFill>
                  <a:srgbClr val="0070C0"/>
                </a:solidFill>
                <a:ea typeface="宋体" panose="02010600030101010101" pitchFamily="2" charset="-122"/>
              </a:rPr>
              <a:t>机器人</a:t>
            </a:r>
            <a:r>
              <a:rPr lang="zh-CN" altLang="en-US" sz="2400" b="1" dirty="0">
                <a:solidFill>
                  <a:srgbClr val="0070C0"/>
                </a:solidFill>
                <a:ea typeface="宋体" panose="02010600030101010101" pitchFamily="2" charset="-122"/>
              </a:rPr>
              <a:t>控制</a:t>
            </a:r>
            <a:r>
              <a:rPr lang="zh-CN" altLang="zh-CN" sz="2400" b="1" dirty="0">
                <a:solidFill>
                  <a:srgbClr val="0070C0"/>
                </a:solidFill>
                <a:ea typeface="宋体" panose="02010600030101010101" pitchFamily="2" charset="-122"/>
              </a:rPr>
              <a:t>系统国内外研究现状</a:t>
            </a:r>
          </a:p>
        </p:txBody>
      </p:sp>
      <p:pic>
        <p:nvPicPr>
          <p:cNvPr id="11" name="图片 10">
            <a:extLst>
              <a:ext uri="{FF2B5EF4-FFF2-40B4-BE49-F238E27FC236}">
                <a16:creationId xmlns:a16="http://schemas.microsoft.com/office/drawing/2014/main" id="{E4BCEEB5-8AFA-1027-DC38-FD507E3AC2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pic>
        <p:nvPicPr>
          <p:cNvPr id="10" name="图片 9">
            <a:extLst>
              <a:ext uri="{FF2B5EF4-FFF2-40B4-BE49-F238E27FC236}">
                <a16:creationId xmlns:a16="http://schemas.microsoft.com/office/drawing/2014/main" id="{8A3DABAE-9628-03DD-4862-4AD24BE981E8}"/>
              </a:ext>
            </a:extLst>
          </p:cNvPr>
          <p:cNvPicPr>
            <a:picLocks noChangeAspect="1"/>
          </p:cNvPicPr>
          <p:nvPr/>
        </p:nvPicPr>
        <p:blipFill>
          <a:blip r:embed="rId5"/>
          <a:stretch>
            <a:fillRect/>
          </a:stretch>
        </p:blipFill>
        <p:spPr>
          <a:xfrm>
            <a:off x="863000" y="1619635"/>
            <a:ext cx="10923524" cy="1552150"/>
          </a:xfrm>
          <a:prstGeom prst="rect">
            <a:avLst/>
          </a:prstGeom>
        </p:spPr>
      </p:pic>
      <p:sp>
        <p:nvSpPr>
          <p:cNvPr id="24" name="文本框 23">
            <a:extLst>
              <a:ext uri="{FF2B5EF4-FFF2-40B4-BE49-F238E27FC236}">
                <a16:creationId xmlns:a16="http://schemas.microsoft.com/office/drawing/2014/main" id="{B41786F6-7244-88E2-7A28-1D175B40C2B0}"/>
              </a:ext>
            </a:extLst>
          </p:cNvPr>
          <p:cNvSpPr txBox="1"/>
          <p:nvPr/>
        </p:nvSpPr>
        <p:spPr>
          <a:xfrm>
            <a:off x="3340579" y="3260655"/>
            <a:ext cx="6094562"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任务优先级控制框图</a:t>
            </a:r>
            <a:endParaRPr lang="zh-CN" altLang="zh-CN" sz="1600"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27" name="文本框 26">
            <a:extLst>
              <a:ext uri="{FF2B5EF4-FFF2-40B4-BE49-F238E27FC236}">
                <a16:creationId xmlns:a16="http://schemas.microsoft.com/office/drawing/2014/main" id="{D88F39A8-05A9-C51C-9346-2AA0885110D9}"/>
              </a:ext>
            </a:extLst>
          </p:cNvPr>
          <p:cNvSpPr txBox="1"/>
          <p:nvPr/>
        </p:nvSpPr>
        <p:spPr>
          <a:xfrm>
            <a:off x="463130" y="3829471"/>
            <a:ext cx="11265740" cy="2585323"/>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大连海事大学的张军豪、天津大学的曹玉河、挪威科技大学的</a:t>
            </a:r>
            <a:r>
              <a:rPr lang="en-US" altLang="zh-CN" sz="1800" dirty="0" err="1">
                <a:effectLst/>
                <a:latin typeface="Times New Roman" panose="02020603050405020304" pitchFamily="18" charset="0"/>
                <a:ea typeface="宋体" panose="02010600030101010101" pitchFamily="2" charset="-122"/>
              </a:rPr>
              <a:t>Bjørn</a:t>
            </a:r>
            <a:r>
              <a:rPr lang="en-US" altLang="zh-CN" sz="1800" dirty="0">
                <a:effectLst/>
                <a:latin typeface="Times New Roman" panose="02020603050405020304" pitchFamily="18" charset="0"/>
                <a:ea typeface="宋体" panose="02010600030101010101" pitchFamily="2" charset="-122"/>
              </a:rPr>
              <a:t> </a:t>
            </a:r>
            <a:r>
              <a:rPr lang="en-US" altLang="zh-CN" sz="1800" dirty="0" err="1">
                <a:effectLst/>
                <a:latin typeface="Times New Roman" panose="02020603050405020304" pitchFamily="18" charset="0"/>
                <a:ea typeface="宋体" panose="02010600030101010101" pitchFamily="2" charset="-122"/>
              </a:rPr>
              <a:t>Håvard</a:t>
            </a:r>
            <a:r>
              <a:rPr lang="en-US" altLang="zh-CN" sz="1800" dirty="0">
                <a:effectLst/>
                <a:latin typeface="Times New Roman" panose="02020603050405020304" pitchFamily="18" charset="0"/>
                <a:ea typeface="宋体" panose="02010600030101010101" pitchFamily="2" charset="-122"/>
              </a:rPr>
              <a:t> Hoffmann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都基于带有推进器的模块化游动机器人设计了任务优先级控制器。</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方法：首先给定蛇形机器人末 端和基座期望的轨迹</a:t>
            </a:r>
            <a:r>
              <a:rPr lang="en-US" altLang="zh-CN" dirty="0">
                <a:latin typeface="Times New Roman" panose="02020603050405020304" pitchFamily="18" charset="0"/>
                <a:ea typeface="宋体" panose="02010600030101010101" pitchFamily="2" charset="-122"/>
                <a:cs typeface="Times New Roman" panose="02020603050405020304" pitchFamily="18" charset="0"/>
              </a:rPr>
              <a:t>r1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r2</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，通过轨迹生成模块得到待控制任务，再根据机器人系统的反馈值得到任务误差，通过任务雅可比矩阵、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PID</a:t>
            </a:r>
            <a:r>
              <a:rPr lang="zh-CN" altLang="en-US" dirty="0">
                <a:latin typeface="Times New Roman" panose="02020603050405020304" pitchFamily="18" charset="0"/>
                <a:ea typeface="宋体" panose="02010600030101010101" pitchFamily="2" charset="-122"/>
                <a:cs typeface="Times New Roman" panose="02020603050405020304" pitchFamily="18" charset="0"/>
              </a:rPr>
              <a:t>控制器和零空间算子得到广义驱动力矩，最后，根据推力分配 得到关节力矩和螺旋桨推力输入到蛇形机器人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优点</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给定的期望轨迹，无需经过运动学控制器和动力学控制器两次逆运算求解力和力矩，只需一次逆运算便可获得期望轨迹所需的力和力矩</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custDataLst>
      <p:tags r:id="rId1"/>
    </p:custDataLst>
    <p:extLst>
      <p:ext uri="{BB962C8B-B14F-4D97-AF65-F5344CB8AC3E}">
        <p14:creationId xmlns:p14="http://schemas.microsoft.com/office/powerpoint/2010/main" val="4219955194"/>
      </p:ext>
    </p:extLst>
  </p:cSld>
  <p:clrMapOvr>
    <a:masterClrMapping/>
  </p:clrMapOvr>
  <p:transition spd="slow" advTm="46589">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72B70-552A-6406-0FBE-6C6DEC4BF078}"/>
            </a:ext>
          </a:extLst>
        </p:cNvPr>
        <p:cNvGrpSpPr/>
        <p:nvPr/>
      </p:nvGrpSpPr>
      <p:grpSpPr>
        <a:xfrm>
          <a:off x="0" y="0"/>
          <a:ext cx="0" cy="0"/>
          <a:chOff x="0" y="0"/>
          <a:chExt cx="0" cy="0"/>
        </a:xfrm>
      </p:grpSpPr>
      <p:grpSp>
        <p:nvGrpSpPr>
          <p:cNvPr id="2" name="组合 1">
            <a:extLst>
              <a:ext uri="{FF2B5EF4-FFF2-40B4-BE49-F238E27FC236}">
                <a16:creationId xmlns:a16="http://schemas.microsoft.com/office/drawing/2014/main" id="{66E11BA4-450E-8FF8-9B7E-98CA7B3D3AF7}"/>
              </a:ext>
            </a:extLst>
          </p:cNvPr>
          <p:cNvGrpSpPr/>
          <p:nvPr/>
        </p:nvGrpSpPr>
        <p:grpSpPr>
          <a:xfrm>
            <a:off x="863000" y="241547"/>
            <a:ext cx="4423450" cy="1014413"/>
            <a:chOff x="441025" y="218860"/>
            <a:chExt cx="4423450" cy="1014413"/>
          </a:xfrm>
        </p:grpSpPr>
        <p:grpSp>
          <p:nvGrpSpPr>
            <p:cNvPr id="3" name="组合 2">
              <a:extLst>
                <a:ext uri="{FF2B5EF4-FFF2-40B4-BE49-F238E27FC236}">
                  <a16:creationId xmlns:a16="http://schemas.microsoft.com/office/drawing/2014/main" id="{4D137228-B866-8CED-E850-FF46D4D73723}"/>
                </a:ext>
              </a:extLst>
            </p:cNvPr>
            <p:cNvGrpSpPr/>
            <p:nvPr/>
          </p:nvGrpSpPr>
          <p:grpSpPr>
            <a:xfrm>
              <a:off x="441025" y="218860"/>
              <a:ext cx="4058631" cy="1014413"/>
              <a:chOff x="441025" y="218860"/>
              <a:chExt cx="4058631" cy="1014413"/>
            </a:xfrm>
          </p:grpSpPr>
          <p:sp>
            <p:nvSpPr>
              <p:cNvPr id="5" name="文本框 4">
                <a:extLst>
                  <a:ext uri="{FF2B5EF4-FFF2-40B4-BE49-F238E27FC236}">
                    <a16:creationId xmlns:a16="http://schemas.microsoft.com/office/drawing/2014/main" id="{11022E06-1C51-0CBF-B475-8BBE8CEDF3E3}"/>
                  </a:ext>
                </a:extLst>
              </p:cNvPr>
              <p:cNvSpPr txBox="1"/>
              <p:nvPr/>
            </p:nvSpPr>
            <p:spPr>
              <a:xfrm>
                <a:off x="595313" y="387468"/>
                <a:ext cx="3904343" cy="521970"/>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2800"/>
                  <a:t>研究现状</a:t>
                </a:r>
              </a:p>
            </p:txBody>
          </p:sp>
          <p:sp>
            <p:nvSpPr>
              <p:cNvPr id="6" name="任意多边形 17">
                <a:extLst>
                  <a:ext uri="{FF2B5EF4-FFF2-40B4-BE49-F238E27FC236}">
                    <a16:creationId xmlns:a16="http://schemas.microsoft.com/office/drawing/2014/main" id="{B0CD300D-197C-90BB-0D70-7385B9FDC763}"/>
                  </a:ext>
                </a:extLst>
              </p:cNvPr>
              <p:cNvSpPr/>
              <p:nvPr/>
            </p:nvSpPr>
            <p:spPr>
              <a:xfrm>
                <a:off x="441025" y="218860"/>
                <a:ext cx="384775" cy="1014413"/>
              </a:xfrm>
              <a:custGeom>
                <a:avLst/>
                <a:gdLst>
                  <a:gd name="connsiteX0" fmla="*/ 0 w 384775"/>
                  <a:gd name="connsiteY0" fmla="*/ 0 h 1014413"/>
                  <a:gd name="connsiteX1" fmla="*/ 384775 w 384775"/>
                  <a:gd name="connsiteY1" fmla="*/ 0 h 1014413"/>
                  <a:gd name="connsiteX2" fmla="*/ 384775 w 384775"/>
                  <a:gd name="connsiteY2" fmla="*/ 168608 h 1014413"/>
                  <a:gd name="connsiteX3" fmla="*/ 336678 w 384775"/>
                  <a:gd name="connsiteY3" fmla="*/ 168608 h 1014413"/>
                  <a:gd name="connsiteX4" fmla="*/ 336678 w 384775"/>
                  <a:gd name="connsiteY4" fmla="*/ 48097 h 1014413"/>
                  <a:gd name="connsiteX5" fmla="*/ 48097 w 384775"/>
                  <a:gd name="connsiteY5" fmla="*/ 48097 h 1014413"/>
                  <a:gd name="connsiteX6" fmla="*/ 48097 w 384775"/>
                  <a:gd name="connsiteY6" fmla="*/ 966316 h 1014413"/>
                  <a:gd name="connsiteX7" fmla="*/ 336678 w 384775"/>
                  <a:gd name="connsiteY7" fmla="*/ 966316 h 1014413"/>
                  <a:gd name="connsiteX8" fmla="*/ 336678 w 384775"/>
                  <a:gd name="connsiteY8" fmla="*/ 845804 h 1014413"/>
                  <a:gd name="connsiteX9" fmla="*/ 384775 w 384775"/>
                  <a:gd name="connsiteY9" fmla="*/ 845804 h 1014413"/>
                  <a:gd name="connsiteX10" fmla="*/ 384775 w 384775"/>
                  <a:gd name="connsiteY10" fmla="*/ 1014413 h 1014413"/>
                  <a:gd name="connsiteX11" fmla="*/ 0 w 384775"/>
                  <a:gd name="connsiteY11" fmla="*/ 1014413 h 101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75" h="1014413">
                    <a:moveTo>
                      <a:pt x="0" y="0"/>
                    </a:moveTo>
                    <a:lnTo>
                      <a:pt x="384775" y="0"/>
                    </a:lnTo>
                    <a:lnTo>
                      <a:pt x="384775" y="168608"/>
                    </a:lnTo>
                    <a:lnTo>
                      <a:pt x="336678" y="168608"/>
                    </a:lnTo>
                    <a:lnTo>
                      <a:pt x="336678" y="48097"/>
                    </a:lnTo>
                    <a:lnTo>
                      <a:pt x="48097" y="48097"/>
                    </a:lnTo>
                    <a:lnTo>
                      <a:pt x="48097" y="966316"/>
                    </a:lnTo>
                    <a:lnTo>
                      <a:pt x="336678" y="966316"/>
                    </a:lnTo>
                    <a:lnTo>
                      <a:pt x="336678" y="845804"/>
                    </a:lnTo>
                    <a:lnTo>
                      <a:pt x="384775" y="845804"/>
                    </a:lnTo>
                    <a:lnTo>
                      <a:pt x="384775" y="1014413"/>
                    </a:lnTo>
                    <a:lnTo>
                      <a:pt x="0" y="10144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 name="文本框 3">
              <a:extLst>
                <a:ext uri="{FF2B5EF4-FFF2-40B4-BE49-F238E27FC236}">
                  <a16:creationId xmlns:a16="http://schemas.microsoft.com/office/drawing/2014/main" id="{0B9117C0-68EC-F77E-7A35-A6D1AD5F83D1}"/>
                </a:ext>
              </a:extLst>
            </p:cNvPr>
            <p:cNvSpPr txBox="1"/>
            <p:nvPr/>
          </p:nvSpPr>
          <p:spPr>
            <a:xfrm>
              <a:off x="595313" y="803323"/>
              <a:ext cx="4269162" cy="294005"/>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pPr algn="l"/>
              <a:r>
                <a:rPr lang="en-US" altLang="zh-CN">
                  <a:solidFill>
                    <a:schemeClr val="tx1">
                      <a:lumMod val="50000"/>
                      <a:lumOff val="50000"/>
                    </a:schemeClr>
                  </a:solidFill>
                </a:rPr>
                <a:t>Research Status</a:t>
              </a:r>
            </a:p>
          </p:txBody>
        </p:sp>
      </p:grpSp>
      <p:sp>
        <p:nvSpPr>
          <p:cNvPr id="12" name="文本框 11">
            <a:extLst>
              <a:ext uri="{FF2B5EF4-FFF2-40B4-BE49-F238E27FC236}">
                <a16:creationId xmlns:a16="http://schemas.microsoft.com/office/drawing/2014/main" id="{06E20053-18C8-7E3B-CADE-681D03089FA3}"/>
              </a:ext>
            </a:extLst>
          </p:cNvPr>
          <p:cNvSpPr txBox="1"/>
          <p:nvPr>
            <p:custDataLst>
              <p:tags r:id="rId2"/>
            </p:custDataLst>
          </p:nvPr>
        </p:nvSpPr>
        <p:spPr>
          <a:xfrm>
            <a:off x="2459990" y="326390"/>
            <a:ext cx="5702300" cy="635559"/>
          </a:xfrm>
          <a:prstGeom prst="rect">
            <a:avLst/>
          </a:prstGeom>
          <a:noFill/>
        </p:spPr>
        <p:txBody>
          <a:bodyPr wrap="square" rtlCol="0">
            <a:spAutoFit/>
          </a:bodyPr>
          <a:lstStyle/>
          <a:p>
            <a:pPr indent="306070">
              <a:lnSpc>
                <a:spcPct val="172000"/>
              </a:lnSpc>
              <a:spcBef>
                <a:spcPts val="1300"/>
              </a:spcBef>
              <a:spcAft>
                <a:spcPts val="1300"/>
              </a:spcAft>
            </a:pPr>
            <a:r>
              <a:rPr lang="zh-CN" altLang="zh-CN" sz="2400" b="1" dirty="0">
                <a:solidFill>
                  <a:srgbClr val="0070C0"/>
                </a:solidFill>
                <a:ea typeface="宋体" panose="02010600030101010101" pitchFamily="2" charset="-122"/>
              </a:rPr>
              <a:t>机器人</a:t>
            </a:r>
            <a:r>
              <a:rPr lang="zh-CN" altLang="en-US" sz="2400" b="1" dirty="0">
                <a:solidFill>
                  <a:srgbClr val="0070C0"/>
                </a:solidFill>
                <a:ea typeface="宋体" panose="02010600030101010101" pitchFamily="2" charset="-122"/>
              </a:rPr>
              <a:t>控制</a:t>
            </a:r>
            <a:r>
              <a:rPr lang="zh-CN" altLang="zh-CN" sz="2400" b="1" dirty="0">
                <a:solidFill>
                  <a:srgbClr val="0070C0"/>
                </a:solidFill>
                <a:ea typeface="宋体" panose="02010600030101010101" pitchFamily="2" charset="-122"/>
              </a:rPr>
              <a:t>系统国内外研究现状</a:t>
            </a:r>
            <a:r>
              <a:rPr lang="zh-CN" altLang="en-US" sz="2400" b="1" dirty="0">
                <a:solidFill>
                  <a:srgbClr val="0070C0"/>
                </a:solidFill>
                <a:ea typeface="宋体" panose="02010600030101010101" pitchFamily="2" charset="-122"/>
              </a:rPr>
              <a:t>总结</a:t>
            </a:r>
            <a:endParaRPr lang="zh-CN" altLang="zh-CN" sz="2400" b="1" dirty="0">
              <a:solidFill>
                <a:srgbClr val="0070C0"/>
              </a:solidFill>
              <a:ea typeface="宋体" panose="02010600030101010101" pitchFamily="2" charset="-122"/>
            </a:endParaRPr>
          </a:p>
        </p:txBody>
      </p:sp>
      <p:pic>
        <p:nvPicPr>
          <p:cNvPr id="11" name="图片 10">
            <a:extLst>
              <a:ext uri="{FF2B5EF4-FFF2-40B4-BE49-F238E27FC236}">
                <a16:creationId xmlns:a16="http://schemas.microsoft.com/office/drawing/2014/main" id="{78CA7959-77C2-9573-B9E5-01BB62AE83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
        <p:nvSpPr>
          <p:cNvPr id="8" name="文本框 7">
            <a:extLst>
              <a:ext uri="{FF2B5EF4-FFF2-40B4-BE49-F238E27FC236}">
                <a16:creationId xmlns:a16="http://schemas.microsoft.com/office/drawing/2014/main" id="{BD44F634-450F-4068-74DA-7AF2EC4E671E}"/>
              </a:ext>
            </a:extLst>
          </p:cNvPr>
          <p:cNvSpPr txBox="1"/>
          <p:nvPr/>
        </p:nvSpPr>
        <p:spPr>
          <a:xfrm>
            <a:off x="480268" y="2019109"/>
            <a:ext cx="11711731" cy="3693319"/>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印度理工学院的</a:t>
            </a:r>
            <a:r>
              <a:rPr lang="en-US" altLang="zh-CN" sz="1800" dirty="0">
                <a:effectLst/>
                <a:latin typeface="Times New Roman" panose="02020603050405020304" pitchFamily="18" charset="0"/>
                <a:ea typeface="宋体" panose="02010600030101010101" pitchFamily="2" charset="-122"/>
              </a:rPr>
              <a:t>Bhavik Patel  </a:t>
            </a:r>
          </a:p>
          <a:p>
            <a:r>
              <a:rPr lang="en-US" altLang="zh-CN" sz="1800" dirty="0">
                <a:effectLst/>
                <a:latin typeface="Times New Roman" panose="02020603050405020304" pitchFamily="18" charset="0"/>
                <a:ea typeface="宋体" panose="02010600030101010101" pitchFamily="2" charset="-122"/>
              </a:rPr>
              <a:t>  </a:t>
            </a: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共生生物搜索</a:t>
            </a:r>
            <a:r>
              <a:rPr lang="zh-CN" altLang="zh-CN" sz="1800" dirty="0">
                <a:effectLst/>
                <a:ea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SOS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ea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算法获得受最大切向速度和最小功耗代价函数约束的最优步态参数</a:t>
            </a:r>
            <a:endParaRPr lang="en-US" altLang="zh-CN" sz="1800" dirty="0">
              <a:effectLst/>
              <a:latin typeface="Times New Roman" panose="02020603050405020304" pitchFamily="18" charset="0"/>
              <a:ea typeface="宋体" panose="02010600030101010101" pitchFamily="2" charset="-122"/>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天津理工大学的陶保生</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一种基于动力学逆解算的双环双环自抗扰控制器方法</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纽约哥伦比亚大学的艾米丽·汉尼根</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使用模型预测控制</a:t>
            </a:r>
            <a:r>
              <a:rPr lang="zh-CN" altLang="zh-CN" sz="1800" dirty="0">
                <a:effectLst/>
                <a:ea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MPC</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ea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方法通过轨迹优化自动生成有效的运动步态</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30952DE6-F8DD-6FE7-0B4D-33177EA045BC}"/>
              </a:ext>
            </a:extLst>
          </p:cNvPr>
          <p:cNvSpPr txBox="1"/>
          <p:nvPr/>
        </p:nvSpPr>
        <p:spPr>
          <a:xfrm>
            <a:off x="480268" y="6031783"/>
            <a:ext cx="8917826" cy="369332"/>
          </a:xfrm>
          <a:prstGeom prst="rect">
            <a:avLst/>
          </a:prstGeom>
          <a:noFill/>
        </p:spPr>
        <p:txBody>
          <a:bodyPr wrap="none" rtlCol="0">
            <a:spAutoFit/>
          </a:bodyPr>
          <a:lstStyle/>
          <a:p>
            <a:r>
              <a:rPr lang="zh-CN" altLang="en-US" dirty="0"/>
              <a:t>大部分研究  都是基于轨迹进行步态优化 ，没有面向海底管道巡检姿态进行分析与控制</a:t>
            </a:r>
          </a:p>
        </p:txBody>
      </p:sp>
    </p:spTree>
    <p:custDataLst>
      <p:tags r:id="rId1"/>
    </p:custDataLst>
    <p:extLst>
      <p:ext uri="{BB962C8B-B14F-4D97-AF65-F5344CB8AC3E}">
        <p14:creationId xmlns:p14="http://schemas.microsoft.com/office/powerpoint/2010/main" val="2966178424"/>
      </p:ext>
    </p:extLst>
  </p:cSld>
  <p:clrMapOvr>
    <a:masterClrMapping/>
  </p:clrMapOvr>
  <p:transition spd="slow" advTm="46589">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8740" y="1487170"/>
            <a:ext cx="4837430" cy="3442335"/>
          </a:xfrm>
          <a:prstGeom prst="rect">
            <a:avLst/>
          </a:prstGeom>
        </p:spPr>
      </p:pic>
      <p:sp>
        <p:nvSpPr>
          <p:cNvPr id="9" name="任意多边形 8"/>
          <p:cNvSpPr/>
          <p:nvPr/>
        </p:nvSpPr>
        <p:spPr>
          <a:xfrm>
            <a:off x="1382713" y="1149350"/>
            <a:ext cx="4521200" cy="4559300"/>
          </a:xfrm>
          <a:custGeom>
            <a:avLst/>
            <a:gdLst>
              <a:gd name="connsiteX0" fmla="*/ 0 w 4521200"/>
              <a:gd name="connsiteY0" fmla="*/ 0 h 4559300"/>
              <a:gd name="connsiteX1" fmla="*/ 4521200 w 4521200"/>
              <a:gd name="connsiteY1" fmla="*/ 0 h 4559300"/>
              <a:gd name="connsiteX2" fmla="*/ 4521200 w 4521200"/>
              <a:gd name="connsiteY2" fmla="*/ 549775 h 4559300"/>
              <a:gd name="connsiteX3" fmla="*/ 4447233 w 4521200"/>
              <a:gd name="connsiteY3" fmla="*/ 549775 h 4559300"/>
              <a:gd name="connsiteX4" fmla="*/ 4447233 w 4521200"/>
              <a:gd name="connsiteY4" fmla="*/ 73967 h 4559300"/>
              <a:gd name="connsiteX5" fmla="*/ 73967 w 4521200"/>
              <a:gd name="connsiteY5" fmla="*/ 73967 h 4559300"/>
              <a:gd name="connsiteX6" fmla="*/ 73967 w 4521200"/>
              <a:gd name="connsiteY6" fmla="*/ 4485333 h 4559300"/>
              <a:gd name="connsiteX7" fmla="*/ 4447233 w 4521200"/>
              <a:gd name="connsiteY7" fmla="*/ 4485333 h 4559300"/>
              <a:gd name="connsiteX8" fmla="*/ 4447233 w 4521200"/>
              <a:gd name="connsiteY8" fmla="*/ 1380772 h 4559300"/>
              <a:gd name="connsiteX9" fmla="*/ 4521200 w 4521200"/>
              <a:gd name="connsiteY9" fmla="*/ 1380772 h 4559300"/>
              <a:gd name="connsiteX10" fmla="*/ 4521200 w 4521200"/>
              <a:gd name="connsiteY10" fmla="*/ 4559300 h 4559300"/>
              <a:gd name="connsiteX11" fmla="*/ 0 w 4521200"/>
              <a:gd name="connsiteY11" fmla="*/ 4559300 h 455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21200" h="4559300">
                <a:moveTo>
                  <a:pt x="0" y="0"/>
                </a:moveTo>
                <a:lnTo>
                  <a:pt x="4521200" y="0"/>
                </a:lnTo>
                <a:lnTo>
                  <a:pt x="4521200" y="549775"/>
                </a:lnTo>
                <a:lnTo>
                  <a:pt x="4447233" y="549775"/>
                </a:lnTo>
                <a:lnTo>
                  <a:pt x="4447233" y="73967"/>
                </a:lnTo>
                <a:lnTo>
                  <a:pt x="73967" y="73967"/>
                </a:lnTo>
                <a:lnTo>
                  <a:pt x="73967" y="4485333"/>
                </a:lnTo>
                <a:lnTo>
                  <a:pt x="4447233" y="4485333"/>
                </a:lnTo>
                <a:lnTo>
                  <a:pt x="4447233" y="1380772"/>
                </a:lnTo>
                <a:lnTo>
                  <a:pt x="4521200" y="1380772"/>
                </a:lnTo>
                <a:lnTo>
                  <a:pt x="4521200" y="4559300"/>
                </a:lnTo>
                <a:lnTo>
                  <a:pt x="0" y="45593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p:cNvSpPr txBox="1"/>
          <p:nvPr/>
        </p:nvSpPr>
        <p:spPr>
          <a:xfrm>
            <a:off x="4098815" y="1663614"/>
            <a:ext cx="3994369" cy="830997"/>
          </a:xfrm>
          <a:prstGeom prst="rect">
            <a:avLst/>
          </a:prstGeom>
          <a:noFill/>
        </p:spPr>
        <p:txBody>
          <a:bodyPr wrap="square" rtlCol="0">
            <a:spAutoFit/>
            <a:scene3d>
              <a:camera prst="orthographicFront"/>
              <a:lightRig rig="threePt" dir="t"/>
            </a:scene3d>
            <a:sp3d contourW="12700"/>
          </a:bodyPr>
          <a:lstStyle/>
          <a:p>
            <a:pPr algn="ctr"/>
            <a:r>
              <a:rPr lang="en-US" altLang="zh-CN" sz="4800">
                <a:solidFill>
                  <a:schemeClr val="accent1"/>
                </a:solidFill>
                <a:latin typeface="Century Gothic" panose="020B0502020202020204" pitchFamily="34" charset="0"/>
                <a:cs typeface="经典综艺体简" panose="02010609000101010101" pitchFamily="49" charset="-122"/>
              </a:rPr>
              <a:t>PART 03</a:t>
            </a:r>
            <a:endParaRPr lang="zh-CN" altLang="en-US" sz="4800">
              <a:solidFill>
                <a:schemeClr val="accent1"/>
              </a:solidFill>
              <a:latin typeface="Century Gothic" panose="020B0502020202020204" pitchFamily="34" charset="0"/>
              <a:cs typeface="经典综艺体简" panose="02010609000101010101" pitchFamily="49" charset="-122"/>
            </a:endParaRPr>
          </a:p>
        </p:txBody>
      </p:sp>
      <p:sp>
        <p:nvSpPr>
          <p:cNvPr id="6" name="文本框 5"/>
          <p:cNvSpPr txBox="1"/>
          <p:nvPr/>
        </p:nvSpPr>
        <p:spPr>
          <a:xfrm>
            <a:off x="5878647" y="2805098"/>
            <a:ext cx="4269162" cy="769441"/>
          </a:xfrm>
          <a:prstGeom prst="rect">
            <a:avLst/>
          </a:prstGeom>
          <a:noFill/>
        </p:spPr>
        <p:txBody>
          <a:bodyPr wrap="square" rtlCol="0">
            <a:spAutoFit/>
            <a:scene3d>
              <a:camera prst="orthographicFront"/>
              <a:lightRig rig="threePt" dir="t"/>
            </a:scene3d>
            <a:sp3d contourW="12700"/>
          </a:bodyPr>
          <a:lstStyle>
            <a:defPPr>
              <a:defRPr lang="en-US"/>
            </a:defPPr>
            <a:lvl1pPr algn="ctr">
              <a:defRPr sz="2800" b="1">
                <a:solidFill>
                  <a:schemeClr val="tx1">
                    <a:lumMod val="75000"/>
                    <a:lumOff val="25000"/>
                  </a:schemeClr>
                </a:solidFill>
                <a:latin typeface="Century Gothic" panose="020B0502020202020204" pitchFamily="34" charset="0"/>
              </a:defRPr>
            </a:lvl1pPr>
          </a:lstStyle>
          <a:p>
            <a:pPr algn="l"/>
            <a:r>
              <a:rPr lang="zh-CN" altLang="en-US" sz="4400"/>
              <a:t>主要工作内容</a:t>
            </a:r>
          </a:p>
        </p:txBody>
      </p:sp>
      <p:sp>
        <p:nvSpPr>
          <p:cNvPr id="7" name="文本框 6"/>
          <p:cNvSpPr txBox="1"/>
          <p:nvPr/>
        </p:nvSpPr>
        <p:spPr>
          <a:xfrm>
            <a:off x="4625267" y="3687671"/>
            <a:ext cx="4354979" cy="275973"/>
          </a:xfrm>
          <a:prstGeom prst="rect">
            <a:avLst/>
          </a:prstGeom>
          <a:noFill/>
        </p:spPr>
        <p:txBody>
          <a:bodyPr wrap="square" rtlCol="0">
            <a:spAutoFit/>
            <a:scene3d>
              <a:camera prst="orthographicFront"/>
              <a:lightRig rig="threePt" dir="t"/>
            </a:scene3d>
            <a:sp3d contourW="12700"/>
          </a:bodyPr>
          <a:lstStyle>
            <a:defPPr>
              <a:defRPr lang="en-US"/>
            </a:defPPr>
            <a:lvl1pPr algn="ctr">
              <a:lnSpc>
                <a:spcPct val="120000"/>
              </a:lnSpc>
              <a:defRPr sz="1100">
                <a:solidFill>
                  <a:schemeClr val="bg1">
                    <a:lumMod val="65000"/>
                  </a:schemeClr>
                </a:solidFill>
                <a:latin typeface="Century Gothic" panose="020B0502020202020204" pitchFamily="34" charset="0"/>
              </a:defRPr>
            </a:lvl1pPr>
          </a:lstStyle>
          <a:p>
            <a:r>
              <a:rPr lang="en-US" altLang="zh-CN" sz="1100">
                <a:solidFill>
                  <a:schemeClr val="tx1">
                    <a:lumMod val="50000"/>
                    <a:lumOff val="50000"/>
                  </a:schemeClr>
                </a:solidFill>
                <a:latin typeface="Century Gothic" panose="020B0502020202020204" pitchFamily="34" charset="0"/>
              </a:rPr>
              <a:t> Main Content of Work</a:t>
            </a: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80349" y="71021"/>
            <a:ext cx="1187363" cy="1188039"/>
          </a:xfrm>
          <a:prstGeom prst="rect">
            <a:avLst/>
          </a:prstGeom>
        </p:spPr>
      </p:pic>
    </p:spTree>
  </p:cSld>
  <p:clrMapOvr>
    <a:masterClrMapping/>
  </p:clrMapOvr>
  <p:transition spd="slow" advTm="4965">
    <p:push dir="u"/>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IwNzYyYTRlODBiMzlhNjY3NjhlOWIyZGIyY2ZkNmIifQ=="/>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12f062a4-5930-45aa-9a7a-48b3311fb942}"/>
  <p:tag name="KSO_WM_BEAUTIFY_FLAG" val=""/>
  <p:tag name="TABLE_ENDDRAG_ORIGIN_RECT" val="317*184"/>
  <p:tag name="TABLE_ENDDRAG_RECT" val="636*93*317*184"/>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TIMING" val="|3.7|8.5|15.4"/>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TIMING" val="|3.7|8.5|15.4"/>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TIMING" val="|3.7|8.5|15.4"/>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0.xml><?xml version="1.0" encoding="utf-8"?>
<p:tagLst xmlns:a="http://schemas.openxmlformats.org/drawingml/2006/main" xmlns:r="http://schemas.openxmlformats.org/officeDocument/2006/relationships" xmlns:p="http://schemas.openxmlformats.org/presentationml/2006/main">
  <p:tag name="TIMING" val="|0.4"/>
</p:tagLst>
</file>

<file path=ppt/tags/tag21.xml><?xml version="1.0" encoding="utf-8"?>
<p:tagLst xmlns:a="http://schemas.openxmlformats.org/drawingml/2006/main" xmlns:r="http://schemas.openxmlformats.org/officeDocument/2006/relationships" xmlns:p="http://schemas.openxmlformats.org/presentationml/2006/main">
  <p:tag name="TIMING" val="|0.4"/>
</p:tagLst>
</file>

<file path=ppt/tags/tag22.xml><?xml version="1.0" encoding="utf-8"?>
<p:tagLst xmlns:a="http://schemas.openxmlformats.org/drawingml/2006/main" xmlns:r="http://schemas.openxmlformats.org/officeDocument/2006/relationships" xmlns:p="http://schemas.openxmlformats.org/presentationml/2006/main">
  <p:tag name="TIMING" val="|10.9|12.6|12|45.4|12.7"/>
</p:tagLst>
</file>

<file path=ppt/tags/tag23.xml><?xml version="1.0" encoding="utf-8"?>
<p:tagLst xmlns:a="http://schemas.openxmlformats.org/drawingml/2006/main" xmlns:r="http://schemas.openxmlformats.org/officeDocument/2006/relationships" xmlns:p="http://schemas.openxmlformats.org/presentationml/2006/main">
  <p:tag name="TIMING" val="|10.9|12.6|12|45.4|12.7"/>
</p:tagLst>
</file>

<file path=ppt/tags/tag24.xml><?xml version="1.0" encoding="utf-8"?>
<p:tagLst xmlns:a="http://schemas.openxmlformats.org/drawingml/2006/main" xmlns:r="http://schemas.openxmlformats.org/officeDocument/2006/relationships" xmlns:p="http://schemas.openxmlformats.org/presentationml/2006/main">
  <p:tag name="TIMING" val="|10.9|12.6|12|45.4|12.7"/>
</p:tagLst>
</file>

<file path=ppt/tags/tag25.xml><?xml version="1.0" encoding="utf-8"?>
<p:tagLst xmlns:a="http://schemas.openxmlformats.org/drawingml/2006/main" xmlns:r="http://schemas.openxmlformats.org/officeDocument/2006/relationships" xmlns:p="http://schemas.openxmlformats.org/presentationml/2006/main">
  <p:tag name="TIMING" val="|16.5"/>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包图主题2">
  <a:themeElements>
    <a:clrScheme name="自定义 180">
      <a:dk1>
        <a:sysClr val="windowText" lastClr="000000"/>
      </a:dk1>
      <a:lt1>
        <a:sysClr val="window" lastClr="FFFFFF"/>
      </a:lt1>
      <a:dk2>
        <a:srgbClr val="44546A"/>
      </a:dk2>
      <a:lt2>
        <a:srgbClr val="E7E6E6"/>
      </a:lt2>
      <a:accent1>
        <a:srgbClr val="1096AF"/>
      </a:accent1>
      <a:accent2>
        <a:srgbClr val="1096AF"/>
      </a:accent2>
      <a:accent3>
        <a:srgbClr val="1096AF"/>
      </a:accent3>
      <a:accent4>
        <a:srgbClr val="1096AF"/>
      </a:accent4>
      <a:accent5>
        <a:srgbClr val="1096AF"/>
      </a:accent5>
      <a:accent6>
        <a:srgbClr val="1096A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606</TotalTime>
  <Words>2141</Words>
  <Application>Microsoft Office PowerPoint</Application>
  <PresentationFormat>宽屏</PresentationFormat>
  <Paragraphs>230</Paragraphs>
  <Slides>21</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SimSun-ExtB</vt:lpstr>
      <vt:lpstr>等线</vt:lpstr>
      <vt:lpstr>等线 Light</vt:lpstr>
      <vt:lpstr>黑体</vt:lpstr>
      <vt:lpstr>宋体</vt:lpstr>
      <vt:lpstr>微软雅黑</vt:lpstr>
      <vt:lpstr>Arial</vt:lpstr>
      <vt:lpstr>Cambria Math</vt:lpstr>
      <vt:lpstr>Century Gothic</vt:lpstr>
      <vt:lpstr>Times New Roman</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chaohui jiang</cp:lastModifiedBy>
  <cp:revision>269</cp:revision>
  <dcterms:created xsi:type="dcterms:W3CDTF">2017-08-18T03:02:00Z</dcterms:created>
  <dcterms:modified xsi:type="dcterms:W3CDTF">2024-12-20T06:20:24Z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KSORubyTemplateID">
    <vt:lpwstr>2</vt:lpwstr>
  </property>
  <property fmtid="{D5CDD505-2E9C-101B-9397-08002B2CF9AE}" pid="4" name="ICV">
    <vt:lpwstr>1C71D49BE2A2493BAFC3DE6469749615_12</vt:lpwstr>
  </property>
</Properties>
</file>