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1" r:id="rId4"/>
    <p:sldId id="275" r:id="rId5"/>
    <p:sldId id="292" r:id="rId6"/>
    <p:sldId id="294" r:id="rId7"/>
    <p:sldId id="297" r:id="rId8"/>
    <p:sldId id="299" r:id="rId9"/>
    <p:sldId id="317" r:id="rId10"/>
    <p:sldId id="300" r:id="rId11"/>
    <p:sldId id="305" r:id="rId12"/>
    <p:sldId id="306" r:id="rId13"/>
    <p:sldId id="301" r:id="rId14"/>
    <p:sldId id="307" r:id="rId15"/>
    <p:sldId id="338" r:id="rId16"/>
    <p:sldId id="311" r:id="rId17"/>
    <p:sldId id="312" r:id="rId18"/>
    <p:sldId id="315" r:id="rId19"/>
    <p:sldId id="302" r:id="rId20"/>
    <p:sldId id="321" r:id="rId21"/>
    <p:sldId id="322" r:id="rId22"/>
    <p:sldId id="323" r:id="rId23"/>
    <p:sldId id="349" r:id="rId24"/>
    <p:sldId id="303" r:id="rId25"/>
    <p:sldId id="32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1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F6FC6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52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表单和</a:t>
            </a:r>
            <a:r>
              <a:rPr lang="en-US" altLang="zh-CN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CSS</a:t>
            </a:r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基础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31644" y="717152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的语法？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6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8" y="2484185"/>
            <a:ext cx="457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选择器（选择符）</a:t>
            </a:r>
            <a:r>
              <a:rPr lang="en-US" altLang="zh-CN" sz="3200" dirty="0"/>
              <a:t>                               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37514" y="2470679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属性：属性值；</a:t>
            </a:r>
            <a:r>
              <a:rPr lang="en-US" altLang="zh-CN" sz="3200" dirty="0"/>
              <a:t>  </a:t>
            </a:r>
            <a:r>
              <a:rPr lang="zh-CN" altLang="en-US" sz="3200" dirty="0"/>
              <a:t>属性：属性值；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98026" y="2484289"/>
            <a:ext cx="6714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{                                                        }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572574" y="2484185"/>
            <a:ext cx="2769921" cy="53090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rnd" cmpd="thickThin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ketched-arrow-pointing-down_37315"/>
          <p:cNvSpPr>
            <a:spLocks noChangeAspect="1"/>
          </p:cNvSpPr>
          <p:nvPr/>
        </p:nvSpPr>
        <p:spPr bwMode="auto">
          <a:xfrm>
            <a:off x="5909218" y="3124158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文本框 4"/>
          <p:cNvSpPr txBox="1"/>
          <p:nvPr/>
        </p:nvSpPr>
        <p:spPr>
          <a:xfrm>
            <a:off x="4572574" y="3834326"/>
            <a:ext cx="276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声明</a:t>
            </a:r>
          </a:p>
        </p:txBody>
      </p:sp>
      <p:sp>
        <p:nvSpPr>
          <p:cNvPr id="6" name="矩形 5"/>
          <p:cNvSpPr/>
          <p:nvPr/>
        </p:nvSpPr>
        <p:spPr>
          <a:xfrm>
            <a:off x="983432" y="2484185"/>
            <a:ext cx="3114594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sketched-arrow-pointing-down_37315"/>
          <p:cNvSpPr>
            <a:spLocks noChangeAspect="1"/>
          </p:cNvSpPr>
          <p:nvPr/>
        </p:nvSpPr>
        <p:spPr bwMode="auto">
          <a:xfrm>
            <a:off x="2167164" y="3224641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文本框 34"/>
          <p:cNvSpPr txBox="1"/>
          <p:nvPr/>
        </p:nvSpPr>
        <p:spPr>
          <a:xfrm>
            <a:off x="983432" y="3834326"/>
            <a:ext cx="311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要定义样式的对象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4" grpId="0" animBg="1"/>
      <p:bldP spid="5" grpId="0"/>
      <p:bldP spid="6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8158" y="567180"/>
            <a:ext cx="3005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语法注意点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376" y="2060848"/>
            <a:ext cx="1094521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）每个</a:t>
            </a:r>
            <a:r>
              <a:rPr lang="en-US" altLang="zh-CN" sz="2400" dirty="0"/>
              <a:t>CSS</a:t>
            </a:r>
            <a:r>
              <a:rPr lang="zh-CN" altLang="en-US" sz="2400" dirty="0"/>
              <a:t>样式由两部分组成，即</a:t>
            </a:r>
            <a:r>
              <a:rPr lang="zh-CN" altLang="en-US" sz="2400" dirty="0">
                <a:solidFill>
                  <a:srgbClr val="FF0000"/>
                </a:solidFill>
              </a:rPr>
              <a:t>选择符和声明</a:t>
            </a:r>
            <a:r>
              <a:rPr lang="zh-CN" altLang="en-US" sz="2400" dirty="0"/>
              <a:t>，声明又分为属性和属性值；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）属性必须放在</a:t>
            </a:r>
            <a:r>
              <a:rPr lang="zh-CN" altLang="en-US" sz="2400" dirty="0">
                <a:solidFill>
                  <a:srgbClr val="FF0000"/>
                </a:solidFill>
              </a:rPr>
              <a:t>花括号</a:t>
            </a:r>
            <a:r>
              <a:rPr lang="zh-CN" altLang="en-US" sz="2400" dirty="0"/>
              <a:t>中，属性与属性值用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连接。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）每条声明用</a:t>
            </a:r>
            <a:r>
              <a:rPr lang="zh-CN" altLang="en-US" sz="2400" dirty="0">
                <a:solidFill>
                  <a:srgbClr val="FF0000"/>
                </a:solidFill>
              </a:rPr>
              <a:t>分号</a:t>
            </a:r>
            <a:r>
              <a:rPr lang="zh-CN" altLang="en-US" sz="2400" dirty="0"/>
              <a:t>结束。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）当一个属性有多个属性值的时候，属性值与属性值不分先后顺序</a:t>
            </a:r>
            <a:r>
              <a:rPr lang="en-US" altLang="zh-CN" sz="2400" dirty="0"/>
              <a:t>,</a:t>
            </a:r>
            <a:r>
              <a:rPr lang="zh-CN" altLang="en-US" sz="2400" dirty="0"/>
              <a:t>用空格隔开。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）在书写样式过程中，空格、换行等操作不影响属性显示。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75484" y="87780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样式表的创建？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3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样式表的创建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163" y="307022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内部样式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789413" y="3130931"/>
            <a:ext cx="375666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外部、外链样式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70627" y="3163589"/>
            <a:ext cx="3756660" cy="706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行内、内联样式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017692" y="260648"/>
            <a:ext cx="4246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内联、行内样式的创建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49" y="1338333"/>
            <a:ext cx="10146425" cy="4180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12508" y="260648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内部样式的创建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08" y="980728"/>
            <a:ext cx="955357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293" y="260648"/>
            <a:ext cx="3027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外链样式的创建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182067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038225"/>
            <a:ext cx="10734675" cy="478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578109" y="567180"/>
            <a:ext cx="312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404" y="1700808"/>
            <a:ext cx="10657184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扩展知识点：</a:t>
            </a:r>
            <a:r>
              <a:rPr lang="en-US" altLang="zh-CN" sz="2400" dirty="0"/>
              <a:t>link</a:t>
            </a:r>
            <a:r>
              <a:rPr lang="zh-CN" altLang="en-US" sz="2400" dirty="0"/>
              <a:t>和</a:t>
            </a:r>
            <a:r>
              <a:rPr lang="en-US" altLang="zh-CN" sz="2400" dirty="0"/>
              <a:t>import</a:t>
            </a:r>
            <a:r>
              <a:rPr lang="zh-CN" altLang="en-US" sz="2400" dirty="0"/>
              <a:t>之间的区别？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1</a:t>
            </a:r>
            <a:r>
              <a:rPr lang="zh-CN" altLang="en-US" dirty="0"/>
              <a:t>：本质的差别：</a:t>
            </a:r>
            <a:r>
              <a:rPr lang="en-US" altLang="zh-CN" dirty="0"/>
              <a:t>link</a:t>
            </a:r>
            <a:r>
              <a:rPr lang="zh-CN" altLang="en-US" dirty="0"/>
              <a:t>属于</a:t>
            </a:r>
            <a:r>
              <a:rPr lang="en-US" altLang="zh-CN" dirty="0"/>
              <a:t>XHTML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完全是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提供的一种方式</a:t>
            </a:r>
            <a:r>
              <a:rPr lang="zh-CN" altLang="en-US" dirty="0"/>
              <a:t>。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2</a:t>
            </a:r>
            <a:r>
              <a:rPr lang="zh-CN" altLang="en-US" dirty="0"/>
              <a:t>：加载顺序的差别：当一个页面被加载的时候（就是被浏览者浏览的时候），</a:t>
            </a:r>
            <a:r>
              <a:rPr lang="en-US" altLang="zh-CN" dirty="0"/>
              <a:t>link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>
                <a:solidFill>
                  <a:srgbClr val="FF0000"/>
                </a:solidFill>
              </a:rPr>
              <a:t>会同时被加载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/>
              <a:t>会等到页面全部被</a:t>
            </a:r>
            <a:r>
              <a:rPr lang="zh-CN" altLang="en-US" dirty="0">
                <a:solidFill>
                  <a:srgbClr val="FF0000"/>
                </a:solidFill>
              </a:rPr>
              <a:t>下载完再被加载</a:t>
            </a:r>
            <a:r>
              <a:rPr lang="zh-CN" altLang="en-US" dirty="0"/>
              <a:t>。所以有时候浏览</a:t>
            </a:r>
            <a:r>
              <a:rPr lang="en-US" altLang="zh-CN" dirty="0"/>
              <a:t>@import</a:t>
            </a:r>
            <a:r>
              <a:rPr lang="zh-CN" altLang="en-US" dirty="0"/>
              <a:t>加载</a:t>
            </a:r>
            <a:r>
              <a:rPr lang="en-US" altLang="zh-CN" dirty="0"/>
              <a:t>CSS</a:t>
            </a:r>
            <a:r>
              <a:rPr lang="zh-CN" altLang="en-US" dirty="0"/>
              <a:t>的页面时开始会没有样式（就是闪烁），网速慢的时候还挺明显。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3</a:t>
            </a:r>
            <a:r>
              <a:rPr lang="zh-CN" altLang="en-US" dirty="0"/>
              <a:t>：兼容性的差别：</a:t>
            </a:r>
            <a:r>
              <a:rPr lang="en-US" altLang="zh-CN" dirty="0"/>
              <a:t>@import</a:t>
            </a:r>
            <a:r>
              <a:rPr lang="zh-CN" altLang="en-US" dirty="0"/>
              <a:t>是</a:t>
            </a:r>
            <a:r>
              <a:rPr lang="en-US" altLang="zh-CN" dirty="0"/>
              <a:t>CSS2.1</a:t>
            </a:r>
            <a:r>
              <a:rPr lang="zh-CN" altLang="en-US" dirty="0"/>
              <a:t>提出的，所以老的浏览器不支持，</a:t>
            </a:r>
            <a:r>
              <a:rPr lang="en-US" altLang="zh-CN" dirty="0"/>
              <a:t>@import</a:t>
            </a:r>
            <a:r>
              <a:rPr lang="zh-CN" altLang="en-US" dirty="0"/>
              <a:t>只有在</a:t>
            </a:r>
            <a:r>
              <a:rPr lang="en-US" altLang="zh-CN" dirty="0"/>
              <a:t>IE5</a:t>
            </a:r>
            <a:r>
              <a:rPr lang="zh-CN" altLang="en-US" dirty="0"/>
              <a:t>以上的才能识别，而</a:t>
            </a:r>
            <a:r>
              <a:rPr lang="en-US" altLang="zh-CN" dirty="0"/>
              <a:t>link</a:t>
            </a:r>
            <a:r>
              <a:rPr lang="zh-CN" altLang="en-US" dirty="0"/>
              <a:t>标签无此问题。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4</a:t>
            </a:r>
            <a:r>
              <a:rPr lang="zh-CN" altLang="en-US" dirty="0"/>
              <a:t>：使用</a:t>
            </a:r>
            <a:r>
              <a:rPr lang="en-US" altLang="zh-CN" dirty="0" err="1"/>
              <a:t>dom</a:t>
            </a:r>
            <a:r>
              <a:rPr lang="en-US" altLang="zh-CN" dirty="0"/>
              <a:t>(document o </a:t>
            </a:r>
            <a:r>
              <a:rPr lang="en-US" altLang="zh-CN" dirty="0" err="1"/>
              <a:t>bject</a:t>
            </a:r>
            <a:r>
              <a:rPr lang="en-US" altLang="zh-CN" dirty="0"/>
              <a:t> model</a:t>
            </a:r>
            <a:r>
              <a:rPr lang="zh-CN" altLang="en-US" dirty="0"/>
              <a:t>文档对象模型 </a:t>
            </a:r>
            <a:r>
              <a:rPr lang="en-US" altLang="zh-CN" dirty="0"/>
              <a:t>)</a:t>
            </a:r>
            <a:r>
              <a:rPr lang="zh-CN" altLang="en-US" dirty="0"/>
              <a:t>控制样式时的差别：当使用</a:t>
            </a:r>
            <a:r>
              <a:rPr lang="en-US" altLang="zh-CN" dirty="0" err="1"/>
              <a:t>javascript</a:t>
            </a:r>
            <a:r>
              <a:rPr lang="zh-CN" altLang="en-US" dirty="0"/>
              <a:t>控制</a:t>
            </a:r>
            <a:r>
              <a:rPr lang="en-US" altLang="zh-CN" dirty="0" err="1"/>
              <a:t>dom</a:t>
            </a:r>
            <a:r>
              <a:rPr lang="zh-CN" altLang="en-US" dirty="0"/>
              <a:t>去改变样式的时候，只能使用</a:t>
            </a:r>
            <a:r>
              <a:rPr lang="en-US" altLang="zh-CN" dirty="0"/>
              <a:t>link</a:t>
            </a:r>
            <a:r>
              <a:rPr lang="zh-CN" altLang="en-US" dirty="0"/>
              <a:t>标签，因为</a:t>
            </a:r>
            <a:r>
              <a:rPr lang="en-US" altLang="zh-CN" dirty="0"/>
              <a:t>@import</a:t>
            </a:r>
            <a:r>
              <a:rPr lang="zh-CN" altLang="en-US" dirty="0"/>
              <a:t>不是</a:t>
            </a:r>
            <a:r>
              <a:rPr lang="en-US" altLang="zh-CN" dirty="0" err="1"/>
              <a:t>dom</a:t>
            </a:r>
            <a:r>
              <a:rPr lang="zh-CN" altLang="en-US" dirty="0"/>
              <a:t>可以控制的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20214" y="85621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的选择器？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709114" y="85621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92" y="231238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为什么要用选择器？</a:t>
            </a:r>
            <a:endParaRPr lang="en-US" altLang="zh-CN" sz="3200" dirty="0"/>
          </a:p>
          <a:p>
            <a:pPr indent="720090">
              <a:lnSpc>
                <a:spcPct val="150000"/>
              </a:lnSpc>
            </a:pPr>
            <a:r>
              <a:rPr lang="zh-CN" altLang="en-US" sz="3200" dirty="0"/>
              <a:t>要使用</a:t>
            </a:r>
            <a:r>
              <a:rPr lang="en-US" altLang="zh-CN" sz="3200" dirty="0"/>
              <a:t>CSS</a:t>
            </a:r>
            <a:r>
              <a:rPr lang="zh-CN" altLang="en-US" sz="3200" dirty="0"/>
              <a:t>对</a:t>
            </a:r>
            <a:r>
              <a:rPr lang="en-US" altLang="zh-CN" sz="3200" dirty="0"/>
              <a:t>HTML</a:t>
            </a:r>
            <a:r>
              <a:rPr lang="zh-CN" altLang="en-US" sz="3200" dirty="0"/>
              <a:t>页面中的元素实现</a:t>
            </a:r>
            <a:r>
              <a:rPr lang="zh-CN" altLang="en-US" sz="3200" b="1" dirty="0">
                <a:solidFill>
                  <a:srgbClr val="FF0000"/>
                </a:solidFill>
              </a:rPr>
              <a:t>一对一，一对多或者多对一</a:t>
            </a:r>
            <a:r>
              <a:rPr lang="zh-CN" altLang="en-US" sz="3200" dirty="0"/>
              <a:t>的控制，这就需要用到</a:t>
            </a:r>
            <a:r>
              <a:rPr lang="en-US" altLang="zh-CN" sz="3200" dirty="0"/>
              <a:t>CSS</a:t>
            </a:r>
            <a:r>
              <a:rPr lang="zh-CN" altLang="en-US" sz="3200" dirty="0"/>
              <a:t>选择器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56718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选择器的分类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2207890"/>
            <a:ext cx="10945216" cy="22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选择器整体分为</a:t>
            </a:r>
            <a:r>
              <a:rPr lang="en-US" altLang="zh-CN" sz="3200" dirty="0">
                <a:solidFill>
                  <a:srgbClr val="FF0000"/>
                </a:solidFill>
              </a:rPr>
              <a:t>5</a:t>
            </a:r>
            <a:r>
              <a:rPr lang="zh-CN" altLang="en-US" sz="3200" dirty="0">
                <a:solidFill>
                  <a:srgbClr val="FF0000"/>
                </a:solidFill>
              </a:rPr>
              <a:t>大</a:t>
            </a:r>
            <a:r>
              <a:rPr lang="zh-CN" altLang="en-US" sz="3200" dirty="0"/>
              <a:t>类：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	</a:t>
            </a:r>
            <a:r>
              <a:rPr lang="zh-CN" altLang="en-US" sz="3200" dirty="0"/>
              <a:t>基本选择器、层次选择器、伪类选择器、属性选择器、伪对象（伪元素）选择器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480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类型选择器</a:t>
            </a:r>
            <a:r>
              <a:rPr lang="en-US" altLang="zh-CN" sz="2400" dirty="0"/>
              <a:t>(</a:t>
            </a:r>
            <a:r>
              <a:rPr lang="zh-CN" altLang="en-US" dirty="0"/>
              <a:t>标签选择器</a:t>
            </a:r>
            <a:r>
              <a:rPr lang="en-US" altLang="zh-CN" sz="2400" dirty="0"/>
              <a:t>)  </a:t>
            </a:r>
            <a:r>
              <a:rPr lang="zh-CN" altLang="en-US" dirty="0"/>
              <a:t>以文档对象</a:t>
            </a:r>
            <a:r>
              <a:rPr lang="en-US" altLang="zh-CN" dirty="0"/>
              <a:t>html</a:t>
            </a:r>
            <a:r>
              <a:rPr lang="zh-CN" altLang="en-US" dirty="0"/>
              <a:t>中的标签作为选择符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想改变</a:t>
            </a:r>
            <a:r>
              <a:rPr lang="zh-CN" altLang="en-US" sz="1600" dirty="0">
                <a:solidFill>
                  <a:srgbClr val="FF0000"/>
                </a:solidFill>
              </a:rPr>
              <a:t>某个元素</a:t>
            </a:r>
            <a:r>
              <a:rPr lang="zh-CN" altLang="en-US" sz="1600" dirty="0"/>
              <a:t>的默认样式时或者</a:t>
            </a:r>
            <a:r>
              <a:rPr lang="zh-CN" altLang="en-US" sz="1600" dirty="0">
                <a:solidFill>
                  <a:srgbClr val="FF0000"/>
                </a:solidFill>
              </a:rPr>
              <a:t>统一</a:t>
            </a:r>
            <a:r>
              <a:rPr lang="zh-CN" altLang="en-US" sz="1600" dirty="0"/>
              <a:t>文档某个元素的显示效果时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标签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div{width</a:t>
            </a:r>
            <a:r>
              <a:rPr lang="zh-CN" altLang="en-US" sz="1600" dirty="0"/>
              <a:t>：</a:t>
            </a:r>
            <a:r>
              <a:rPr lang="en-US" altLang="zh-CN" sz="1600" dirty="0"/>
              <a:t>200px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Class</a:t>
            </a:r>
            <a:r>
              <a:rPr lang="zh-CN" altLang="en-US" sz="2400" dirty="0"/>
              <a:t>选择器</a:t>
            </a:r>
            <a:r>
              <a:rPr lang="en-US" altLang="zh-CN" sz="2400" dirty="0"/>
              <a:t>(</a:t>
            </a:r>
            <a:r>
              <a:rPr lang="zh-CN" altLang="en-US" dirty="0"/>
              <a:t>类选择器</a:t>
            </a:r>
            <a:r>
              <a:rPr lang="en-US" altLang="zh-CN" sz="2400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class=“box”&gt;&lt;/div&gt;  </a:t>
            </a:r>
            <a:r>
              <a:rPr lang="zh-CN" altLang="en-US" sz="1600" dirty="0"/>
              <a:t> </a:t>
            </a:r>
            <a:r>
              <a:rPr lang="en-US" altLang="zh-CN" sz="1600" dirty="0"/>
              <a:t>.Class</a:t>
            </a:r>
            <a:r>
              <a:rPr lang="zh-CN" altLang="en-US" sz="1600" dirty="0"/>
              <a:t>名字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.box{width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 dirty="0"/>
              <a:t>Class</a:t>
            </a:r>
            <a:r>
              <a:rPr lang="zh-CN" altLang="en-US" sz="1600" dirty="0"/>
              <a:t>可以给多个属性值，多个属性值之间用空格隔开。例如：</a:t>
            </a:r>
            <a:r>
              <a:rPr lang="en-US" altLang="zh-CN" sz="1600" dirty="0"/>
              <a:t>&lt;div class=“box  a1  a3”&gt;&lt;/div&gt;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ID</a:t>
            </a:r>
            <a:r>
              <a:rPr lang="zh-CN" altLang="en-US" sz="2400" dirty="0"/>
              <a:t>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什么时候用？想要</a:t>
            </a:r>
            <a:r>
              <a:rPr lang="zh-CN" altLang="en-US" sz="1600" dirty="0">
                <a:solidFill>
                  <a:srgbClr val="FF0000"/>
                </a:solidFill>
              </a:rPr>
              <a:t>区分</a:t>
            </a:r>
            <a:r>
              <a:rPr lang="zh-CN" altLang="en-US" sz="1600" dirty="0"/>
              <a:t>某个标签的时，比如想要区分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div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</a:t>
            </a:r>
            <a:r>
              <a:rPr lang="en-US" altLang="zh-CN" sz="1600" dirty="0"/>
              <a:t>&lt;</a:t>
            </a:r>
            <a:r>
              <a:rPr lang="zh-CN" altLang="en-US" sz="1600" dirty="0"/>
              <a:t>标签 </a:t>
            </a:r>
            <a:r>
              <a:rPr lang="en-US" altLang="zh-CN" sz="1600" dirty="0"/>
              <a:t>id=“box1”&gt;&lt;/div&gt;    #ID</a:t>
            </a:r>
            <a:r>
              <a:rPr lang="zh-CN" altLang="en-US" sz="1600" dirty="0"/>
              <a:t>名字</a:t>
            </a:r>
            <a:r>
              <a:rPr lang="en-US" altLang="zh-CN" sz="1600" dirty="0"/>
              <a:t>{ 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#box1{width:200px;}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注意点：</a:t>
            </a:r>
            <a:r>
              <a:rPr lang="en-US" altLang="zh-CN" sz="1600" dirty="0"/>
              <a:t>ID</a:t>
            </a:r>
            <a:r>
              <a:rPr lang="zh-CN" altLang="en-US" sz="1600" dirty="0"/>
              <a:t>有唯一性，属性值只能是</a:t>
            </a:r>
            <a:r>
              <a:rPr lang="en-US" altLang="zh-CN" sz="1600" dirty="0"/>
              <a:t>1</a:t>
            </a:r>
            <a:r>
              <a:rPr lang="zh-CN" altLang="en-US" sz="1600" dirty="0"/>
              <a:t>个。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8" y="567180"/>
            <a:ext cx="223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基本选择器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388" y="1360014"/>
            <a:ext cx="10945216" cy="264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  通配符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想让</a:t>
            </a:r>
            <a:r>
              <a:rPr lang="zh-CN" altLang="en-US" sz="1600" dirty="0">
                <a:solidFill>
                  <a:srgbClr val="FF0000"/>
                </a:solidFill>
              </a:rPr>
              <a:t>所有的</a:t>
            </a:r>
            <a:r>
              <a:rPr lang="zh-CN" altLang="en-US" sz="1600" dirty="0"/>
              <a:t>标签同时改变样式的时候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*</a:t>
            </a:r>
            <a:r>
              <a:rPr lang="en-US" altLang="zh-CN" sz="1600" dirty="0"/>
              <a:t>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 </a:t>
            </a:r>
            <a:r>
              <a:rPr lang="zh-CN" altLang="en-US" sz="1600" dirty="0"/>
              <a:t>*</a:t>
            </a:r>
            <a:r>
              <a:rPr lang="en-US" altLang="zh-CN" sz="1600" dirty="0"/>
              <a:t>{color</a:t>
            </a:r>
            <a:r>
              <a:rPr lang="zh-CN" altLang="en-US" sz="1600" dirty="0"/>
              <a:t>：</a:t>
            </a:r>
            <a:r>
              <a:rPr lang="en-US" altLang="zh-CN" sz="1600" dirty="0"/>
              <a:t>red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  群组选择器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什么时候用？  当几个元素样式属性一样时，可以共同调用一个声明，元素之间用逗号分隔。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/>
              <a:t>语法？   选择器</a:t>
            </a:r>
            <a:r>
              <a:rPr lang="en-US" altLang="zh-CN" sz="1600" dirty="0"/>
              <a:t>1</a:t>
            </a:r>
            <a:r>
              <a:rPr lang="zh-CN" altLang="en-US" sz="1600" dirty="0"/>
              <a:t>，选择器</a:t>
            </a:r>
            <a:r>
              <a:rPr lang="en-US" altLang="zh-CN" sz="1600" dirty="0"/>
              <a:t>2</a:t>
            </a:r>
            <a:r>
              <a:rPr lang="zh-CN" altLang="en-US" sz="1600" dirty="0"/>
              <a:t>，选择器</a:t>
            </a:r>
            <a:r>
              <a:rPr lang="en-US" altLang="zh-CN" sz="1600" dirty="0"/>
              <a:t>3{</a:t>
            </a:r>
            <a:r>
              <a:rPr lang="zh-CN" altLang="en-US" sz="1600" dirty="0"/>
              <a:t>属性：属性值；</a:t>
            </a:r>
            <a:r>
              <a:rPr lang="en-US" altLang="zh-CN" sz="1600" dirty="0"/>
              <a:t>}     </a:t>
            </a:r>
            <a:r>
              <a:rPr lang="zh-CN" altLang="en-US" sz="1600" dirty="0"/>
              <a:t>例如：</a:t>
            </a:r>
            <a:r>
              <a:rPr lang="en-US" altLang="zh-CN" sz="1600" dirty="0"/>
              <a:t> .box,p,#a2{width</a:t>
            </a:r>
            <a:r>
              <a:rPr lang="zh-CN" altLang="en-US" sz="1600" dirty="0"/>
              <a:t>：</a:t>
            </a:r>
            <a:r>
              <a:rPr lang="en-US" altLang="zh-CN" sz="1600" dirty="0"/>
              <a:t>300px</a:t>
            </a:r>
            <a:r>
              <a:rPr lang="zh-CN" altLang="en-US" sz="1600" dirty="0"/>
              <a:t>；</a:t>
            </a: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20239" y="856852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694" y="26064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选择器的权重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337825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577814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06" y="976084"/>
          <a:ext cx="11244580" cy="518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权重，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sz="1600" dirty="0">
                          <a:solidFill>
                            <a:schemeClr val="bg1"/>
                          </a:solidFill>
                          <a:latin typeface="+mn-ea"/>
                          <a:sym typeface="+mn-ea"/>
                        </a:rPr>
                        <a:t>中用四位数字表示权重，权重的表达方式如：0，0，0，0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元素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Class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选择器（类选择器）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选择器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0100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伪类选择符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包含选择符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为包含选择符的权重之和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属性选择符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0010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伪元素选择符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0001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内联样式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1000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CSS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选择器解析规则</a:t>
                      </a:r>
                      <a:r>
                        <a:rPr lang="en-US" altLang="zh-CN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：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当不同选择符的样式设置有冲突的时候，高权重选择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符的样式会覆盖低权重选择符的样式</a:t>
                      </a:r>
                      <a:endParaRPr lang="en-US" altLang="zh-CN" sz="1600" b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CSS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选择器解析规则</a:t>
                      </a:r>
                      <a:r>
                        <a:rPr lang="en-US" altLang="zh-CN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2</a:t>
                      </a:r>
                      <a:r>
                        <a:rPr lang="zh-CN" altLang="en-US" sz="1600" u="sng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：</a:t>
                      </a:r>
                      <a:endParaRPr lang="zh-CN" altLang="en-US" sz="1600" b="0" u="sng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+mn-ea"/>
                        </a:rPr>
                        <a:t>相同权重的选择符，样式遵循就近原则：哪个选择符最后定义，就采用哪个选择符样式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。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20239" y="85621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HTML</a:t>
            </a:r>
            <a:r>
              <a:rPr lang="zh-CN" altLang="en-US" sz="3200" b="1" dirty="0">
                <a:solidFill>
                  <a:srgbClr val="FF0000"/>
                </a:solidFill>
              </a:rPr>
              <a:t>表单？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什么是</a:t>
            </a:r>
            <a:r>
              <a:rPr lang="en-US" altLang="zh-CN" sz="3200" dirty="0"/>
              <a:t>CSS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18870" y="56718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360" y="1439677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150000"/>
              </a:lnSpc>
            </a:pPr>
            <a:r>
              <a:rPr lang="zh-CN" altLang="en-US" sz="4000" dirty="0"/>
              <a:t>什么是表单？</a:t>
            </a:r>
            <a:endParaRPr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36" y="2381969"/>
            <a:ext cx="3684385" cy="34716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82" y="2689926"/>
            <a:ext cx="4105275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18870" y="567180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396" y="3010659"/>
            <a:ext cx="1080120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 algn="ctr">
              <a:lnSpc>
                <a:spcPct val="150000"/>
              </a:lnSpc>
            </a:pPr>
            <a:r>
              <a:rPr lang="zh-CN" altLang="en-US" sz="4000" dirty="0"/>
              <a:t>表单的作用：收集用户信息。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22877" y="56718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表单的创建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610" y="1412776"/>
            <a:ext cx="95528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&lt;form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method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rId2" action="ppaction://hlinksldjump"/>
              </a:rPr>
              <a:t>get</a:t>
            </a:r>
            <a:r>
              <a:rPr lang="zh-CN" altLang="en-US" sz="2000" dirty="0">
                <a:solidFill>
                  <a:srgbClr val="0F6FC6"/>
                </a:solidFill>
                <a:ea typeface="微软雅黑" panose="020B0503020204020204" pitchFamily="34" charset="-122"/>
                <a:hlinkClick r:id="rId2" action="ppaction://hlinksldjump"/>
              </a:rPr>
              <a:t>或者</a:t>
            </a:r>
            <a:r>
              <a:rPr lang="en-US" altLang="zh-CN" sz="2000" dirty="0">
                <a:solidFill>
                  <a:srgbClr val="0F6FC6"/>
                </a:solidFill>
                <a:ea typeface="微软雅黑" panose="020B0503020204020204" pitchFamily="34" charset="-122"/>
                <a:hlinkClick r:id="rId2" action="ppaction://hlinksldjump"/>
              </a:rPr>
              <a:t>post</a:t>
            </a:r>
            <a:r>
              <a:rPr lang="en-US" altLang="zh-CN" sz="2000" dirty="0">
                <a:ea typeface="微软雅黑" panose="020B0503020204020204" pitchFamily="34" charset="-122"/>
              </a:rPr>
              <a:t>” 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action</a:t>
            </a:r>
            <a:r>
              <a:rPr lang="en-US" altLang="zh-CN" sz="2000" dirty="0">
                <a:ea typeface="微软雅黑" panose="020B0503020204020204" pitchFamily="34" charset="-122"/>
              </a:rPr>
              <a:t>=“</a:t>
            </a:r>
            <a:r>
              <a:rPr lang="zh-CN" altLang="en-US" sz="2000" dirty="0">
                <a:ea typeface="微软雅黑" panose="020B0503020204020204" pitchFamily="34" charset="-122"/>
              </a:rPr>
              <a:t>向何处发送表单数据</a:t>
            </a:r>
            <a:r>
              <a:rPr lang="en-US" altLang="zh-CN" sz="2000" dirty="0"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ea typeface="微软雅黑" panose="020B0503020204020204" pitchFamily="34" charset="-122"/>
              </a:rPr>
              <a:t>&gt;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&lt;/form&gt;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3472" y="1772816"/>
            <a:ext cx="10225136" cy="425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&lt;input /&gt;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ea typeface="微软雅黑" panose="020B0503020204020204" pitchFamily="34" charset="-122"/>
              </a:rPr>
              <a:t> 定义输入框的类型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文本框</a:t>
            </a:r>
            <a:r>
              <a:rPr lang="en-US" altLang="zh-CN" dirty="0">
                <a:ea typeface="微软雅黑" panose="020B0503020204020204" pitchFamily="34" charset="-122"/>
              </a:rPr>
              <a:t>  type="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text</a:t>
            </a:r>
            <a:r>
              <a:rPr lang="en-US" altLang="zh-CN" dirty="0">
                <a:ea typeface="微软雅黑" panose="020B0503020204020204" pitchFamily="34" charset="-122"/>
              </a:rPr>
              <a:t>“       </a:t>
            </a:r>
            <a:r>
              <a:rPr lang="zh-CN" altLang="en-US" dirty="0">
                <a:ea typeface="微软雅黑" panose="020B0503020204020204" pitchFamily="34" charset="-122"/>
              </a:rPr>
              <a:t>密码框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password</a:t>
            </a:r>
            <a:r>
              <a:rPr lang="en-US" altLang="zh-CN" dirty="0">
                <a:ea typeface="微软雅黑" panose="020B0503020204020204" pitchFamily="34" charset="-122"/>
              </a:rPr>
              <a:t>“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提交框</a:t>
            </a:r>
            <a:r>
              <a:rPr lang="en-US" altLang="zh-CN" dirty="0">
                <a:ea typeface="微软雅黑" panose="020B0503020204020204" pitchFamily="34" charset="-122"/>
              </a:rPr>
              <a:t>  type=“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submit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&lt;button&gt;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提交按钮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&lt;/button&gt;  </a:t>
            </a:r>
            <a:r>
              <a:rPr lang="zh-CN" altLang="en-US" dirty="0">
                <a:ea typeface="微软雅黑" panose="020B0503020204020204" pitchFamily="34" charset="-122"/>
              </a:rPr>
              <a:t>一样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按钮框</a:t>
            </a:r>
            <a:r>
              <a:rPr lang="en-US" altLang="zh-CN" dirty="0">
                <a:ea typeface="微软雅黑" panose="020B0503020204020204" pitchFamily="34" charset="-122"/>
              </a:rPr>
              <a:t>  type=“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button</a:t>
            </a:r>
            <a:r>
              <a:rPr lang="en-US" altLang="zh-CN" dirty="0">
                <a:ea typeface="微软雅黑" panose="020B0503020204020204" pitchFamily="34" charset="-122"/>
              </a:rPr>
              <a:t>“  </a:t>
            </a:r>
            <a:r>
              <a:rPr lang="zh-CN" altLang="en-US" dirty="0">
                <a:ea typeface="微软雅黑" panose="020B0503020204020204" pitchFamily="34" charset="-122"/>
              </a:rPr>
              <a:t>单纯的按钮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微软雅黑" panose="020B0503020204020204" pitchFamily="34" charset="-122"/>
              </a:rPr>
              <a:t>重置框</a:t>
            </a:r>
            <a:r>
              <a:rPr lang="en-US" altLang="zh-CN" dirty="0">
                <a:ea typeface="微软雅黑" panose="020B0503020204020204" pitchFamily="34" charset="-122"/>
              </a:rPr>
              <a:t>  type=</a:t>
            </a:r>
            <a:r>
              <a:rPr lang="zh-CN" altLang="en-US" dirty="0"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reset</a:t>
            </a:r>
            <a:r>
              <a:rPr lang="zh-CN" altLang="en-US" dirty="0">
                <a:ea typeface="微软雅黑" panose="020B0503020204020204" pitchFamily="34" charset="-122"/>
              </a:rPr>
              <a:t>”清空的效果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   </a:t>
            </a:r>
            <a:r>
              <a:rPr lang="en-US" altLang="zh-CN" dirty="0">
                <a:ea typeface="微软雅黑" panose="020B0503020204020204" pitchFamily="34" charset="-122"/>
              </a:rPr>
              <a:t>placeholder  </a:t>
            </a:r>
            <a:r>
              <a:rPr lang="zh-CN" altLang="en-US" dirty="0">
                <a:ea typeface="微软雅黑" panose="020B0503020204020204" pitchFamily="34" charset="-122"/>
              </a:rPr>
              <a:t>描述输入字段预期值的简短的提示信息。兼容到</a:t>
            </a:r>
            <a:r>
              <a:rPr lang="en-US" altLang="zh-CN" dirty="0">
                <a:ea typeface="微软雅黑" panose="020B0503020204020204" pitchFamily="34" charset="-122"/>
              </a:rPr>
              <a:t>IE8</a:t>
            </a:r>
            <a:r>
              <a:rPr lang="zh-CN" altLang="en-US" dirty="0">
                <a:ea typeface="微软雅黑" panose="020B0503020204020204" pitchFamily="34" charset="-122"/>
              </a:rPr>
              <a:t>以上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name </a:t>
            </a:r>
            <a:r>
              <a:rPr lang="zh-CN" altLang="en-US" dirty="0">
                <a:ea typeface="微软雅黑" panose="020B0503020204020204" pitchFamily="34" charset="-122"/>
              </a:rPr>
              <a:t>必须设置，否则在提交表单时，用户在其中输入的数据不会被发送给服务器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F6FC6"/>
                </a:solidFill>
                <a:ea typeface="微软雅黑" panose="020B0503020204020204" pitchFamily="34" charset="-122"/>
              </a:rPr>
              <a:t>value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84232" y="14351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&lt;!--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创建表单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--&gt;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5632" y="190754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&lt;!–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输入框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--&gt;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1678" y="567180"/>
            <a:ext cx="3038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020" y="1340485"/>
            <a:ext cx="1137031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ea typeface="微软雅黑" panose="020B0503020204020204" pitchFamily="34" charset="-122"/>
              </a:rPr>
              <a:t>Form</a:t>
            </a:r>
            <a:r>
              <a:rPr lang="zh-CN" altLang="en-US" sz="2000" b="1" dirty="0">
                <a:ea typeface="微软雅黑" panose="020B0503020204020204" pitchFamily="34" charset="-122"/>
              </a:rPr>
              <a:t>当中</a:t>
            </a:r>
            <a:r>
              <a:rPr lang="en-US" altLang="zh-CN" sz="2000" b="1" dirty="0">
                <a:ea typeface="微软雅黑" panose="020B0503020204020204" pitchFamily="34" charset="-122"/>
              </a:rPr>
              <a:t>method</a:t>
            </a:r>
            <a:r>
              <a:rPr lang="zh-CN" altLang="en-US" sz="2000" b="1" dirty="0"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ea typeface="微软雅黑" panose="020B0503020204020204" pitchFamily="34" charset="-122"/>
              </a:rPr>
              <a:t>post</a:t>
            </a:r>
            <a:r>
              <a:rPr lang="zh-CN" altLang="en-US" sz="2000" b="1" dirty="0"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</a:rPr>
              <a:t>get</a:t>
            </a:r>
            <a:r>
              <a:rPr lang="zh-CN" altLang="en-US" sz="2000" b="1" dirty="0">
                <a:ea typeface="微软雅黑" panose="020B0503020204020204" pitchFamily="34" charset="-122"/>
              </a:rPr>
              <a:t>的区别？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1. get</a:t>
            </a:r>
            <a:r>
              <a:rPr lang="zh-CN" altLang="en-US" sz="1600" dirty="0">
                <a:ea typeface="微软雅黑" panose="020B0503020204020204" pitchFamily="34" charset="-122"/>
              </a:rPr>
              <a:t>是从服务器上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ea typeface="微软雅黑" panose="020B0503020204020204" pitchFamily="34" charset="-122"/>
              </a:rPr>
              <a:t>数据，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是向服务器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传送</a:t>
            </a:r>
            <a:r>
              <a:rPr lang="zh-CN" altLang="en-US" sz="1600" dirty="0">
                <a:ea typeface="微软雅黑" panose="020B0503020204020204" pitchFamily="34" charset="-122"/>
              </a:rPr>
              <a:t>数据。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2. get</a:t>
            </a:r>
            <a:r>
              <a:rPr lang="zh-CN" altLang="en-US" sz="1600" dirty="0">
                <a:ea typeface="微软雅黑" panose="020B0503020204020204" pitchFamily="34" charset="-122"/>
              </a:rPr>
              <a:t>是把参数数据队列加到提交表单的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中，值和表单内各个字段一一对应，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中可以看到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是通过</a:t>
            </a:r>
            <a:r>
              <a:rPr lang="en-US" altLang="zh-CN" sz="1600" dirty="0">
                <a:ea typeface="微软雅黑" panose="020B0503020204020204" pitchFamily="34" charset="-122"/>
              </a:rPr>
              <a:t>HTTP post</a:t>
            </a:r>
            <a:r>
              <a:rPr lang="zh-CN" altLang="en-US" sz="1600" dirty="0">
                <a:ea typeface="微软雅黑" panose="020B0503020204020204" pitchFamily="34" charset="-122"/>
              </a:rPr>
              <a:t>机制，将表单内各个字段与其内容放置在</a:t>
            </a:r>
            <a:r>
              <a:rPr lang="en-US" altLang="zh-CN" sz="1600" dirty="0">
                <a:ea typeface="微软雅黑" panose="020B0503020204020204" pitchFamily="34" charset="-122"/>
              </a:rPr>
              <a:t>HTML HEADER</a:t>
            </a:r>
            <a:r>
              <a:rPr lang="zh-CN" altLang="en-US" sz="1600" dirty="0">
                <a:ea typeface="微软雅黑" panose="020B0503020204020204" pitchFamily="34" charset="-122"/>
              </a:rPr>
              <a:t>内一起传送到</a:t>
            </a:r>
            <a:r>
              <a:rPr lang="en-US" altLang="zh-CN" sz="1600" dirty="0"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ea typeface="微软雅黑" panose="020B0503020204020204" pitchFamily="34" charset="-122"/>
              </a:rPr>
              <a:t>属性所指的</a:t>
            </a:r>
            <a:r>
              <a:rPr lang="en-US" altLang="zh-CN" sz="1600" dirty="0"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ea typeface="微软雅黑" panose="020B0503020204020204" pitchFamily="34" charset="-122"/>
              </a:rPr>
              <a:t>地址。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用户看不到这个过程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Request.QueryString</a:t>
            </a:r>
            <a:r>
              <a:rPr lang="zh-CN" altLang="en-US" sz="1600" dirty="0">
                <a:ea typeface="微软雅黑" panose="020B0503020204020204" pitchFamily="34" charset="-122"/>
              </a:rPr>
              <a:t>获取变量的值，对于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方式，服务器端用</a:t>
            </a:r>
            <a:r>
              <a:rPr lang="en-US" altLang="zh-CN" sz="16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Request.Form</a:t>
            </a:r>
            <a:r>
              <a:rPr lang="zh-CN" altLang="en-US" sz="1600" dirty="0">
                <a:ea typeface="微软雅黑" panose="020B0503020204020204" pitchFamily="34" charset="-122"/>
              </a:rPr>
              <a:t>获取提交的数据。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4. get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数据量较小</a:t>
            </a:r>
            <a:r>
              <a:rPr lang="zh-CN" altLang="en-US" sz="1600" dirty="0">
                <a:ea typeface="微软雅黑" panose="020B0503020204020204" pitchFamily="34" charset="-122"/>
              </a:rPr>
              <a:t>，不能大于</a:t>
            </a:r>
            <a:r>
              <a:rPr lang="en-US" altLang="zh-CN" sz="1600" dirty="0">
                <a:ea typeface="微软雅黑" panose="020B0503020204020204" pitchFamily="34" charset="-122"/>
              </a:rPr>
              <a:t>2KB</a:t>
            </a:r>
            <a:r>
              <a:rPr lang="zh-CN" altLang="en-US" sz="1600" dirty="0"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传送的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数据量较大</a:t>
            </a:r>
            <a:r>
              <a:rPr lang="zh-CN" altLang="en-US" sz="1600" dirty="0">
                <a:ea typeface="微软雅黑" panose="020B0503020204020204" pitchFamily="34" charset="-122"/>
              </a:rPr>
              <a:t>，一般被默认为不受限制。但理论上，</a:t>
            </a:r>
            <a:r>
              <a:rPr lang="en-US" altLang="zh-CN" sz="1600" dirty="0">
                <a:ea typeface="微软雅黑" panose="020B0503020204020204" pitchFamily="34" charset="-122"/>
              </a:rPr>
              <a:t>IIS4</a:t>
            </a:r>
            <a:r>
              <a:rPr lang="zh-CN" altLang="en-US" sz="1600" dirty="0"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ea typeface="微软雅黑" panose="020B0503020204020204" pitchFamily="34" charset="-122"/>
              </a:rPr>
              <a:t>Internet Information Service </a:t>
            </a:r>
            <a:r>
              <a:rPr lang="zh-CN" altLang="en-US" sz="1600" dirty="0">
                <a:ea typeface="微软雅黑" panose="020B0503020204020204" pitchFamily="34" charset="-122"/>
              </a:rPr>
              <a:t>互联网信息服务）中最大量为</a:t>
            </a:r>
            <a:r>
              <a:rPr lang="en-US" altLang="zh-CN" sz="1600" dirty="0">
                <a:ea typeface="微软雅黑" panose="020B0503020204020204" pitchFamily="34" charset="-122"/>
              </a:rPr>
              <a:t>80KB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IIS5</a:t>
            </a:r>
            <a:r>
              <a:rPr lang="zh-CN" altLang="en-US" sz="1600" dirty="0">
                <a:ea typeface="微软雅黑" panose="020B0503020204020204" pitchFamily="34" charset="-122"/>
              </a:rPr>
              <a:t>中为</a:t>
            </a:r>
            <a:r>
              <a:rPr lang="en-US" altLang="zh-CN" sz="1600" dirty="0">
                <a:ea typeface="微软雅黑" panose="020B0503020204020204" pitchFamily="34" charset="-122"/>
              </a:rPr>
              <a:t>100KB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5. get</a:t>
            </a:r>
            <a:r>
              <a:rPr lang="zh-CN" altLang="en-US" sz="1600" dirty="0">
                <a:ea typeface="微软雅黑" panose="020B0503020204020204" pitchFamily="34" charset="-122"/>
              </a:rPr>
              <a:t>安全性非常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低</a:t>
            </a:r>
            <a:r>
              <a:rPr lang="zh-CN" altLang="en-US" sz="1600" dirty="0"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安全性较</a:t>
            </a:r>
            <a:r>
              <a:rPr lang="zh-CN" altLang="en-US" sz="1600" dirty="0">
                <a:solidFill>
                  <a:srgbClr val="FF0000"/>
                </a:solidFill>
                <a:ea typeface="微软雅黑" panose="020B0503020204020204" pitchFamily="34" charset="-122"/>
              </a:rPr>
              <a:t>高</a:t>
            </a:r>
            <a:r>
              <a:rPr lang="zh-CN" altLang="en-US" sz="1600" dirty="0">
                <a:ea typeface="微软雅黑" panose="020B0503020204020204" pitchFamily="34" charset="-122"/>
              </a:rPr>
              <a:t>。但是执行效率却比</a:t>
            </a:r>
            <a:r>
              <a:rPr lang="en-US" altLang="zh-CN" sz="1600" dirty="0">
                <a:ea typeface="微软雅黑" panose="020B0503020204020204" pitchFamily="34" charset="-122"/>
              </a:rPr>
              <a:t>Post</a:t>
            </a:r>
            <a:r>
              <a:rPr lang="zh-CN" altLang="en-US" sz="1600" dirty="0">
                <a:ea typeface="微软雅黑" panose="020B0503020204020204" pitchFamily="34" charset="-122"/>
              </a:rPr>
              <a:t>方法好。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086939" y="877807"/>
            <a:ext cx="354203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HTML</a:t>
            </a:r>
            <a:r>
              <a:rPr lang="zh-CN" altLang="en-US" sz="3200" dirty="0"/>
              <a:t>表单？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什么是</a:t>
            </a:r>
            <a:r>
              <a:rPr lang="en-US" altLang="zh-CN" sz="3200" b="1" dirty="0">
                <a:solidFill>
                  <a:srgbClr val="FF0000"/>
                </a:solidFill>
              </a:rPr>
              <a:t>CSS</a:t>
            </a:r>
            <a:r>
              <a:rPr lang="zh-CN" altLang="en-US" sz="3200" b="1" dirty="0">
                <a:solidFill>
                  <a:srgbClr val="FF0000"/>
                </a:solidFill>
              </a:rPr>
              <a:t>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的语法？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样式表的创建？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CSS</a:t>
            </a:r>
            <a:r>
              <a:rPr lang="zh-CN" altLang="en-US" sz="3200" dirty="0"/>
              <a:t>的选择器？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选择器的权重？</a:t>
            </a:r>
          </a:p>
        </p:txBody>
      </p:sp>
      <p:grpSp>
        <p:nvGrpSpPr>
          <p:cNvPr id="500" name="d6e5262f-baad-4778-8f19-a8dbc4e303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23392" y="1572322"/>
            <a:ext cx="5563096" cy="3395656"/>
            <a:chOff x="2974975" y="1919288"/>
            <a:chExt cx="6234113" cy="3805238"/>
          </a:xfrm>
        </p:grpSpPr>
        <p:sp>
          <p:nvSpPr>
            <p:cNvPr id="501" name="îšļîḋê"/>
            <p:cNvSpPr/>
            <p:nvPr/>
          </p:nvSpPr>
          <p:spPr bwMode="auto">
            <a:xfrm>
              <a:off x="3760788" y="4946651"/>
              <a:ext cx="5011738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Sḷïďé"/>
            <p:cNvSpPr/>
            <p:nvPr/>
          </p:nvSpPr>
          <p:spPr bwMode="auto">
            <a:xfrm>
              <a:off x="3973513" y="2187576"/>
              <a:ext cx="4411663" cy="2743200"/>
            </a:xfrm>
            <a:prstGeom prst="rect">
              <a:avLst/>
            </a:pr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ïṧḷiḓé"/>
            <p:cNvSpPr/>
            <p:nvPr/>
          </p:nvSpPr>
          <p:spPr bwMode="auto">
            <a:xfrm>
              <a:off x="3973513" y="2187576"/>
              <a:ext cx="1122363" cy="2743200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sļiďê"/>
            <p:cNvSpPr/>
            <p:nvPr/>
          </p:nvSpPr>
          <p:spPr bwMode="auto">
            <a:xfrm>
              <a:off x="3973513" y="1919288"/>
              <a:ext cx="4411663" cy="268288"/>
            </a:xfrm>
            <a:custGeom>
              <a:avLst/>
              <a:gdLst>
                <a:gd name="T0" fmla="*/ 1156 w 1184"/>
                <a:gd name="T1" fmla="*/ 0 h 72"/>
                <a:gd name="T2" fmla="*/ 28 w 1184"/>
                <a:gd name="T3" fmla="*/ 0 h 72"/>
                <a:gd name="T4" fmla="*/ 0 w 1184"/>
                <a:gd name="T5" fmla="*/ 28 h 72"/>
                <a:gd name="T6" fmla="*/ 0 w 1184"/>
                <a:gd name="T7" fmla="*/ 72 h 72"/>
                <a:gd name="T8" fmla="*/ 1184 w 1184"/>
                <a:gd name="T9" fmla="*/ 72 h 72"/>
                <a:gd name="T10" fmla="*/ 1184 w 1184"/>
                <a:gd name="T11" fmla="*/ 28 h 72"/>
                <a:gd name="T12" fmla="*/ 1156 w 1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72">
                  <a:moveTo>
                    <a:pt x="115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84" y="72"/>
                    <a:pt x="1184" y="72"/>
                    <a:pt x="1184" y="72"/>
                  </a:cubicBezTo>
                  <a:cubicBezTo>
                    <a:pt x="1184" y="28"/>
                    <a:pt x="1184" y="28"/>
                    <a:pt x="1184" y="28"/>
                  </a:cubicBezTo>
                  <a:cubicBezTo>
                    <a:pt x="1184" y="13"/>
                    <a:pt x="1172" y="0"/>
                    <a:pt x="1156" y="0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iŝḷîḑê"/>
            <p:cNvSpPr/>
            <p:nvPr/>
          </p:nvSpPr>
          <p:spPr bwMode="auto">
            <a:xfrm>
              <a:off x="4216400" y="2000251"/>
              <a:ext cx="107950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šļïdè"/>
            <p:cNvSpPr/>
            <p:nvPr/>
          </p:nvSpPr>
          <p:spPr bwMode="auto">
            <a:xfrm>
              <a:off x="4376738" y="2000251"/>
              <a:ext cx="107950" cy="104775"/>
            </a:xfrm>
            <a:prstGeom prst="ellipse">
              <a:avLst/>
            </a:prstGeom>
            <a:solidFill>
              <a:srgbClr val="F5DD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ṣľíḓe"/>
            <p:cNvSpPr/>
            <p:nvPr/>
          </p:nvSpPr>
          <p:spPr bwMode="auto">
            <a:xfrm>
              <a:off x="4537075" y="2000251"/>
              <a:ext cx="103188" cy="1047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ṥḻïḑe"/>
            <p:cNvSpPr/>
            <p:nvPr/>
          </p:nvSpPr>
          <p:spPr bwMode="auto">
            <a:xfrm>
              <a:off x="4186238" y="2489201"/>
              <a:ext cx="700088" cy="700088"/>
            </a:xfrm>
            <a:prstGeom prst="ellipse">
              <a:avLst/>
            </a:pr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$1íḍé"/>
            <p:cNvSpPr/>
            <p:nvPr/>
          </p:nvSpPr>
          <p:spPr bwMode="auto">
            <a:xfrm>
              <a:off x="4443413" y="2655888"/>
              <a:ext cx="185738" cy="187325"/>
            </a:xfrm>
            <a:prstGeom prst="ellipse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ṥ1îḍè"/>
            <p:cNvSpPr/>
            <p:nvPr/>
          </p:nvSpPr>
          <p:spPr bwMode="auto">
            <a:xfrm>
              <a:off x="4332288" y="2876551"/>
              <a:ext cx="404813" cy="119063"/>
            </a:xfrm>
            <a:custGeom>
              <a:avLst/>
              <a:gdLst>
                <a:gd name="T0" fmla="*/ 0 w 109"/>
                <a:gd name="T1" fmla="*/ 32 h 32"/>
                <a:gd name="T2" fmla="*/ 9 w 109"/>
                <a:gd name="T3" fmla="*/ 16 h 32"/>
                <a:gd name="T4" fmla="*/ 35 w 109"/>
                <a:gd name="T5" fmla="*/ 0 h 32"/>
                <a:gd name="T6" fmla="*/ 72 w 109"/>
                <a:gd name="T7" fmla="*/ 0 h 32"/>
                <a:gd name="T8" fmla="*/ 96 w 109"/>
                <a:gd name="T9" fmla="*/ 13 h 32"/>
                <a:gd name="T10" fmla="*/ 109 w 109"/>
                <a:gd name="T11" fmla="*/ 32 h 32"/>
                <a:gd name="T12" fmla="*/ 0 w 10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32">
                  <a:moveTo>
                    <a:pt x="0" y="32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14" y="6"/>
                    <a:pt x="24" y="0"/>
                    <a:pt x="3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0"/>
                    <a:pt x="91" y="5"/>
                    <a:pt x="96" y="13"/>
                  </a:cubicBezTo>
                  <a:cubicBezTo>
                    <a:pt x="109" y="32"/>
                    <a:pt x="109" y="32"/>
                    <a:pt x="109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ïṩľïḍe"/>
            <p:cNvSpPr/>
            <p:nvPr/>
          </p:nvSpPr>
          <p:spPr bwMode="auto">
            <a:xfrm>
              <a:off x="7129463" y="2489201"/>
              <a:ext cx="1062038" cy="1046163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ïSḷíḋe"/>
            <p:cNvSpPr/>
            <p:nvPr/>
          </p:nvSpPr>
          <p:spPr bwMode="auto">
            <a:xfrm>
              <a:off x="7129463" y="3729038"/>
              <a:ext cx="1062038" cy="933450"/>
            </a:xfrm>
            <a:prstGeom prst="rect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ŝľídè"/>
            <p:cNvSpPr/>
            <p:nvPr/>
          </p:nvSpPr>
          <p:spPr bwMode="auto">
            <a:xfrm>
              <a:off x="7693025" y="2489201"/>
              <a:ext cx="196850" cy="315913"/>
            </a:xfrm>
            <a:prstGeom prst="rect">
              <a:avLst/>
            </a:prstGeom>
            <a:solidFill>
              <a:srgbClr val="447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ṡ1îdè"/>
            <p:cNvSpPr/>
            <p:nvPr/>
          </p:nvSpPr>
          <p:spPr bwMode="auto">
            <a:xfrm>
              <a:off x="5267325" y="254793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ṧľiḍé"/>
            <p:cNvSpPr/>
            <p:nvPr/>
          </p:nvSpPr>
          <p:spPr bwMode="auto">
            <a:xfrm>
              <a:off x="5792788" y="2600326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Slïḍè"/>
            <p:cNvSpPr/>
            <p:nvPr/>
          </p:nvSpPr>
          <p:spPr bwMode="auto">
            <a:xfrm>
              <a:off x="5792788" y="27495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s1ïḓé"/>
            <p:cNvSpPr/>
            <p:nvPr/>
          </p:nvSpPr>
          <p:spPr bwMode="auto">
            <a:xfrm>
              <a:off x="5792788" y="2894013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Sḻïḋê"/>
            <p:cNvSpPr/>
            <p:nvPr/>
          </p:nvSpPr>
          <p:spPr bwMode="auto">
            <a:xfrm>
              <a:off x="5267325" y="3303588"/>
              <a:ext cx="382588" cy="384175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šļîḓe"/>
            <p:cNvSpPr/>
            <p:nvPr/>
          </p:nvSpPr>
          <p:spPr bwMode="auto">
            <a:xfrm>
              <a:off x="5792788" y="336073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ṡľidé"/>
            <p:cNvSpPr/>
            <p:nvPr/>
          </p:nvSpPr>
          <p:spPr bwMode="auto">
            <a:xfrm>
              <a:off x="5792788" y="350520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îşļide"/>
            <p:cNvSpPr/>
            <p:nvPr/>
          </p:nvSpPr>
          <p:spPr bwMode="auto">
            <a:xfrm>
              <a:off x="5792788" y="365125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$ľiḓê"/>
            <p:cNvSpPr/>
            <p:nvPr/>
          </p:nvSpPr>
          <p:spPr bwMode="auto">
            <a:xfrm>
              <a:off x="5267325" y="4060826"/>
              <a:ext cx="382588" cy="382588"/>
            </a:xfrm>
            <a:prstGeom prst="ellipse">
              <a:avLst/>
            </a:prstGeom>
            <a:solidFill>
              <a:srgbClr val="DA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sļíde"/>
            <p:cNvSpPr/>
            <p:nvPr/>
          </p:nvSpPr>
          <p:spPr bwMode="auto">
            <a:xfrm>
              <a:off x="5792788" y="4116388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šļîďé"/>
            <p:cNvSpPr/>
            <p:nvPr/>
          </p:nvSpPr>
          <p:spPr bwMode="auto">
            <a:xfrm>
              <a:off x="5792788" y="4260851"/>
              <a:ext cx="360363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iṣľiḑe"/>
            <p:cNvSpPr/>
            <p:nvPr/>
          </p:nvSpPr>
          <p:spPr bwMode="auto">
            <a:xfrm>
              <a:off x="5792788" y="4406901"/>
              <a:ext cx="719138" cy="0"/>
            </a:xfrm>
            <a:prstGeom prst="line">
              <a:avLst/>
            </a:prstGeom>
            <a:noFill/>
            <a:ln w="66675" cap="rnd">
              <a:solidFill>
                <a:srgbClr val="DAEA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ïṥ1íḋê"/>
            <p:cNvSpPr/>
            <p:nvPr/>
          </p:nvSpPr>
          <p:spPr bwMode="auto">
            <a:xfrm>
              <a:off x="4152900" y="4265613"/>
              <a:ext cx="766763" cy="66675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iṡḻïde"/>
            <p:cNvSpPr/>
            <p:nvPr/>
          </p:nvSpPr>
          <p:spPr bwMode="auto">
            <a:xfrm>
              <a:off x="4152900" y="4435476"/>
              <a:ext cx="766763" cy="68263"/>
            </a:xfrm>
            <a:custGeom>
              <a:avLst/>
              <a:gdLst>
                <a:gd name="T0" fmla="*/ 197 w 206"/>
                <a:gd name="T1" fmla="*/ 18 h 18"/>
                <a:gd name="T2" fmla="*/ 9 w 206"/>
                <a:gd name="T3" fmla="*/ 18 h 18"/>
                <a:gd name="T4" fmla="*/ 0 w 206"/>
                <a:gd name="T5" fmla="*/ 9 h 18"/>
                <a:gd name="T6" fmla="*/ 9 w 206"/>
                <a:gd name="T7" fmla="*/ 0 h 18"/>
                <a:gd name="T8" fmla="*/ 197 w 206"/>
                <a:gd name="T9" fmla="*/ 0 h 18"/>
                <a:gd name="T10" fmla="*/ 206 w 206"/>
                <a:gd name="T11" fmla="*/ 9 h 18"/>
                <a:gd name="T12" fmla="*/ 197 w 20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">
                  <a:moveTo>
                    <a:pt x="197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2" y="0"/>
                    <a:pt x="206" y="4"/>
                    <a:pt x="206" y="9"/>
                  </a:cubicBezTo>
                  <a:cubicBezTo>
                    <a:pt x="206" y="14"/>
                    <a:pt x="202" y="18"/>
                    <a:pt x="197" y="18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s1îḍé"/>
            <p:cNvSpPr/>
            <p:nvPr/>
          </p:nvSpPr>
          <p:spPr bwMode="auto">
            <a:xfrm>
              <a:off x="8013700" y="3729038"/>
              <a:ext cx="371475" cy="1730375"/>
            </a:xfrm>
            <a:custGeom>
              <a:avLst/>
              <a:gdLst>
                <a:gd name="T0" fmla="*/ 215 w 234"/>
                <a:gd name="T1" fmla="*/ 1090 h 1090"/>
                <a:gd name="T2" fmla="*/ 0 w 234"/>
                <a:gd name="T3" fmla="*/ 4 h 1090"/>
                <a:gd name="T4" fmla="*/ 18 w 234"/>
                <a:gd name="T5" fmla="*/ 0 h 1090"/>
                <a:gd name="T6" fmla="*/ 234 w 234"/>
                <a:gd name="T7" fmla="*/ 1088 h 1090"/>
                <a:gd name="T8" fmla="*/ 215 w 234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90">
                  <a:moveTo>
                    <a:pt x="215" y="1090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234" y="1088"/>
                  </a:lnTo>
                  <a:lnTo>
                    <a:pt x="215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Slíḓe"/>
            <p:cNvSpPr/>
            <p:nvPr/>
          </p:nvSpPr>
          <p:spPr bwMode="auto">
            <a:xfrm>
              <a:off x="7543800" y="3729038"/>
              <a:ext cx="373063" cy="1730375"/>
            </a:xfrm>
            <a:custGeom>
              <a:avLst/>
              <a:gdLst>
                <a:gd name="T0" fmla="*/ 213 w 235"/>
                <a:gd name="T1" fmla="*/ 1090 h 1090"/>
                <a:gd name="T2" fmla="*/ 0 w 235"/>
                <a:gd name="T3" fmla="*/ 4 h 1090"/>
                <a:gd name="T4" fmla="*/ 19 w 235"/>
                <a:gd name="T5" fmla="*/ 0 h 1090"/>
                <a:gd name="T6" fmla="*/ 235 w 235"/>
                <a:gd name="T7" fmla="*/ 1088 h 1090"/>
                <a:gd name="T8" fmla="*/ 213 w 235"/>
                <a:gd name="T9" fmla="*/ 109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090">
                  <a:moveTo>
                    <a:pt x="213" y="1090"/>
                  </a:moveTo>
                  <a:lnTo>
                    <a:pt x="0" y="4"/>
                  </a:lnTo>
                  <a:lnTo>
                    <a:pt x="19" y="0"/>
                  </a:lnTo>
                  <a:lnTo>
                    <a:pt x="235" y="1088"/>
                  </a:lnTo>
                  <a:lnTo>
                    <a:pt x="213" y="1090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ş1ïdè"/>
            <p:cNvSpPr/>
            <p:nvPr/>
          </p:nvSpPr>
          <p:spPr bwMode="auto">
            <a:xfrm>
              <a:off x="7864475" y="5281613"/>
              <a:ext cx="46831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ŝḷíde"/>
            <p:cNvSpPr/>
            <p:nvPr/>
          </p:nvSpPr>
          <p:spPr bwMode="auto">
            <a:xfrm>
              <a:off x="7826375" y="5102226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šḻîḍê"/>
            <p:cNvSpPr/>
            <p:nvPr/>
          </p:nvSpPr>
          <p:spPr bwMode="auto">
            <a:xfrm>
              <a:off x="7789863" y="4927601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ṣḷíḋé"/>
            <p:cNvSpPr/>
            <p:nvPr/>
          </p:nvSpPr>
          <p:spPr bwMode="auto">
            <a:xfrm>
              <a:off x="7767638" y="4748213"/>
              <a:ext cx="468313" cy="34925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ṡlïḓè"/>
            <p:cNvSpPr/>
            <p:nvPr/>
          </p:nvSpPr>
          <p:spPr bwMode="auto">
            <a:xfrm>
              <a:off x="7718425" y="4573588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ŝḻïḍè"/>
            <p:cNvSpPr/>
            <p:nvPr/>
          </p:nvSpPr>
          <p:spPr bwMode="auto">
            <a:xfrm>
              <a:off x="7681913" y="4395788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ïSlídè"/>
            <p:cNvSpPr/>
            <p:nvPr/>
          </p:nvSpPr>
          <p:spPr bwMode="auto">
            <a:xfrm>
              <a:off x="7654925" y="4219576"/>
              <a:ext cx="473075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íS1ïďè"/>
            <p:cNvSpPr/>
            <p:nvPr/>
          </p:nvSpPr>
          <p:spPr bwMode="auto">
            <a:xfrm>
              <a:off x="7624763" y="4044951"/>
              <a:ext cx="474663" cy="30163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ļîde"/>
            <p:cNvSpPr/>
            <p:nvPr/>
          </p:nvSpPr>
          <p:spPr bwMode="auto">
            <a:xfrm>
              <a:off x="7588250" y="3867151"/>
              <a:ext cx="473075" cy="33338"/>
            </a:xfrm>
            <a:prstGeom prst="rect">
              <a:avLst/>
            </a:pr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íṣḷíḍé"/>
            <p:cNvSpPr/>
            <p:nvPr/>
          </p:nvSpPr>
          <p:spPr bwMode="auto">
            <a:xfrm>
              <a:off x="8578850" y="2898776"/>
              <a:ext cx="604838" cy="1287463"/>
            </a:xfrm>
            <a:custGeom>
              <a:avLst/>
              <a:gdLst>
                <a:gd name="T0" fmla="*/ 18 w 162"/>
                <a:gd name="T1" fmla="*/ 214 h 346"/>
                <a:gd name="T2" fmla="*/ 18 w 162"/>
                <a:gd name="T3" fmla="*/ 214 h 346"/>
                <a:gd name="T4" fmla="*/ 23 w 162"/>
                <a:gd name="T5" fmla="*/ 174 h 346"/>
                <a:gd name="T6" fmla="*/ 23 w 162"/>
                <a:gd name="T7" fmla="*/ 174 h 346"/>
                <a:gd name="T8" fmla="*/ 22 w 162"/>
                <a:gd name="T9" fmla="*/ 172 h 346"/>
                <a:gd name="T10" fmla="*/ 22 w 162"/>
                <a:gd name="T11" fmla="*/ 172 h 346"/>
                <a:gd name="T12" fmla="*/ 15 w 162"/>
                <a:gd name="T13" fmla="*/ 143 h 346"/>
                <a:gd name="T14" fmla="*/ 34 w 162"/>
                <a:gd name="T15" fmla="*/ 96 h 346"/>
                <a:gd name="T16" fmla="*/ 37 w 162"/>
                <a:gd name="T17" fmla="*/ 62 h 346"/>
                <a:gd name="T18" fmla="*/ 37 w 162"/>
                <a:gd name="T19" fmla="*/ 62 h 346"/>
                <a:gd name="T20" fmla="*/ 34 w 162"/>
                <a:gd name="T21" fmla="*/ 47 h 346"/>
                <a:gd name="T22" fmla="*/ 81 w 162"/>
                <a:gd name="T23" fmla="*/ 0 h 346"/>
                <a:gd name="T24" fmla="*/ 128 w 162"/>
                <a:gd name="T25" fmla="*/ 47 h 346"/>
                <a:gd name="T26" fmla="*/ 125 w 162"/>
                <a:gd name="T27" fmla="*/ 62 h 346"/>
                <a:gd name="T28" fmla="*/ 125 w 162"/>
                <a:gd name="T29" fmla="*/ 62 h 346"/>
                <a:gd name="T30" fmla="*/ 128 w 162"/>
                <a:gd name="T31" fmla="*/ 96 h 346"/>
                <a:gd name="T32" fmla="*/ 147 w 162"/>
                <a:gd name="T33" fmla="*/ 143 h 346"/>
                <a:gd name="T34" fmla="*/ 140 w 162"/>
                <a:gd name="T35" fmla="*/ 172 h 346"/>
                <a:gd name="T36" fmla="*/ 140 w 162"/>
                <a:gd name="T37" fmla="*/ 172 h 346"/>
                <a:gd name="T38" fmla="*/ 140 w 162"/>
                <a:gd name="T39" fmla="*/ 173 h 346"/>
                <a:gd name="T40" fmla="*/ 139 w 162"/>
                <a:gd name="T41" fmla="*/ 175 h 346"/>
                <a:gd name="T42" fmla="*/ 143 w 162"/>
                <a:gd name="T43" fmla="*/ 212 h 346"/>
                <a:gd name="T44" fmla="*/ 144 w 162"/>
                <a:gd name="T45" fmla="*/ 214 h 346"/>
                <a:gd name="T46" fmla="*/ 145 w 162"/>
                <a:gd name="T47" fmla="*/ 214 h 346"/>
                <a:gd name="T48" fmla="*/ 145 w 162"/>
                <a:gd name="T49" fmla="*/ 214 h 346"/>
                <a:gd name="T50" fmla="*/ 162 w 162"/>
                <a:gd name="T51" fmla="*/ 265 h 346"/>
                <a:gd name="T52" fmla="*/ 81 w 162"/>
                <a:gd name="T53" fmla="*/ 346 h 346"/>
                <a:gd name="T54" fmla="*/ 0 w 162"/>
                <a:gd name="T55" fmla="*/ 265 h 346"/>
                <a:gd name="T56" fmla="*/ 18 w 162"/>
                <a:gd name="T57" fmla="*/ 21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346">
                  <a:moveTo>
                    <a:pt x="18" y="214"/>
                  </a:moveTo>
                  <a:cubicBezTo>
                    <a:pt x="18" y="214"/>
                    <a:pt x="18" y="214"/>
                    <a:pt x="18" y="214"/>
                  </a:cubicBezTo>
                  <a:cubicBezTo>
                    <a:pt x="33" y="198"/>
                    <a:pt x="26" y="180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3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8" y="163"/>
                    <a:pt x="15" y="153"/>
                    <a:pt x="15" y="143"/>
                  </a:cubicBezTo>
                  <a:cubicBezTo>
                    <a:pt x="15" y="124"/>
                    <a:pt x="22" y="108"/>
                    <a:pt x="34" y="96"/>
                  </a:cubicBezTo>
                  <a:cubicBezTo>
                    <a:pt x="45" y="81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5" y="57"/>
                    <a:pt x="34" y="52"/>
                    <a:pt x="34" y="47"/>
                  </a:cubicBezTo>
                  <a:cubicBezTo>
                    <a:pt x="34" y="21"/>
                    <a:pt x="55" y="0"/>
                    <a:pt x="81" y="0"/>
                  </a:cubicBezTo>
                  <a:cubicBezTo>
                    <a:pt x="107" y="0"/>
                    <a:pt x="128" y="21"/>
                    <a:pt x="128" y="47"/>
                  </a:cubicBezTo>
                  <a:cubicBezTo>
                    <a:pt x="128" y="52"/>
                    <a:pt x="127" y="57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17" y="81"/>
                    <a:pt x="128" y="96"/>
                  </a:cubicBezTo>
                  <a:cubicBezTo>
                    <a:pt x="140" y="108"/>
                    <a:pt x="147" y="124"/>
                    <a:pt x="147" y="143"/>
                  </a:cubicBezTo>
                  <a:cubicBezTo>
                    <a:pt x="147" y="153"/>
                    <a:pt x="145" y="163"/>
                    <a:pt x="140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2"/>
                    <a:pt x="140" y="173"/>
                    <a:pt x="140" y="173"/>
                  </a:cubicBezTo>
                  <a:cubicBezTo>
                    <a:pt x="139" y="173"/>
                    <a:pt x="139" y="174"/>
                    <a:pt x="139" y="175"/>
                  </a:cubicBezTo>
                  <a:cubicBezTo>
                    <a:pt x="136" y="181"/>
                    <a:pt x="130" y="197"/>
                    <a:pt x="143" y="212"/>
                  </a:cubicBezTo>
                  <a:cubicBezTo>
                    <a:pt x="143" y="213"/>
                    <a:pt x="144" y="213"/>
                    <a:pt x="144" y="214"/>
                  </a:cubicBezTo>
                  <a:cubicBezTo>
                    <a:pt x="144" y="214"/>
                    <a:pt x="144" y="214"/>
                    <a:pt x="145" y="214"/>
                  </a:cubicBezTo>
                  <a:cubicBezTo>
                    <a:pt x="145" y="214"/>
                    <a:pt x="145" y="214"/>
                    <a:pt x="145" y="214"/>
                  </a:cubicBezTo>
                  <a:cubicBezTo>
                    <a:pt x="156" y="228"/>
                    <a:pt x="162" y="246"/>
                    <a:pt x="162" y="265"/>
                  </a:cubicBezTo>
                  <a:cubicBezTo>
                    <a:pt x="162" y="310"/>
                    <a:pt x="126" y="346"/>
                    <a:pt x="81" y="346"/>
                  </a:cubicBezTo>
                  <a:cubicBezTo>
                    <a:pt x="36" y="346"/>
                    <a:pt x="0" y="310"/>
                    <a:pt x="0" y="265"/>
                  </a:cubicBezTo>
                  <a:cubicBezTo>
                    <a:pt x="0" y="246"/>
                    <a:pt x="7" y="228"/>
                    <a:pt x="18" y="214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S1iḑè"/>
            <p:cNvSpPr/>
            <p:nvPr/>
          </p:nvSpPr>
          <p:spPr bwMode="auto">
            <a:xfrm>
              <a:off x="8769350" y="3275013"/>
              <a:ext cx="223838" cy="1250950"/>
            </a:xfrm>
            <a:custGeom>
              <a:avLst/>
              <a:gdLst>
                <a:gd name="T0" fmla="*/ 6 w 60"/>
                <a:gd name="T1" fmla="*/ 157 h 336"/>
                <a:gd name="T2" fmla="*/ 26 w 60"/>
                <a:gd name="T3" fmla="*/ 177 h 336"/>
                <a:gd name="T4" fmla="*/ 26 w 60"/>
                <a:gd name="T5" fmla="*/ 107 h 336"/>
                <a:gd name="T6" fmla="*/ 2 w 60"/>
                <a:gd name="T7" fmla="*/ 83 h 336"/>
                <a:gd name="T8" fmla="*/ 2 w 60"/>
                <a:gd name="T9" fmla="*/ 79 h 336"/>
                <a:gd name="T10" fmla="*/ 6 w 60"/>
                <a:gd name="T11" fmla="*/ 79 h 336"/>
                <a:gd name="T12" fmla="*/ 26 w 60"/>
                <a:gd name="T13" fmla="*/ 98 h 336"/>
                <a:gd name="T14" fmla="*/ 26 w 60"/>
                <a:gd name="T15" fmla="*/ 3 h 336"/>
                <a:gd name="T16" fmla="*/ 29 w 60"/>
                <a:gd name="T17" fmla="*/ 0 h 336"/>
                <a:gd name="T18" fmla="*/ 33 w 60"/>
                <a:gd name="T19" fmla="*/ 3 h 336"/>
                <a:gd name="T20" fmla="*/ 33 w 60"/>
                <a:gd name="T21" fmla="*/ 60 h 336"/>
                <a:gd name="T22" fmla="*/ 52 w 60"/>
                <a:gd name="T23" fmla="*/ 41 h 336"/>
                <a:gd name="T24" fmla="*/ 57 w 60"/>
                <a:gd name="T25" fmla="*/ 41 h 336"/>
                <a:gd name="T26" fmla="*/ 57 w 60"/>
                <a:gd name="T27" fmla="*/ 46 h 336"/>
                <a:gd name="T28" fmla="*/ 33 w 60"/>
                <a:gd name="T29" fmla="*/ 69 h 336"/>
                <a:gd name="T30" fmla="*/ 33 w 60"/>
                <a:gd name="T31" fmla="*/ 139 h 336"/>
                <a:gd name="T32" fmla="*/ 54 w 60"/>
                <a:gd name="T33" fmla="*/ 117 h 336"/>
                <a:gd name="T34" fmla="*/ 59 w 60"/>
                <a:gd name="T35" fmla="*/ 117 h 336"/>
                <a:gd name="T36" fmla="*/ 59 w 60"/>
                <a:gd name="T37" fmla="*/ 122 h 336"/>
                <a:gd name="T38" fmla="*/ 33 w 60"/>
                <a:gd name="T39" fmla="*/ 148 h 336"/>
                <a:gd name="T40" fmla="*/ 33 w 60"/>
                <a:gd name="T41" fmla="*/ 333 h 336"/>
                <a:gd name="T42" fmla="*/ 29 w 60"/>
                <a:gd name="T43" fmla="*/ 336 h 336"/>
                <a:gd name="T44" fmla="*/ 26 w 60"/>
                <a:gd name="T45" fmla="*/ 333 h 336"/>
                <a:gd name="T46" fmla="*/ 26 w 60"/>
                <a:gd name="T47" fmla="*/ 186 h 336"/>
                <a:gd name="T48" fmla="*/ 2 w 60"/>
                <a:gd name="T49" fmla="*/ 162 h 336"/>
                <a:gd name="T50" fmla="*/ 2 w 60"/>
                <a:gd name="T51" fmla="*/ 157 h 336"/>
                <a:gd name="T52" fmla="*/ 6 w 60"/>
                <a:gd name="T53" fmla="*/ 15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336">
                  <a:moveTo>
                    <a:pt x="6" y="157"/>
                  </a:moveTo>
                  <a:cubicBezTo>
                    <a:pt x="26" y="177"/>
                    <a:pt x="26" y="177"/>
                    <a:pt x="26" y="17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2"/>
                    <a:pt x="0" y="80"/>
                    <a:pt x="2" y="79"/>
                  </a:cubicBezTo>
                  <a:cubicBezTo>
                    <a:pt x="3" y="77"/>
                    <a:pt x="5" y="77"/>
                    <a:pt x="6" y="79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8" y="0"/>
                    <a:pt x="29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0"/>
                    <a:pt x="55" y="40"/>
                    <a:pt x="57" y="41"/>
                  </a:cubicBezTo>
                  <a:cubicBezTo>
                    <a:pt x="58" y="42"/>
                    <a:pt x="58" y="44"/>
                    <a:pt x="57" y="46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55" y="116"/>
                    <a:pt x="57" y="116"/>
                    <a:pt x="59" y="117"/>
                  </a:cubicBezTo>
                  <a:cubicBezTo>
                    <a:pt x="60" y="119"/>
                    <a:pt x="60" y="121"/>
                    <a:pt x="59" y="122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3" y="334"/>
                    <a:pt x="31" y="336"/>
                    <a:pt x="29" y="336"/>
                  </a:cubicBezTo>
                  <a:cubicBezTo>
                    <a:pt x="28" y="336"/>
                    <a:pt x="26" y="334"/>
                    <a:pt x="26" y="333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0" y="160"/>
                    <a:pt x="0" y="158"/>
                    <a:pt x="2" y="157"/>
                  </a:cubicBezTo>
                  <a:cubicBezTo>
                    <a:pt x="3" y="156"/>
                    <a:pt x="5" y="156"/>
                    <a:pt x="6" y="157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šļîďè"/>
            <p:cNvSpPr/>
            <p:nvPr/>
          </p:nvSpPr>
          <p:spPr bwMode="auto">
            <a:xfrm>
              <a:off x="8721725" y="4525963"/>
              <a:ext cx="4873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íŝļíde"/>
            <p:cNvSpPr/>
            <p:nvPr/>
          </p:nvSpPr>
          <p:spPr bwMode="auto">
            <a:xfrm>
              <a:off x="7610475" y="2819401"/>
              <a:ext cx="204788" cy="242888"/>
            </a:xfrm>
            <a:custGeom>
              <a:avLst/>
              <a:gdLst>
                <a:gd name="T0" fmla="*/ 50 w 55"/>
                <a:gd name="T1" fmla="*/ 65 h 65"/>
                <a:gd name="T2" fmla="*/ 50 w 55"/>
                <a:gd name="T3" fmla="*/ 36 h 65"/>
                <a:gd name="T4" fmla="*/ 44 w 55"/>
                <a:gd name="T5" fmla="*/ 31 h 65"/>
                <a:gd name="T6" fmla="*/ 13 w 55"/>
                <a:gd name="T7" fmla="*/ 31 h 65"/>
                <a:gd name="T8" fmla="*/ 0 w 55"/>
                <a:gd name="T9" fmla="*/ 21 h 65"/>
                <a:gd name="T10" fmla="*/ 0 w 55"/>
                <a:gd name="T11" fmla="*/ 11 h 65"/>
                <a:gd name="T12" fmla="*/ 13 w 55"/>
                <a:gd name="T13" fmla="*/ 0 h 65"/>
                <a:gd name="T14" fmla="*/ 31 w 55"/>
                <a:gd name="T15" fmla="*/ 0 h 65"/>
                <a:gd name="T16" fmla="*/ 31 w 55"/>
                <a:gd name="T17" fmla="*/ 5 h 65"/>
                <a:gd name="T18" fmla="*/ 13 w 55"/>
                <a:gd name="T19" fmla="*/ 5 h 65"/>
                <a:gd name="T20" fmla="*/ 5 w 55"/>
                <a:gd name="T21" fmla="*/ 11 h 65"/>
                <a:gd name="T22" fmla="*/ 5 w 55"/>
                <a:gd name="T23" fmla="*/ 21 h 65"/>
                <a:gd name="T24" fmla="*/ 13 w 55"/>
                <a:gd name="T25" fmla="*/ 27 h 65"/>
                <a:gd name="T26" fmla="*/ 44 w 55"/>
                <a:gd name="T27" fmla="*/ 26 h 65"/>
                <a:gd name="T28" fmla="*/ 55 w 55"/>
                <a:gd name="T29" fmla="*/ 36 h 65"/>
                <a:gd name="T30" fmla="*/ 55 w 55"/>
                <a:gd name="T31" fmla="*/ 65 h 65"/>
                <a:gd name="T32" fmla="*/ 50 w 55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65">
                  <a:moveTo>
                    <a:pt x="50" y="65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33"/>
                    <a:pt x="47" y="31"/>
                    <a:pt x="4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6" y="31"/>
                    <a:pt x="0" y="27"/>
                    <a:pt x="0" y="2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5" y="8"/>
                    <a:pt x="5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4"/>
                    <a:pt x="9" y="27"/>
                    <a:pt x="1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6"/>
                    <a:pt x="55" y="31"/>
                    <a:pt x="55" y="36"/>
                  </a:cubicBezTo>
                  <a:cubicBezTo>
                    <a:pt x="55" y="65"/>
                    <a:pt x="55" y="65"/>
                    <a:pt x="55" y="65"/>
                  </a:cubicBezTo>
                  <a:lnTo>
                    <a:pt x="50" y="65"/>
                  </a:lnTo>
                  <a:close/>
                </a:path>
              </a:pathLst>
            </a:custGeom>
            <a:solidFill>
              <a:srgbClr val="FB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ŝľïdê"/>
            <p:cNvSpPr/>
            <p:nvPr/>
          </p:nvSpPr>
          <p:spPr bwMode="auto">
            <a:xfrm>
              <a:off x="7659688" y="2782888"/>
              <a:ext cx="268288" cy="100013"/>
            </a:xfrm>
            <a:custGeom>
              <a:avLst/>
              <a:gdLst>
                <a:gd name="T0" fmla="*/ 59 w 72"/>
                <a:gd name="T1" fmla="*/ 26 h 27"/>
                <a:gd name="T2" fmla="*/ 13 w 72"/>
                <a:gd name="T3" fmla="*/ 27 h 27"/>
                <a:gd name="T4" fmla="*/ 0 w 72"/>
                <a:gd name="T5" fmla="*/ 13 h 27"/>
                <a:gd name="T6" fmla="*/ 0 w 72"/>
                <a:gd name="T7" fmla="*/ 13 h 27"/>
                <a:gd name="T8" fmla="*/ 13 w 72"/>
                <a:gd name="T9" fmla="*/ 0 h 27"/>
                <a:gd name="T10" fmla="*/ 59 w 72"/>
                <a:gd name="T11" fmla="*/ 0 h 27"/>
                <a:gd name="T12" fmla="*/ 72 w 72"/>
                <a:gd name="T13" fmla="*/ 13 h 27"/>
                <a:gd name="T14" fmla="*/ 72 w 72"/>
                <a:gd name="T15" fmla="*/ 13 h 27"/>
                <a:gd name="T16" fmla="*/ 59 w 72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27">
                  <a:moveTo>
                    <a:pt x="59" y="26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72" y="6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20"/>
                    <a:pt x="67" y="26"/>
                    <a:pt x="59" y="26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ļïḑé"/>
            <p:cNvSpPr/>
            <p:nvPr/>
          </p:nvSpPr>
          <p:spPr bwMode="auto">
            <a:xfrm>
              <a:off x="7773988" y="3036888"/>
              <a:ext cx="68263" cy="238125"/>
            </a:xfrm>
            <a:custGeom>
              <a:avLst/>
              <a:gdLst>
                <a:gd name="T0" fmla="*/ 13 w 18"/>
                <a:gd name="T1" fmla="*/ 64 h 64"/>
                <a:gd name="T2" fmla="*/ 4 w 18"/>
                <a:gd name="T3" fmla="*/ 64 h 64"/>
                <a:gd name="T4" fmla="*/ 0 w 18"/>
                <a:gd name="T5" fmla="*/ 59 h 64"/>
                <a:gd name="T6" fmla="*/ 1 w 18"/>
                <a:gd name="T7" fmla="*/ 5 h 64"/>
                <a:gd name="T8" fmla="*/ 6 w 18"/>
                <a:gd name="T9" fmla="*/ 0 h 64"/>
                <a:gd name="T10" fmla="*/ 11 w 18"/>
                <a:gd name="T11" fmla="*/ 0 h 64"/>
                <a:gd name="T12" fmla="*/ 16 w 18"/>
                <a:gd name="T13" fmla="*/ 5 h 64"/>
                <a:gd name="T14" fmla="*/ 18 w 18"/>
                <a:gd name="T15" fmla="*/ 59 h 64"/>
                <a:gd name="T16" fmla="*/ 13 w 18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4">
                  <a:moveTo>
                    <a:pt x="13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2"/>
                    <a:pt x="16" y="64"/>
                    <a:pt x="13" y="64"/>
                  </a:cubicBez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ṡļîḋe"/>
            <p:cNvSpPr/>
            <p:nvPr/>
          </p:nvSpPr>
          <p:spPr bwMode="auto">
            <a:xfrm>
              <a:off x="7751763" y="3098801"/>
              <a:ext cx="146050" cy="142875"/>
            </a:xfrm>
            <a:custGeom>
              <a:avLst/>
              <a:gdLst>
                <a:gd name="T0" fmla="*/ 34 w 39"/>
                <a:gd name="T1" fmla="*/ 11 h 38"/>
                <a:gd name="T2" fmla="*/ 28 w 39"/>
                <a:gd name="T3" fmla="*/ 34 h 38"/>
                <a:gd name="T4" fmla="*/ 5 w 39"/>
                <a:gd name="T5" fmla="*/ 27 h 38"/>
                <a:gd name="T6" fmla="*/ 11 w 39"/>
                <a:gd name="T7" fmla="*/ 5 h 38"/>
                <a:gd name="T8" fmla="*/ 34 w 3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4" y="11"/>
                  </a:moveTo>
                  <a:cubicBezTo>
                    <a:pt x="39" y="19"/>
                    <a:pt x="36" y="29"/>
                    <a:pt x="28" y="34"/>
                  </a:cubicBezTo>
                  <a:cubicBezTo>
                    <a:pt x="20" y="38"/>
                    <a:pt x="10" y="35"/>
                    <a:pt x="5" y="27"/>
                  </a:cubicBezTo>
                  <a:cubicBezTo>
                    <a:pt x="0" y="19"/>
                    <a:pt x="3" y="9"/>
                    <a:pt x="11" y="5"/>
                  </a:cubicBezTo>
                  <a:cubicBezTo>
                    <a:pt x="19" y="0"/>
                    <a:pt x="29" y="3"/>
                    <a:pt x="34" y="11"/>
                  </a:cubicBez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í$ľîḍê"/>
            <p:cNvSpPr/>
            <p:nvPr/>
          </p:nvSpPr>
          <p:spPr bwMode="auto">
            <a:xfrm>
              <a:off x="7054850" y="3300413"/>
              <a:ext cx="119063" cy="160338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Sḻídè"/>
            <p:cNvSpPr/>
            <p:nvPr/>
          </p:nvSpPr>
          <p:spPr bwMode="auto">
            <a:xfrm>
              <a:off x="6958013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šļîḓé"/>
            <p:cNvSpPr/>
            <p:nvPr/>
          </p:nvSpPr>
          <p:spPr bwMode="auto">
            <a:xfrm>
              <a:off x="6910388" y="5430838"/>
              <a:ext cx="160338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ṡḻiḍè"/>
            <p:cNvSpPr/>
            <p:nvPr/>
          </p:nvSpPr>
          <p:spPr bwMode="auto">
            <a:xfrm>
              <a:off x="7204075" y="5459413"/>
              <a:ext cx="79375" cy="8255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ṣlïdé"/>
            <p:cNvSpPr/>
            <p:nvPr/>
          </p:nvSpPr>
          <p:spPr bwMode="auto">
            <a:xfrm>
              <a:off x="6894513" y="4056063"/>
              <a:ext cx="450850" cy="1374775"/>
            </a:xfrm>
            <a:custGeom>
              <a:avLst/>
              <a:gdLst>
                <a:gd name="T0" fmla="*/ 148 w 284"/>
                <a:gd name="T1" fmla="*/ 0 h 866"/>
                <a:gd name="T2" fmla="*/ 134 w 284"/>
                <a:gd name="T3" fmla="*/ 0 h 866"/>
                <a:gd name="T4" fmla="*/ 0 w 284"/>
                <a:gd name="T5" fmla="*/ 0 h 866"/>
                <a:gd name="T6" fmla="*/ 24 w 284"/>
                <a:gd name="T7" fmla="*/ 866 h 866"/>
                <a:gd name="T8" fmla="*/ 101 w 284"/>
                <a:gd name="T9" fmla="*/ 866 h 866"/>
                <a:gd name="T10" fmla="*/ 115 w 284"/>
                <a:gd name="T11" fmla="*/ 153 h 866"/>
                <a:gd name="T12" fmla="*/ 169 w 284"/>
                <a:gd name="T13" fmla="*/ 153 h 866"/>
                <a:gd name="T14" fmla="*/ 181 w 284"/>
                <a:gd name="T15" fmla="*/ 866 h 866"/>
                <a:gd name="T16" fmla="*/ 259 w 284"/>
                <a:gd name="T17" fmla="*/ 866 h 866"/>
                <a:gd name="T18" fmla="*/ 284 w 284"/>
                <a:gd name="T19" fmla="*/ 0 h 866"/>
                <a:gd name="T20" fmla="*/ 148 w 284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866">
                  <a:moveTo>
                    <a:pt x="148" y="0"/>
                  </a:moveTo>
                  <a:lnTo>
                    <a:pt x="134" y="0"/>
                  </a:lnTo>
                  <a:lnTo>
                    <a:pt x="0" y="0"/>
                  </a:lnTo>
                  <a:lnTo>
                    <a:pt x="24" y="866"/>
                  </a:lnTo>
                  <a:lnTo>
                    <a:pt x="101" y="866"/>
                  </a:lnTo>
                  <a:lnTo>
                    <a:pt x="115" y="153"/>
                  </a:lnTo>
                  <a:lnTo>
                    <a:pt x="169" y="153"/>
                  </a:lnTo>
                  <a:lnTo>
                    <a:pt x="181" y="866"/>
                  </a:lnTo>
                  <a:lnTo>
                    <a:pt x="259" y="866"/>
                  </a:lnTo>
                  <a:lnTo>
                    <a:pt x="284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ïşľîdê"/>
            <p:cNvSpPr/>
            <p:nvPr/>
          </p:nvSpPr>
          <p:spPr bwMode="auto">
            <a:xfrm>
              <a:off x="7167563" y="5430838"/>
              <a:ext cx="163513" cy="58738"/>
            </a:xfrm>
            <a:prstGeom prst="rect">
              <a:avLst/>
            </a:prstGeom>
            <a:solidFill>
              <a:srgbClr val="1C18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îslîďe"/>
            <p:cNvSpPr/>
            <p:nvPr/>
          </p:nvSpPr>
          <p:spPr bwMode="auto">
            <a:xfrm>
              <a:off x="6921500" y="3167063"/>
              <a:ext cx="74613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ṥliḋé"/>
            <p:cNvSpPr/>
            <p:nvPr/>
          </p:nvSpPr>
          <p:spPr bwMode="auto">
            <a:xfrm>
              <a:off x="7234238" y="3167063"/>
              <a:ext cx="77788" cy="77788"/>
            </a:xfrm>
            <a:prstGeom prst="ellipse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iSḷïḋê"/>
            <p:cNvSpPr/>
            <p:nvPr/>
          </p:nvSpPr>
          <p:spPr bwMode="auto">
            <a:xfrm>
              <a:off x="6954838" y="3013076"/>
              <a:ext cx="320675" cy="320675"/>
            </a:xfrm>
            <a:prstGeom prst="ellipse">
              <a:avLst/>
            </a:pr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$ḷiḓê"/>
            <p:cNvSpPr/>
            <p:nvPr/>
          </p:nvSpPr>
          <p:spPr bwMode="auto">
            <a:xfrm>
              <a:off x="6877050" y="3408363"/>
              <a:ext cx="487363" cy="647700"/>
            </a:xfrm>
            <a:custGeom>
              <a:avLst/>
              <a:gdLst>
                <a:gd name="T0" fmla="*/ 126 w 131"/>
                <a:gd name="T1" fmla="*/ 174 h 174"/>
                <a:gd name="T2" fmla="*/ 5 w 131"/>
                <a:gd name="T3" fmla="*/ 174 h 174"/>
                <a:gd name="T4" fmla="*/ 0 w 131"/>
                <a:gd name="T5" fmla="*/ 41 h 174"/>
                <a:gd name="T6" fmla="*/ 37 w 131"/>
                <a:gd name="T7" fmla="*/ 0 h 174"/>
                <a:gd name="T8" fmla="*/ 93 w 131"/>
                <a:gd name="T9" fmla="*/ 0 h 174"/>
                <a:gd name="T10" fmla="*/ 131 w 131"/>
                <a:gd name="T11" fmla="*/ 41 h 174"/>
                <a:gd name="T12" fmla="*/ 126 w 131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74">
                  <a:moveTo>
                    <a:pt x="126" y="174"/>
                  </a:moveTo>
                  <a:cubicBezTo>
                    <a:pt x="5" y="174"/>
                    <a:pt x="5" y="174"/>
                    <a:pt x="5" y="17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5" y="0"/>
                    <a:pt x="3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6" y="0"/>
                    <a:pt x="131" y="18"/>
                    <a:pt x="131" y="41"/>
                  </a:cubicBezTo>
                  <a:lnTo>
                    <a:pt x="126" y="17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Sḻíḍe"/>
            <p:cNvSpPr/>
            <p:nvPr/>
          </p:nvSpPr>
          <p:spPr bwMode="auto">
            <a:xfrm>
              <a:off x="6608763" y="3430588"/>
              <a:ext cx="439738" cy="544513"/>
            </a:xfrm>
            <a:custGeom>
              <a:avLst/>
              <a:gdLst>
                <a:gd name="T0" fmla="*/ 108 w 118"/>
                <a:gd name="T1" fmla="*/ 38 h 146"/>
                <a:gd name="T2" fmla="*/ 33 w 118"/>
                <a:gd name="T3" fmla="*/ 124 h 146"/>
                <a:gd name="T4" fmla="*/ 37 w 118"/>
                <a:gd name="T5" fmla="*/ 118 h 146"/>
                <a:gd name="T6" fmla="*/ 36 w 118"/>
                <a:gd name="T7" fmla="*/ 112 h 146"/>
                <a:gd name="T8" fmla="*/ 34 w 118"/>
                <a:gd name="T9" fmla="*/ 109 h 146"/>
                <a:gd name="T10" fmla="*/ 31 w 118"/>
                <a:gd name="T11" fmla="*/ 109 h 146"/>
                <a:gd name="T12" fmla="*/ 33 w 118"/>
                <a:gd name="T13" fmla="*/ 108 h 146"/>
                <a:gd name="T14" fmla="*/ 96 w 118"/>
                <a:gd name="T15" fmla="*/ 99 h 146"/>
                <a:gd name="T16" fmla="*/ 116 w 118"/>
                <a:gd name="T17" fmla="*/ 115 h 146"/>
                <a:gd name="T18" fmla="*/ 101 w 118"/>
                <a:gd name="T19" fmla="*/ 135 h 146"/>
                <a:gd name="T20" fmla="*/ 39 w 118"/>
                <a:gd name="T21" fmla="*/ 144 h 146"/>
                <a:gd name="T22" fmla="*/ 41 w 118"/>
                <a:gd name="T23" fmla="*/ 144 h 146"/>
                <a:gd name="T24" fmla="*/ 13 w 118"/>
                <a:gd name="T25" fmla="*/ 139 h 146"/>
                <a:gd name="T26" fmla="*/ 2 w 118"/>
                <a:gd name="T27" fmla="*/ 126 h 146"/>
                <a:gd name="T28" fmla="*/ 2 w 118"/>
                <a:gd name="T29" fmla="*/ 107 h 146"/>
                <a:gd name="T30" fmla="*/ 5 w 118"/>
                <a:gd name="T31" fmla="*/ 101 h 146"/>
                <a:gd name="T32" fmla="*/ 5 w 118"/>
                <a:gd name="T33" fmla="*/ 101 h 146"/>
                <a:gd name="T34" fmla="*/ 78 w 118"/>
                <a:gd name="T35" fmla="*/ 9 h 146"/>
                <a:gd name="T36" fmla="*/ 104 w 118"/>
                <a:gd name="T37" fmla="*/ 7 h 146"/>
                <a:gd name="T38" fmla="*/ 108 w 118"/>
                <a:gd name="T39" fmla="*/ 37 h 146"/>
                <a:gd name="T40" fmla="*/ 108 w 118"/>
                <a:gd name="T41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46">
                  <a:moveTo>
                    <a:pt x="108" y="38"/>
                  </a:moveTo>
                  <a:cubicBezTo>
                    <a:pt x="33" y="124"/>
                    <a:pt x="33" y="124"/>
                    <a:pt x="33" y="124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6"/>
                    <a:pt x="37" y="114"/>
                    <a:pt x="36" y="112"/>
                  </a:cubicBezTo>
                  <a:cubicBezTo>
                    <a:pt x="36" y="111"/>
                    <a:pt x="35" y="110"/>
                    <a:pt x="34" y="109"/>
                  </a:cubicBezTo>
                  <a:cubicBezTo>
                    <a:pt x="33" y="108"/>
                    <a:pt x="31" y="108"/>
                    <a:pt x="31" y="1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6" y="98"/>
                    <a:pt x="115" y="105"/>
                    <a:pt x="116" y="115"/>
                  </a:cubicBezTo>
                  <a:cubicBezTo>
                    <a:pt x="118" y="125"/>
                    <a:pt x="111" y="134"/>
                    <a:pt x="101" y="13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32" y="146"/>
                    <a:pt x="21" y="145"/>
                    <a:pt x="13" y="139"/>
                  </a:cubicBezTo>
                  <a:cubicBezTo>
                    <a:pt x="8" y="136"/>
                    <a:pt x="5" y="131"/>
                    <a:pt x="2" y="126"/>
                  </a:cubicBezTo>
                  <a:cubicBezTo>
                    <a:pt x="0" y="120"/>
                    <a:pt x="0" y="113"/>
                    <a:pt x="2" y="107"/>
                  </a:cubicBezTo>
                  <a:cubicBezTo>
                    <a:pt x="2" y="105"/>
                    <a:pt x="3" y="103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5" y="0"/>
                    <a:pt x="95" y="0"/>
                    <a:pt x="104" y="7"/>
                  </a:cubicBezTo>
                  <a:cubicBezTo>
                    <a:pt x="114" y="14"/>
                    <a:pt x="115" y="27"/>
                    <a:pt x="108" y="37"/>
                  </a:cubicBezTo>
                  <a:cubicBezTo>
                    <a:pt x="108" y="37"/>
                    <a:pt x="108" y="37"/>
                    <a:pt x="108" y="3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Sḷïḓé"/>
            <p:cNvSpPr/>
            <p:nvPr/>
          </p:nvSpPr>
          <p:spPr bwMode="auto">
            <a:xfrm>
              <a:off x="7577138" y="3538538"/>
              <a:ext cx="1588" cy="1588"/>
            </a:xfrm>
            <a:prstGeom prst="ellipse">
              <a:avLst/>
            </a:pr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ŝļïḋê"/>
            <p:cNvSpPr/>
            <p:nvPr/>
          </p:nvSpPr>
          <p:spPr bwMode="auto">
            <a:xfrm>
              <a:off x="7599363" y="351948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34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ṧľîďê"/>
            <p:cNvSpPr/>
            <p:nvPr/>
          </p:nvSpPr>
          <p:spPr bwMode="auto">
            <a:xfrm>
              <a:off x="7569200" y="3189288"/>
              <a:ext cx="298450" cy="465138"/>
            </a:xfrm>
            <a:custGeom>
              <a:avLst/>
              <a:gdLst>
                <a:gd name="T0" fmla="*/ 21 w 80"/>
                <a:gd name="T1" fmla="*/ 124 h 125"/>
                <a:gd name="T2" fmla="*/ 33 w 80"/>
                <a:gd name="T3" fmla="*/ 116 h 125"/>
                <a:gd name="T4" fmla="*/ 38 w 80"/>
                <a:gd name="T5" fmla="*/ 110 h 125"/>
                <a:gd name="T6" fmla="*/ 39 w 80"/>
                <a:gd name="T7" fmla="*/ 106 h 125"/>
                <a:gd name="T8" fmla="*/ 40 w 80"/>
                <a:gd name="T9" fmla="*/ 106 h 125"/>
                <a:gd name="T10" fmla="*/ 40 w 80"/>
                <a:gd name="T11" fmla="*/ 105 h 125"/>
                <a:gd name="T12" fmla="*/ 40 w 80"/>
                <a:gd name="T13" fmla="*/ 105 h 125"/>
                <a:gd name="T14" fmla="*/ 45 w 80"/>
                <a:gd name="T15" fmla="*/ 93 h 125"/>
                <a:gd name="T16" fmla="*/ 55 w 80"/>
                <a:gd name="T17" fmla="*/ 70 h 125"/>
                <a:gd name="T18" fmla="*/ 78 w 80"/>
                <a:gd name="T19" fmla="*/ 18 h 125"/>
                <a:gd name="T20" fmla="*/ 76 w 80"/>
                <a:gd name="T21" fmla="*/ 12 h 125"/>
                <a:gd name="T22" fmla="*/ 50 w 80"/>
                <a:gd name="T23" fmla="*/ 1 h 125"/>
                <a:gd name="T24" fmla="*/ 43 w 80"/>
                <a:gd name="T25" fmla="*/ 4 h 125"/>
                <a:gd name="T26" fmla="*/ 21 w 80"/>
                <a:gd name="T27" fmla="*/ 55 h 125"/>
                <a:gd name="T28" fmla="*/ 11 w 80"/>
                <a:gd name="T29" fmla="*/ 78 h 125"/>
                <a:gd name="T30" fmla="*/ 0 w 80"/>
                <a:gd name="T31" fmla="*/ 101 h 125"/>
                <a:gd name="T32" fmla="*/ 17 w 80"/>
                <a:gd name="T33" fmla="*/ 125 h 125"/>
                <a:gd name="T34" fmla="*/ 21 w 80"/>
                <a:gd name="T35" fmla="*/ 124 h 125"/>
                <a:gd name="T36" fmla="*/ 13 w 80"/>
                <a:gd name="T37" fmla="*/ 88 h 125"/>
                <a:gd name="T38" fmla="*/ 13 w 80"/>
                <a:gd name="T39" fmla="*/ 88 h 125"/>
                <a:gd name="T40" fmla="*/ 13 w 80"/>
                <a:gd name="T41" fmla="*/ 88 h 125"/>
                <a:gd name="T42" fmla="*/ 13 w 80"/>
                <a:gd name="T43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125">
                  <a:moveTo>
                    <a:pt x="21" y="124"/>
                  </a:moveTo>
                  <a:cubicBezTo>
                    <a:pt x="25" y="122"/>
                    <a:pt x="30" y="119"/>
                    <a:pt x="33" y="116"/>
                  </a:cubicBezTo>
                  <a:cubicBezTo>
                    <a:pt x="35" y="114"/>
                    <a:pt x="36" y="112"/>
                    <a:pt x="38" y="110"/>
                  </a:cubicBezTo>
                  <a:cubicBezTo>
                    <a:pt x="38" y="109"/>
                    <a:pt x="39" y="108"/>
                    <a:pt x="39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1" y="57"/>
                    <a:pt x="71" y="34"/>
                    <a:pt x="78" y="18"/>
                  </a:cubicBezTo>
                  <a:cubicBezTo>
                    <a:pt x="80" y="16"/>
                    <a:pt x="78" y="13"/>
                    <a:pt x="76" y="1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7" y="0"/>
                    <a:pt x="45" y="2"/>
                    <a:pt x="43" y="4"/>
                  </a:cubicBezTo>
                  <a:cubicBezTo>
                    <a:pt x="37" y="20"/>
                    <a:pt x="27" y="42"/>
                    <a:pt x="21" y="55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115"/>
                    <a:pt x="14" y="111"/>
                    <a:pt x="17" y="125"/>
                  </a:cubicBezTo>
                  <a:cubicBezTo>
                    <a:pt x="18" y="125"/>
                    <a:pt x="20" y="124"/>
                    <a:pt x="21" y="124"/>
                  </a:cubicBezTo>
                  <a:close/>
                  <a:moveTo>
                    <a:pt x="13" y="88"/>
                  </a:move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şļîḍê"/>
            <p:cNvSpPr/>
            <p:nvPr/>
          </p:nvSpPr>
          <p:spPr bwMode="auto">
            <a:xfrm>
              <a:off x="7181850" y="3408363"/>
              <a:ext cx="492125" cy="260350"/>
            </a:xfrm>
            <a:custGeom>
              <a:avLst/>
              <a:gdLst>
                <a:gd name="T0" fmla="*/ 116 w 132"/>
                <a:gd name="T1" fmla="*/ 31 h 70"/>
                <a:gd name="T2" fmla="*/ 106 w 132"/>
                <a:gd name="T3" fmla="*/ 28 h 70"/>
                <a:gd name="T4" fmla="*/ 102 w 132"/>
                <a:gd name="T5" fmla="*/ 27 h 70"/>
                <a:gd name="T6" fmla="*/ 78 w 132"/>
                <a:gd name="T7" fmla="*/ 20 h 70"/>
                <a:gd name="T8" fmla="*/ 26 w 132"/>
                <a:gd name="T9" fmla="*/ 3 h 70"/>
                <a:gd name="T10" fmla="*/ 1 w 132"/>
                <a:gd name="T11" fmla="*/ 24 h 70"/>
                <a:gd name="T12" fmla="*/ 19 w 132"/>
                <a:gd name="T13" fmla="*/ 48 h 70"/>
                <a:gd name="T14" fmla="*/ 67 w 132"/>
                <a:gd name="T15" fmla="*/ 59 h 70"/>
                <a:gd name="T16" fmla="*/ 92 w 132"/>
                <a:gd name="T17" fmla="*/ 65 h 70"/>
                <a:gd name="T18" fmla="*/ 98 w 132"/>
                <a:gd name="T19" fmla="*/ 67 h 70"/>
                <a:gd name="T20" fmla="*/ 101 w 132"/>
                <a:gd name="T21" fmla="*/ 67 h 70"/>
                <a:gd name="T22" fmla="*/ 103 w 132"/>
                <a:gd name="T23" fmla="*/ 68 h 70"/>
                <a:gd name="T24" fmla="*/ 107 w 132"/>
                <a:gd name="T25" fmla="*/ 68 h 70"/>
                <a:gd name="T26" fmla="*/ 132 w 132"/>
                <a:gd name="T27" fmla="*/ 61 h 70"/>
                <a:gd name="T28" fmla="*/ 116 w 132"/>
                <a:gd name="T29" fmla="*/ 31 h 70"/>
                <a:gd name="T30" fmla="*/ 106 w 132"/>
                <a:gd name="T31" fmla="*/ 35 h 70"/>
                <a:gd name="T32" fmla="*/ 106 w 132"/>
                <a:gd name="T33" fmla="*/ 35 h 70"/>
                <a:gd name="T34" fmla="*/ 106 w 132"/>
                <a:gd name="T35" fmla="*/ 35 h 70"/>
                <a:gd name="T36" fmla="*/ 106 w 132"/>
                <a:gd name="T37" fmla="*/ 35 h 70"/>
                <a:gd name="T38" fmla="*/ 106 w 132"/>
                <a:gd name="T39" fmla="*/ 35 h 70"/>
                <a:gd name="T40" fmla="*/ 106 w 132"/>
                <a:gd name="T41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70">
                  <a:moveTo>
                    <a:pt x="116" y="31"/>
                  </a:moveTo>
                  <a:cubicBezTo>
                    <a:pt x="106" y="28"/>
                    <a:pt x="106" y="28"/>
                    <a:pt x="106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62" y="15"/>
                    <a:pt x="26" y="3"/>
                    <a:pt x="26" y="3"/>
                  </a:cubicBezTo>
                  <a:cubicBezTo>
                    <a:pt x="13" y="0"/>
                    <a:pt x="2" y="11"/>
                    <a:pt x="1" y="24"/>
                  </a:cubicBezTo>
                  <a:cubicBezTo>
                    <a:pt x="0" y="35"/>
                    <a:pt x="8" y="45"/>
                    <a:pt x="19" y="48"/>
                  </a:cubicBezTo>
                  <a:cubicBezTo>
                    <a:pt x="35" y="51"/>
                    <a:pt x="51" y="55"/>
                    <a:pt x="67" y="59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5" y="68"/>
                    <a:pt x="106" y="68"/>
                    <a:pt x="107" y="68"/>
                  </a:cubicBezTo>
                  <a:cubicBezTo>
                    <a:pt x="116" y="70"/>
                    <a:pt x="125" y="67"/>
                    <a:pt x="132" y="61"/>
                  </a:cubicBezTo>
                  <a:cubicBezTo>
                    <a:pt x="123" y="50"/>
                    <a:pt x="124" y="43"/>
                    <a:pt x="116" y="31"/>
                  </a:cubicBezTo>
                  <a:close/>
                  <a:moveTo>
                    <a:pt x="106" y="35"/>
                  </a:move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5"/>
                    <a:pt x="106" y="35"/>
                    <a:pt x="106" y="3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ṣľíďê"/>
            <p:cNvSpPr/>
            <p:nvPr/>
          </p:nvSpPr>
          <p:spPr bwMode="auto">
            <a:xfrm>
              <a:off x="7170738" y="4122738"/>
              <a:ext cx="123825" cy="127000"/>
            </a:xfrm>
            <a:custGeom>
              <a:avLst/>
              <a:gdLst>
                <a:gd name="T0" fmla="*/ 0 w 78"/>
                <a:gd name="T1" fmla="*/ 0 h 80"/>
                <a:gd name="T2" fmla="*/ 78 w 78"/>
                <a:gd name="T3" fmla="*/ 0 h 80"/>
                <a:gd name="T4" fmla="*/ 78 w 78"/>
                <a:gd name="T5" fmla="*/ 52 h 80"/>
                <a:gd name="T6" fmla="*/ 38 w 78"/>
                <a:gd name="T7" fmla="*/ 80 h 80"/>
                <a:gd name="T8" fmla="*/ 0 w 78"/>
                <a:gd name="T9" fmla="*/ 52 h 80"/>
                <a:gd name="T10" fmla="*/ 0 w 78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0">
                  <a:moveTo>
                    <a:pt x="0" y="0"/>
                  </a:moveTo>
                  <a:lnTo>
                    <a:pt x="78" y="0"/>
                  </a:lnTo>
                  <a:lnTo>
                    <a:pt x="78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1ide"/>
            <p:cNvSpPr/>
            <p:nvPr/>
          </p:nvSpPr>
          <p:spPr bwMode="auto">
            <a:xfrm>
              <a:off x="6946900" y="4122738"/>
              <a:ext cx="119063" cy="127000"/>
            </a:xfrm>
            <a:custGeom>
              <a:avLst/>
              <a:gdLst>
                <a:gd name="T0" fmla="*/ 0 w 75"/>
                <a:gd name="T1" fmla="*/ 0 h 80"/>
                <a:gd name="T2" fmla="*/ 75 w 75"/>
                <a:gd name="T3" fmla="*/ 0 h 80"/>
                <a:gd name="T4" fmla="*/ 75 w 75"/>
                <a:gd name="T5" fmla="*/ 52 h 80"/>
                <a:gd name="T6" fmla="*/ 38 w 75"/>
                <a:gd name="T7" fmla="*/ 80 h 80"/>
                <a:gd name="T8" fmla="*/ 0 w 75"/>
                <a:gd name="T9" fmla="*/ 52 h 80"/>
                <a:gd name="T10" fmla="*/ 0 w 75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80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38" y="80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 cap="flat">
              <a:solidFill>
                <a:srgbClr val="54505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$liḍé"/>
            <p:cNvSpPr/>
            <p:nvPr/>
          </p:nvSpPr>
          <p:spPr bwMode="auto">
            <a:xfrm>
              <a:off x="7167563" y="5497513"/>
              <a:ext cx="376238" cy="185738"/>
            </a:xfrm>
            <a:custGeom>
              <a:avLst/>
              <a:gdLst>
                <a:gd name="T0" fmla="*/ 38 w 101"/>
                <a:gd name="T1" fmla="*/ 5 h 50"/>
                <a:gd name="T2" fmla="*/ 38 w 101"/>
                <a:gd name="T3" fmla="*/ 27 h 50"/>
                <a:gd name="T4" fmla="*/ 93 w 101"/>
                <a:gd name="T5" fmla="*/ 43 h 50"/>
                <a:gd name="T6" fmla="*/ 101 w 101"/>
                <a:gd name="T7" fmla="*/ 50 h 50"/>
                <a:gd name="T8" fmla="*/ 3 w 101"/>
                <a:gd name="T9" fmla="*/ 50 h 50"/>
                <a:gd name="T10" fmla="*/ 2 w 101"/>
                <a:gd name="T11" fmla="*/ 27 h 50"/>
                <a:gd name="T12" fmla="*/ 38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38" y="5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92" y="43"/>
                    <a:pt x="93" y="43"/>
                  </a:cubicBezTo>
                  <a:cubicBezTo>
                    <a:pt x="94" y="43"/>
                    <a:pt x="101" y="45"/>
                    <a:pt x="101" y="50"/>
                  </a:cubicBezTo>
                  <a:cubicBezTo>
                    <a:pt x="101" y="50"/>
                    <a:pt x="3" y="50"/>
                    <a:pt x="3" y="50"/>
                  </a:cubicBezTo>
                  <a:cubicBezTo>
                    <a:pt x="4" y="50"/>
                    <a:pt x="2" y="27"/>
                    <a:pt x="2" y="27"/>
                  </a:cubicBezTo>
                  <a:cubicBezTo>
                    <a:pt x="2" y="27"/>
                    <a:pt x="0" y="0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ḻïďê"/>
            <p:cNvSpPr/>
            <p:nvPr/>
          </p:nvSpPr>
          <p:spPr bwMode="auto">
            <a:xfrm>
              <a:off x="7327900" y="5594351"/>
              <a:ext cx="17463" cy="52388"/>
            </a:xfrm>
            <a:custGeom>
              <a:avLst/>
              <a:gdLst>
                <a:gd name="T0" fmla="*/ 3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Slïḑé"/>
            <p:cNvSpPr/>
            <p:nvPr/>
          </p:nvSpPr>
          <p:spPr bwMode="auto">
            <a:xfrm>
              <a:off x="7367588" y="5602288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2 w 5"/>
                <a:gd name="T7" fmla="*/ 0 h 14"/>
                <a:gd name="T8" fmla="*/ 0 w 5"/>
                <a:gd name="T9" fmla="*/ 3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3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ṩļïḓe"/>
            <p:cNvSpPr/>
            <p:nvPr/>
          </p:nvSpPr>
          <p:spPr bwMode="auto">
            <a:xfrm>
              <a:off x="7405688" y="5613401"/>
              <a:ext cx="19050" cy="50800"/>
            </a:xfrm>
            <a:custGeom>
              <a:avLst/>
              <a:gdLst>
                <a:gd name="T0" fmla="*/ 2 w 5"/>
                <a:gd name="T1" fmla="*/ 14 h 14"/>
                <a:gd name="T2" fmla="*/ 5 w 5"/>
                <a:gd name="T3" fmla="*/ 12 h 14"/>
                <a:gd name="T4" fmla="*/ 5 w 5"/>
                <a:gd name="T5" fmla="*/ 3 h 14"/>
                <a:gd name="T6" fmla="*/ 3 w 5"/>
                <a:gd name="T7" fmla="*/ 0 h 14"/>
                <a:gd name="T8" fmla="*/ 0 w 5"/>
                <a:gd name="T9" fmla="*/ 2 h 14"/>
                <a:gd name="T10" fmla="*/ 0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4" y="14"/>
                    <a:pt x="5" y="13"/>
                    <a:pt x="5" y="1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şḻîḓê"/>
            <p:cNvSpPr/>
            <p:nvPr/>
          </p:nvSpPr>
          <p:spPr bwMode="auto">
            <a:xfrm>
              <a:off x="7178675" y="5683251"/>
              <a:ext cx="365125" cy="26988"/>
            </a:xfrm>
            <a:custGeom>
              <a:avLst/>
              <a:gdLst>
                <a:gd name="T0" fmla="*/ 0 w 98"/>
                <a:gd name="T1" fmla="*/ 0 h 7"/>
                <a:gd name="T2" fmla="*/ 4 w 98"/>
                <a:gd name="T3" fmla="*/ 4 h 7"/>
                <a:gd name="T4" fmla="*/ 12 w 98"/>
                <a:gd name="T5" fmla="*/ 7 h 7"/>
                <a:gd name="T6" fmla="*/ 88 w 98"/>
                <a:gd name="T7" fmla="*/ 7 h 7"/>
                <a:gd name="T8" fmla="*/ 96 w 98"/>
                <a:gd name="T9" fmla="*/ 3 h 7"/>
                <a:gd name="T10" fmla="*/ 98 w 98"/>
                <a:gd name="T11" fmla="*/ 0 h 7"/>
                <a:gd name="T12" fmla="*/ 0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9" y="7"/>
                    <a:pt x="12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91" y="7"/>
                    <a:pt x="94" y="6"/>
                    <a:pt x="96" y="3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sḷiḓé"/>
            <p:cNvSpPr/>
            <p:nvPr/>
          </p:nvSpPr>
          <p:spPr bwMode="auto">
            <a:xfrm>
              <a:off x="6689725" y="5497513"/>
              <a:ext cx="376238" cy="185738"/>
            </a:xfrm>
            <a:custGeom>
              <a:avLst/>
              <a:gdLst>
                <a:gd name="T0" fmla="*/ 63 w 101"/>
                <a:gd name="T1" fmla="*/ 5 h 50"/>
                <a:gd name="T2" fmla="*/ 63 w 101"/>
                <a:gd name="T3" fmla="*/ 27 h 50"/>
                <a:gd name="T4" fmla="*/ 8 w 101"/>
                <a:gd name="T5" fmla="*/ 43 h 50"/>
                <a:gd name="T6" fmla="*/ 0 w 101"/>
                <a:gd name="T7" fmla="*/ 50 h 50"/>
                <a:gd name="T8" fmla="*/ 98 w 101"/>
                <a:gd name="T9" fmla="*/ 50 h 50"/>
                <a:gd name="T10" fmla="*/ 99 w 101"/>
                <a:gd name="T11" fmla="*/ 27 h 50"/>
                <a:gd name="T12" fmla="*/ 63 w 101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50">
                  <a:moveTo>
                    <a:pt x="63" y="5"/>
                  </a:move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9" y="43"/>
                    <a:pt x="8" y="43"/>
                  </a:cubicBezTo>
                  <a:cubicBezTo>
                    <a:pt x="7" y="43"/>
                    <a:pt x="0" y="45"/>
                    <a:pt x="0" y="50"/>
                  </a:cubicBezTo>
                  <a:cubicBezTo>
                    <a:pt x="0" y="50"/>
                    <a:pt x="98" y="50"/>
                    <a:pt x="98" y="50"/>
                  </a:cubicBezTo>
                  <a:cubicBezTo>
                    <a:pt x="97" y="50"/>
                    <a:pt x="99" y="27"/>
                    <a:pt x="99" y="27"/>
                  </a:cubicBezTo>
                  <a:cubicBezTo>
                    <a:pt x="99" y="27"/>
                    <a:pt x="101" y="0"/>
                    <a:pt x="6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îŝľiḋe"/>
            <p:cNvSpPr/>
            <p:nvPr/>
          </p:nvSpPr>
          <p:spPr bwMode="auto">
            <a:xfrm>
              <a:off x="6888163" y="5594351"/>
              <a:ext cx="17463" cy="52388"/>
            </a:xfrm>
            <a:custGeom>
              <a:avLst/>
              <a:gdLst>
                <a:gd name="T0" fmla="*/ 2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2 w 5"/>
                <a:gd name="T13" fmla="*/ 14 h 14"/>
                <a:gd name="T14" fmla="*/ 2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śḷídê"/>
            <p:cNvSpPr/>
            <p:nvPr/>
          </p:nvSpPr>
          <p:spPr bwMode="auto">
            <a:xfrm>
              <a:off x="6846888" y="5602288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3 w 5"/>
                <a:gd name="T7" fmla="*/ 0 h 14"/>
                <a:gd name="T8" fmla="*/ 5 w 5"/>
                <a:gd name="T9" fmla="*/ 3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2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îsḷîḓé"/>
            <p:cNvSpPr/>
            <p:nvPr/>
          </p:nvSpPr>
          <p:spPr bwMode="auto">
            <a:xfrm>
              <a:off x="6808788" y="5613401"/>
              <a:ext cx="19050" cy="50800"/>
            </a:xfrm>
            <a:custGeom>
              <a:avLst/>
              <a:gdLst>
                <a:gd name="T0" fmla="*/ 3 w 5"/>
                <a:gd name="T1" fmla="*/ 14 h 14"/>
                <a:gd name="T2" fmla="*/ 0 w 5"/>
                <a:gd name="T3" fmla="*/ 12 h 14"/>
                <a:gd name="T4" fmla="*/ 0 w 5"/>
                <a:gd name="T5" fmla="*/ 3 h 14"/>
                <a:gd name="T6" fmla="*/ 2 w 5"/>
                <a:gd name="T7" fmla="*/ 0 h 14"/>
                <a:gd name="T8" fmla="*/ 5 w 5"/>
                <a:gd name="T9" fmla="*/ 2 h 14"/>
                <a:gd name="T10" fmla="*/ 5 w 5"/>
                <a:gd name="T11" fmla="*/ 11 h 14"/>
                <a:gd name="T12" fmla="*/ 3 w 5"/>
                <a:gd name="T13" fmla="*/ 14 h 14"/>
                <a:gd name="T14" fmla="*/ 3 w 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">
                  <a:moveTo>
                    <a:pt x="3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3"/>
                    <a:pt x="4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îSľiďè"/>
            <p:cNvSpPr/>
            <p:nvPr/>
          </p:nvSpPr>
          <p:spPr bwMode="auto">
            <a:xfrm>
              <a:off x="6689725" y="5683251"/>
              <a:ext cx="365125" cy="26988"/>
            </a:xfrm>
            <a:custGeom>
              <a:avLst/>
              <a:gdLst>
                <a:gd name="T0" fmla="*/ 98 w 98"/>
                <a:gd name="T1" fmla="*/ 0 h 7"/>
                <a:gd name="T2" fmla="*/ 94 w 98"/>
                <a:gd name="T3" fmla="*/ 4 h 7"/>
                <a:gd name="T4" fmla="*/ 86 w 98"/>
                <a:gd name="T5" fmla="*/ 7 h 7"/>
                <a:gd name="T6" fmla="*/ 10 w 98"/>
                <a:gd name="T7" fmla="*/ 7 h 7"/>
                <a:gd name="T8" fmla="*/ 2 w 98"/>
                <a:gd name="T9" fmla="*/ 3 h 7"/>
                <a:gd name="T10" fmla="*/ 0 w 98"/>
                <a:gd name="T11" fmla="*/ 0 h 7"/>
                <a:gd name="T12" fmla="*/ 98 w 9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">
                  <a:moveTo>
                    <a:pt x="98" y="0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2" y="6"/>
                    <a:pt x="89" y="7"/>
                    <a:pt x="8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4" y="6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2F2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îṥľiďê"/>
            <p:cNvSpPr/>
            <p:nvPr/>
          </p:nvSpPr>
          <p:spPr bwMode="auto">
            <a:xfrm>
              <a:off x="6146800" y="5284788"/>
              <a:ext cx="390525" cy="428625"/>
            </a:xfrm>
            <a:custGeom>
              <a:avLst/>
              <a:gdLst>
                <a:gd name="T0" fmla="*/ 99 w 105"/>
                <a:gd name="T1" fmla="*/ 115 h 115"/>
                <a:gd name="T2" fmla="*/ 7 w 105"/>
                <a:gd name="T3" fmla="*/ 115 h 115"/>
                <a:gd name="T4" fmla="*/ 0 w 105"/>
                <a:gd name="T5" fmla="*/ 108 h 115"/>
                <a:gd name="T6" fmla="*/ 0 w 105"/>
                <a:gd name="T7" fmla="*/ 5 h 115"/>
                <a:gd name="T8" fmla="*/ 6 w 105"/>
                <a:gd name="T9" fmla="*/ 0 h 115"/>
                <a:gd name="T10" fmla="*/ 100 w 105"/>
                <a:gd name="T11" fmla="*/ 0 h 115"/>
                <a:gd name="T12" fmla="*/ 105 w 105"/>
                <a:gd name="T13" fmla="*/ 5 h 115"/>
                <a:gd name="T14" fmla="*/ 105 w 105"/>
                <a:gd name="T15" fmla="*/ 108 h 115"/>
                <a:gd name="T16" fmla="*/ 99 w 105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15">
                  <a:moveTo>
                    <a:pt x="99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12"/>
                    <a:pt x="103" y="115"/>
                    <a:pt x="99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i$ľîḋê"/>
            <p:cNvSpPr/>
            <p:nvPr/>
          </p:nvSpPr>
          <p:spPr bwMode="auto">
            <a:xfrm>
              <a:off x="6146800" y="5284788"/>
              <a:ext cx="390525" cy="52388"/>
            </a:xfrm>
            <a:custGeom>
              <a:avLst/>
              <a:gdLst>
                <a:gd name="T0" fmla="*/ 105 w 105"/>
                <a:gd name="T1" fmla="*/ 14 h 14"/>
                <a:gd name="T2" fmla="*/ 0 w 105"/>
                <a:gd name="T3" fmla="*/ 14 h 14"/>
                <a:gd name="T4" fmla="*/ 0 w 105"/>
                <a:gd name="T5" fmla="*/ 5 h 14"/>
                <a:gd name="T6" fmla="*/ 6 w 105"/>
                <a:gd name="T7" fmla="*/ 0 h 14"/>
                <a:gd name="T8" fmla="*/ 100 w 105"/>
                <a:gd name="T9" fmla="*/ 0 h 14"/>
                <a:gd name="T10" fmla="*/ 105 w 105"/>
                <a:gd name="T11" fmla="*/ 5 h 14"/>
                <a:gd name="T12" fmla="*/ 105 w 10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4">
                  <a:moveTo>
                    <a:pt x="105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lnTo>
                    <a:pt x="105" y="14"/>
                  </a:ln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1îďé"/>
            <p:cNvSpPr/>
            <p:nvPr/>
          </p:nvSpPr>
          <p:spPr bwMode="auto">
            <a:xfrm>
              <a:off x="6146800" y="5337176"/>
              <a:ext cx="393700" cy="174625"/>
            </a:xfrm>
            <a:custGeom>
              <a:avLst/>
              <a:gdLst>
                <a:gd name="T0" fmla="*/ 77 w 106"/>
                <a:gd name="T1" fmla="*/ 47 h 47"/>
                <a:gd name="T2" fmla="*/ 27 w 106"/>
                <a:gd name="T3" fmla="*/ 47 h 47"/>
                <a:gd name="T4" fmla="*/ 12 w 106"/>
                <a:gd name="T5" fmla="*/ 37 h 47"/>
                <a:gd name="T6" fmla="*/ 0 w 106"/>
                <a:gd name="T7" fmla="*/ 3 h 47"/>
                <a:gd name="T8" fmla="*/ 2 w 106"/>
                <a:gd name="T9" fmla="*/ 1 h 47"/>
                <a:gd name="T10" fmla="*/ 4 w 106"/>
                <a:gd name="T11" fmla="*/ 2 h 47"/>
                <a:gd name="T12" fmla="*/ 16 w 106"/>
                <a:gd name="T13" fmla="*/ 35 h 47"/>
                <a:gd name="T14" fmla="*/ 27 w 106"/>
                <a:gd name="T15" fmla="*/ 43 h 47"/>
                <a:gd name="T16" fmla="*/ 77 w 106"/>
                <a:gd name="T17" fmla="*/ 43 h 47"/>
                <a:gd name="T18" fmla="*/ 88 w 106"/>
                <a:gd name="T19" fmla="*/ 36 h 47"/>
                <a:gd name="T20" fmla="*/ 101 w 106"/>
                <a:gd name="T21" fmla="*/ 2 h 47"/>
                <a:gd name="T22" fmla="*/ 104 w 106"/>
                <a:gd name="T23" fmla="*/ 1 h 47"/>
                <a:gd name="T24" fmla="*/ 105 w 106"/>
                <a:gd name="T25" fmla="*/ 3 h 47"/>
                <a:gd name="T26" fmla="*/ 92 w 106"/>
                <a:gd name="T27" fmla="*/ 37 h 47"/>
                <a:gd name="T28" fmla="*/ 77 w 106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47">
                  <a:moveTo>
                    <a:pt x="7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0" y="47"/>
                    <a:pt x="14" y="43"/>
                    <a:pt x="12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8" y="40"/>
                    <a:pt x="22" y="43"/>
                    <a:pt x="2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2" y="43"/>
                    <a:pt x="86" y="40"/>
                    <a:pt x="88" y="36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2" y="1"/>
                    <a:pt x="103" y="0"/>
                    <a:pt x="104" y="1"/>
                  </a:cubicBezTo>
                  <a:cubicBezTo>
                    <a:pt x="105" y="1"/>
                    <a:pt x="106" y="2"/>
                    <a:pt x="105" y="3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9" y="43"/>
                    <a:pt x="83" y="47"/>
                    <a:pt x="77" y="47"/>
                  </a:cubicBezTo>
                  <a:close/>
                </a:path>
              </a:pathLst>
            </a:custGeom>
            <a:solidFill>
              <a:srgbClr val="545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ṣḻidé"/>
            <p:cNvSpPr/>
            <p:nvPr/>
          </p:nvSpPr>
          <p:spPr bwMode="auto">
            <a:xfrm>
              <a:off x="6369050" y="5311776"/>
              <a:ext cx="0" cy="114300"/>
            </a:xfrm>
            <a:prstGeom prst="line">
              <a:avLst/>
            </a:prstGeom>
            <a:noFill/>
            <a:ln w="3968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ľiḓé"/>
            <p:cNvSpPr/>
            <p:nvPr/>
          </p:nvSpPr>
          <p:spPr bwMode="auto">
            <a:xfrm>
              <a:off x="6407150" y="5334001"/>
              <a:ext cx="0" cy="17463"/>
            </a:xfrm>
            <a:prstGeom prst="line">
              <a:avLst/>
            </a:prstGeom>
            <a:noFill/>
            <a:ln w="58738" cap="rnd">
              <a:solidFill>
                <a:srgbClr val="2D61B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ṣḷiḍé"/>
            <p:cNvSpPr/>
            <p:nvPr/>
          </p:nvSpPr>
          <p:spPr bwMode="auto">
            <a:xfrm>
              <a:off x="5989638" y="5724526"/>
              <a:ext cx="1781175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îşlïḋê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íşḷïḑè"/>
            <p:cNvSpPr/>
            <p:nvPr/>
          </p:nvSpPr>
          <p:spPr bwMode="auto">
            <a:xfrm>
              <a:off x="3605213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îSlïḓè"/>
            <p:cNvSpPr/>
            <p:nvPr/>
          </p:nvSpPr>
          <p:spPr bwMode="auto">
            <a:xfrm>
              <a:off x="3663950" y="5121276"/>
              <a:ext cx="347663" cy="379413"/>
            </a:xfrm>
            <a:custGeom>
              <a:avLst/>
              <a:gdLst>
                <a:gd name="T0" fmla="*/ 0 w 219"/>
                <a:gd name="T1" fmla="*/ 239 h 239"/>
                <a:gd name="T2" fmla="*/ 90 w 219"/>
                <a:gd name="T3" fmla="*/ 0 h 239"/>
                <a:gd name="T4" fmla="*/ 125 w 219"/>
                <a:gd name="T5" fmla="*/ 0 h 239"/>
                <a:gd name="T6" fmla="*/ 219 w 219"/>
                <a:gd name="T7" fmla="*/ 239 h 239"/>
                <a:gd name="T8" fmla="*/ 0 w 21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9">
                  <a:moveTo>
                    <a:pt x="0" y="239"/>
                  </a:moveTo>
                  <a:lnTo>
                    <a:pt x="90" y="0"/>
                  </a:lnTo>
                  <a:lnTo>
                    <a:pt x="125" y="0"/>
                  </a:lnTo>
                  <a:lnTo>
                    <a:pt x="219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ṥľïďé"/>
            <p:cNvSpPr/>
            <p:nvPr/>
          </p:nvSpPr>
          <p:spPr bwMode="auto">
            <a:xfrm flipV="1">
              <a:off x="3663950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Sľïḋé"/>
            <p:cNvSpPr/>
            <p:nvPr/>
          </p:nvSpPr>
          <p:spPr bwMode="auto">
            <a:xfrm flipV="1">
              <a:off x="3646488" y="5367338"/>
              <a:ext cx="360363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Sḻíďê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9F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ṥľiḓe"/>
            <p:cNvSpPr/>
            <p:nvPr/>
          </p:nvSpPr>
          <p:spPr bwMode="auto">
            <a:xfrm>
              <a:off x="4224338" y="5500688"/>
              <a:ext cx="454025" cy="63500"/>
            </a:xfrm>
            <a:prstGeom prst="rect">
              <a:avLst/>
            </a:pr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śḷiḑé"/>
            <p:cNvSpPr/>
            <p:nvPr/>
          </p:nvSpPr>
          <p:spPr bwMode="auto">
            <a:xfrm>
              <a:off x="4283075" y="5121276"/>
              <a:ext cx="346075" cy="379413"/>
            </a:xfrm>
            <a:custGeom>
              <a:avLst/>
              <a:gdLst>
                <a:gd name="T0" fmla="*/ 0 w 218"/>
                <a:gd name="T1" fmla="*/ 239 h 239"/>
                <a:gd name="T2" fmla="*/ 89 w 218"/>
                <a:gd name="T3" fmla="*/ 0 h 239"/>
                <a:gd name="T4" fmla="*/ 127 w 218"/>
                <a:gd name="T5" fmla="*/ 0 h 239"/>
                <a:gd name="T6" fmla="*/ 218 w 218"/>
                <a:gd name="T7" fmla="*/ 239 h 239"/>
                <a:gd name="T8" fmla="*/ 0 w 218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39">
                  <a:moveTo>
                    <a:pt x="0" y="239"/>
                  </a:moveTo>
                  <a:lnTo>
                    <a:pt x="89" y="0"/>
                  </a:lnTo>
                  <a:lnTo>
                    <a:pt x="127" y="0"/>
                  </a:lnTo>
                  <a:lnTo>
                    <a:pt x="218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E9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ṡḻíḍê"/>
            <p:cNvSpPr/>
            <p:nvPr/>
          </p:nvSpPr>
          <p:spPr bwMode="auto">
            <a:xfrm flipV="1">
              <a:off x="4283075" y="5218113"/>
              <a:ext cx="361950" cy="93663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1îḑe"/>
            <p:cNvSpPr/>
            <p:nvPr/>
          </p:nvSpPr>
          <p:spPr bwMode="auto">
            <a:xfrm flipV="1">
              <a:off x="4264025" y="5367338"/>
              <a:ext cx="361950" cy="92075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ṣḷiḑé"/>
            <p:cNvSpPr/>
            <p:nvPr/>
          </p:nvSpPr>
          <p:spPr bwMode="auto">
            <a:xfrm>
              <a:off x="3533775" y="5575301"/>
              <a:ext cx="1352550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s1íḓe"/>
            <p:cNvSpPr/>
            <p:nvPr/>
          </p:nvSpPr>
          <p:spPr bwMode="auto">
            <a:xfrm>
              <a:off x="2974975" y="2835276"/>
              <a:ext cx="790575" cy="1679575"/>
            </a:xfrm>
            <a:custGeom>
              <a:avLst/>
              <a:gdLst>
                <a:gd name="T0" fmla="*/ 24 w 212"/>
                <a:gd name="T1" fmla="*/ 279 h 451"/>
                <a:gd name="T2" fmla="*/ 24 w 212"/>
                <a:gd name="T3" fmla="*/ 279 h 451"/>
                <a:gd name="T4" fmla="*/ 31 w 212"/>
                <a:gd name="T5" fmla="*/ 227 h 451"/>
                <a:gd name="T6" fmla="*/ 31 w 212"/>
                <a:gd name="T7" fmla="*/ 227 h 451"/>
                <a:gd name="T8" fmla="*/ 29 w 212"/>
                <a:gd name="T9" fmla="*/ 224 h 451"/>
                <a:gd name="T10" fmla="*/ 30 w 212"/>
                <a:gd name="T11" fmla="*/ 224 h 451"/>
                <a:gd name="T12" fmla="*/ 20 w 212"/>
                <a:gd name="T13" fmla="*/ 186 h 451"/>
                <a:gd name="T14" fmla="*/ 46 w 212"/>
                <a:gd name="T15" fmla="*/ 125 h 451"/>
                <a:gd name="T16" fmla="*/ 49 w 212"/>
                <a:gd name="T17" fmla="*/ 81 h 451"/>
                <a:gd name="T18" fmla="*/ 49 w 212"/>
                <a:gd name="T19" fmla="*/ 81 h 451"/>
                <a:gd name="T20" fmla="*/ 46 w 212"/>
                <a:gd name="T21" fmla="*/ 61 h 451"/>
                <a:gd name="T22" fmla="*/ 106 w 212"/>
                <a:gd name="T23" fmla="*/ 0 h 451"/>
                <a:gd name="T24" fmla="*/ 167 w 212"/>
                <a:gd name="T25" fmla="*/ 61 h 451"/>
                <a:gd name="T26" fmla="*/ 164 w 212"/>
                <a:gd name="T27" fmla="*/ 81 h 451"/>
                <a:gd name="T28" fmla="*/ 164 w 212"/>
                <a:gd name="T29" fmla="*/ 81 h 451"/>
                <a:gd name="T30" fmla="*/ 167 w 212"/>
                <a:gd name="T31" fmla="*/ 125 h 451"/>
                <a:gd name="T32" fmla="*/ 192 w 212"/>
                <a:gd name="T33" fmla="*/ 186 h 451"/>
                <a:gd name="T34" fmla="*/ 183 w 212"/>
                <a:gd name="T35" fmla="*/ 224 h 451"/>
                <a:gd name="T36" fmla="*/ 183 w 212"/>
                <a:gd name="T37" fmla="*/ 224 h 451"/>
                <a:gd name="T38" fmla="*/ 183 w 212"/>
                <a:gd name="T39" fmla="*/ 225 h 451"/>
                <a:gd name="T40" fmla="*/ 181 w 212"/>
                <a:gd name="T41" fmla="*/ 228 h 451"/>
                <a:gd name="T42" fmla="*/ 187 w 212"/>
                <a:gd name="T43" fmla="*/ 276 h 451"/>
                <a:gd name="T44" fmla="*/ 188 w 212"/>
                <a:gd name="T45" fmla="*/ 278 h 451"/>
                <a:gd name="T46" fmla="*/ 189 w 212"/>
                <a:gd name="T47" fmla="*/ 279 h 451"/>
                <a:gd name="T48" fmla="*/ 189 w 212"/>
                <a:gd name="T49" fmla="*/ 279 h 451"/>
                <a:gd name="T50" fmla="*/ 212 w 212"/>
                <a:gd name="T51" fmla="*/ 345 h 451"/>
                <a:gd name="T52" fmla="*/ 106 w 212"/>
                <a:gd name="T53" fmla="*/ 451 h 451"/>
                <a:gd name="T54" fmla="*/ 0 w 212"/>
                <a:gd name="T55" fmla="*/ 345 h 451"/>
                <a:gd name="T56" fmla="*/ 24 w 212"/>
                <a:gd name="T57" fmla="*/ 27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2" h="451">
                  <a:moveTo>
                    <a:pt x="24" y="279"/>
                  </a:moveTo>
                  <a:cubicBezTo>
                    <a:pt x="24" y="279"/>
                    <a:pt x="24" y="279"/>
                    <a:pt x="24" y="279"/>
                  </a:cubicBezTo>
                  <a:cubicBezTo>
                    <a:pt x="44" y="257"/>
                    <a:pt x="34" y="234"/>
                    <a:pt x="31" y="227"/>
                  </a:cubicBezTo>
                  <a:cubicBezTo>
                    <a:pt x="31" y="227"/>
                    <a:pt x="31" y="227"/>
                    <a:pt x="31" y="227"/>
                  </a:cubicBezTo>
                  <a:cubicBezTo>
                    <a:pt x="30" y="225"/>
                    <a:pt x="29" y="224"/>
                    <a:pt x="29" y="224"/>
                  </a:cubicBezTo>
                  <a:cubicBezTo>
                    <a:pt x="30" y="224"/>
                    <a:pt x="30" y="224"/>
                    <a:pt x="30" y="224"/>
                  </a:cubicBezTo>
                  <a:cubicBezTo>
                    <a:pt x="24" y="213"/>
                    <a:pt x="20" y="200"/>
                    <a:pt x="20" y="186"/>
                  </a:cubicBezTo>
                  <a:cubicBezTo>
                    <a:pt x="20" y="162"/>
                    <a:pt x="30" y="141"/>
                    <a:pt x="46" y="125"/>
                  </a:cubicBezTo>
                  <a:cubicBezTo>
                    <a:pt x="60" y="106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7" y="75"/>
                    <a:pt x="46" y="68"/>
                    <a:pt x="46" y="61"/>
                  </a:cubicBezTo>
                  <a:cubicBezTo>
                    <a:pt x="46" y="27"/>
                    <a:pt x="73" y="0"/>
                    <a:pt x="106" y="0"/>
                  </a:cubicBezTo>
                  <a:cubicBezTo>
                    <a:pt x="140" y="0"/>
                    <a:pt x="167" y="27"/>
                    <a:pt x="167" y="61"/>
                  </a:cubicBezTo>
                  <a:cubicBezTo>
                    <a:pt x="167" y="68"/>
                    <a:pt x="166" y="75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53" y="106"/>
                    <a:pt x="167" y="125"/>
                  </a:cubicBezTo>
                  <a:cubicBezTo>
                    <a:pt x="183" y="141"/>
                    <a:pt x="192" y="162"/>
                    <a:pt x="192" y="186"/>
                  </a:cubicBezTo>
                  <a:cubicBezTo>
                    <a:pt x="192" y="200"/>
                    <a:pt x="189" y="213"/>
                    <a:pt x="183" y="224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2" y="226"/>
                    <a:pt x="182" y="227"/>
                    <a:pt x="181" y="228"/>
                  </a:cubicBezTo>
                  <a:cubicBezTo>
                    <a:pt x="177" y="236"/>
                    <a:pt x="170" y="257"/>
                    <a:pt x="187" y="276"/>
                  </a:cubicBezTo>
                  <a:cubicBezTo>
                    <a:pt x="187" y="277"/>
                    <a:pt x="188" y="278"/>
                    <a:pt x="188" y="278"/>
                  </a:cubicBezTo>
                  <a:cubicBezTo>
                    <a:pt x="189" y="278"/>
                    <a:pt x="189" y="279"/>
                    <a:pt x="189" y="279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203" y="297"/>
                    <a:pt x="212" y="320"/>
                    <a:pt x="212" y="345"/>
                  </a:cubicBezTo>
                  <a:cubicBezTo>
                    <a:pt x="212" y="403"/>
                    <a:pt x="165" y="451"/>
                    <a:pt x="106" y="451"/>
                  </a:cubicBezTo>
                  <a:cubicBezTo>
                    <a:pt x="48" y="451"/>
                    <a:pt x="0" y="403"/>
                    <a:pt x="0" y="345"/>
                  </a:cubicBezTo>
                  <a:cubicBezTo>
                    <a:pt x="0" y="320"/>
                    <a:pt x="9" y="297"/>
                    <a:pt x="24" y="279"/>
                  </a:cubicBezTo>
                  <a:close/>
                </a:path>
              </a:pathLst>
            </a:custGeom>
            <a:solidFill>
              <a:srgbClr val="61A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ṩḻiďé"/>
            <p:cNvSpPr/>
            <p:nvPr/>
          </p:nvSpPr>
          <p:spPr bwMode="auto">
            <a:xfrm>
              <a:off x="3228975" y="3322638"/>
              <a:ext cx="287338" cy="1630363"/>
            </a:xfrm>
            <a:custGeom>
              <a:avLst/>
              <a:gdLst>
                <a:gd name="T0" fmla="*/ 7 w 77"/>
                <a:gd name="T1" fmla="*/ 205 h 438"/>
                <a:gd name="T2" fmla="*/ 33 w 77"/>
                <a:gd name="T3" fmla="*/ 230 h 438"/>
                <a:gd name="T4" fmla="*/ 33 w 77"/>
                <a:gd name="T5" fmla="*/ 140 h 438"/>
                <a:gd name="T6" fmla="*/ 1 w 77"/>
                <a:gd name="T7" fmla="*/ 109 h 438"/>
                <a:gd name="T8" fmla="*/ 1 w 77"/>
                <a:gd name="T9" fmla="*/ 103 h 438"/>
                <a:gd name="T10" fmla="*/ 7 w 77"/>
                <a:gd name="T11" fmla="*/ 103 h 438"/>
                <a:gd name="T12" fmla="*/ 33 w 77"/>
                <a:gd name="T13" fmla="*/ 129 h 438"/>
                <a:gd name="T14" fmla="*/ 33 w 77"/>
                <a:gd name="T15" fmla="*/ 4 h 438"/>
                <a:gd name="T16" fmla="*/ 37 w 77"/>
                <a:gd name="T17" fmla="*/ 0 h 438"/>
                <a:gd name="T18" fmla="*/ 41 w 77"/>
                <a:gd name="T19" fmla="*/ 4 h 438"/>
                <a:gd name="T20" fmla="*/ 41 w 77"/>
                <a:gd name="T21" fmla="*/ 79 h 438"/>
                <a:gd name="T22" fmla="*/ 67 w 77"/>
                <a:gd name="T23" fmla="*/ 54 h 438"/>
                <a:gd name="T24" fmla="*/ 73 w 77"/>
                <a:gd name="T25" fmla="*/ 54 h 438"/>
                <a:gd name="T26" fmla="*/ 73 w 77"/>
                <a:gd name="T27" fmla="*/ 60 h 438"/>
                <a:gd name="T28" fmla="*/ 41 w 77"/>
                <a:gd name="T29" fmla="*/ 91 h 438"/>
                <a:gd name="T30" fmla="*/ 41 w 77"/>
                <a:gd name="T31" fmla="*/ 181 h 438"/>
                <a:gd name="T32" fmla="*/ 69 w 77"/>
                <a:gd name="T33" fmla="*/ 153 h 438"/>
                <a:gd name="T34" fmla="*/ 75 w 77"/>
                <a:gd name="T35" fmla="*/ 153 h 438"/>
                <a:gd name="T36" fmla="*/ 75 w 77"/>
                <a:gd name="T37" fmla="*/ 159 h 438"/>
                <a:gd name="T38" fmla="*/ 41 w 77"/>
                <a:gd name="T39" fmla="*/ 193 h 438"/>
                <a:gd name="T40" fmla="*/ 41 w 77"/>
                <a:gd name="T41" fmla="*/ 433 h 438"/>
                <a:gd name="T42" fmla="*/ 37 w 77"/>
                <a:gd name="T43" fmla="*/ 438 h 438"/>
                <a:gd name="T44" fmla="*/ 33 w 77"/>
                <a:gd name="T45" fmla="*/ 433 h 438"/>
                <a:gd name="T46" fmla="*/ 33 w 77"/>
                <a:gd name="T47" fmla="*/ 242 h 438"/>
                <a:gd name="T48" fmla="*/ 1 w 77"/>
                <a:gd name="T49" fmla="*/ 211 h 438"/>
                <a:gd name="T50" fmla="*/ 1 w 77"/>
                <a:gd name="T51" fmla="*/ 205 h 438"/>
                <a:gd name="T52" fmla="*/ 7 w 77"/>
                <a:gd name="T53" fmla="*/ 2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438">
                  <a:moveTo>
                    <a:pt x="7" y="205"/>
                  </a:moveTo>
                  <a:cubicBezTo>
                    <a:pt x="33" y="230"/>
                    <a:pt x="33" y="230"/>
                    <a:pt x="33" y="23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7"/>
                    <a:pt x="0" y="105"/>
                    <a:pt x="1" y="103"/>
                  </a:cubicBezTo>
                  <a:cubicBezTo>
                    <a:pt x="3" y="101"/>
                    <a:pt x="6" y="101"/>
                    <a:pt x="7" y="103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5" y="0"/>
                    <a:pt x="37" y="0"/>
                  </a:cubicBezTo>
                  <a:cubicBezTo>
                    <a:pt x="40" y="0"/>
                    <a:pt x="41" y="2"/>
                    <a:pt x="41" y="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8" y="52"/>
                    <a:pt x="71" y="52"/>
                    <a:pt x="73" y="54"/>
                  </a:cubicBezTo>
                  <a:cubicBezTo>
                    <a:pt x="74" y="56"/>
                    <a:pt x="74" y="58"/>
                    <a:pt x="73" y="60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1" y="152"/>
                    <a:pt x="74" y="152"/>
                    <a:pt x="75" y="153"/>
                  </a:cubicBezTo>
                  <a:cubicBezTo>
                    <a:pt x="77" y="155"/>
                    <a:pt x="77" y="158"/>
                    <a:pt x="75" y="159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433"/>
                    <a:pt x="41" y="433"/>
                    <a:pt x="41" y="433"/>
                  </a:cubicBezTo>
                  <a:cubicBezTo>
                    <a:pt x="41" y="436"/>
                    <a:pt x="40" y="438"/>
                    <a:pt x="37" y="438"/>
                  </a:cubicBezTo>
                  <a:cubicBezTo>
                    <a:pt x="35" y="438"/>
                    <a:pt x="33" y="436"/>
                    <a:pt x="33" y="433"/>
                  </a:cubicBezTo>
                  <a:cubicBezTo>
                    <a:pt x="33" y="242"/>
                    <a:pt x="33" y="242"/>
                    <a:pt x="33" y="24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09"/>
                    <a:pt x="0" y="206"/>
                    <a:pt x="1" y="205"/>
                  </a:cubicBezTo>
                  <a:cubicBezTo>
                    <a:pt x="3" y="203"/>
                    <a:pt x="6" y="203"/>
                    <a:pt x="7" y="205"/>
                  </a:cubicBezTo>
                  <a:close/>
                </a:path>
              </a:pathLst>
            </a:custGeom>
            <a:solidFill>
              <a:srgbClr val="2D6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îḍê"/>
            <p:cNvSpPr/>
            <p:nvPr/>
          </p:nvSpPr>
          <p:spPr bwMode="auto">
            <a:xfrm>
              <a:off x="3127375" y="4946651"/>
              <a:ext cx="347663" cy="0"/>
            </a:xfrm>
            <a:prstGeom prst="line">
              <a:avLst/>
            </a:prstGeom>
            <a:noFill/>
            <a:ln w="28575" cap="rnd">
              <a:solidFill>
                <a:srgbClr val="B0D5F7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48527" y="567180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简单说就是</a:t>
            </a:r>
            <a:r>
              <a:rPr lang="zh-CN" altLang="en-US" sz="2400" b="1" dirty="0">
                <a:solidFill>
                  <a:srgbClr val="FF0000"/>
                </a:solidFill>
              </a:rPr>
              <a:t>如何修饰网页信息的显示样式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RESOURCELIBID_ANIM" val="5569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14562a-246f-4f6f-8146-01fe21b2dd8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6e5262f-baad-4778-8f19-a8dbc4e3034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1619</Words>
  <Application>Microsoft Office PowerPoint</Application>
  <PresentationFormat>宽屏</PresentationFormat>
  <Paragraphs>219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1826</cp:revision>
  <dcterms:created xsi:type="dcterms:W3CDTF">2019-10-17T07:10:00Z</dcterms:created>
  <dcterms:modified xsi:type="dcterms:W3CDTF">2021-06-23T03:57:38Z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