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75" r:id="rId6"/>
    <p:sldId id="292" r:id="rId7"/>
    <p:sldId id="294" r:id="rId8"/>
    <p:sldId id="297" r:id="rId9"/>
    <p:sldId id="299" r:id="rId10"/>
    <p:sldId id="317" r:id="rId11"/>
    <p:sldId id="300" r:id="rId12"/>
    <p:sldId id="305" r:id="rId13"/>
    <p:sldId id="306" r:id="rId14"/>
    <p:sldId id="301" r:id="rId15"/>
    <p:sldId id="307" r:id="rId16"/>
    <p:sldId id="338" r:id="rId17"/>
    <p:sldId id="311" r:id="rId18"/>
    <p:sldId id="312" r:id="rId19"/>
    <p:sldId id="315" r:id="rId20"/>
    <p:sldId id="302" r:id="rId21"/>
    <p:sldId id="321" r:id="rId22"/>
    <p:sldId id="322" r:id="rId23"/>
    <p:sldId id="323" r:id="rId24"/>
    <p:sldId id="349" r:id="rId25"/>
    <p:sldId id="303" r:id="rId26"/>
    <p:sldId id="328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900" y="120"/>
      </p:cViewPr>
      <p:guideLst>
        <p:guide orient="horz" pos="2152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表单和</a:t>
            </a:r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基础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31644" y="717152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的语法？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6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ketched-arrow-pointing-down_37315"/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文本框 4"/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sketched-arrow-pointing-down_37315"/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文本框 34"/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4" grpId="0" animBg="1"/>
      <p:bldP spid="5" grpId="0"/>
      <p:bldP spid="6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8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语法注意点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5484" y="87780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样式表的创建？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163" y="307022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  <a:endParaRPr lang="zh-CN" altLang="en-US" sz="4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9413" y="3130931"/>
            <a:ext cx="375666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外部、外链样式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70627" y="3163589"/>
            <a:ext cx="375666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行内、内联样式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017692" y="260648"/>
            <a:ext cx="4246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内联、行内样式的创建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449" y="1338333"/>
            <a:ext cx="10146425" cy="4180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8" y="260648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08" y="980728"/>
            <a:ext cx="955357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3" y="260648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外链样式的创建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182067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" y="1038225"/>
            <a:ext cx="10734675" cy="478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78109" y="567180"/>
            <a:ext cx="312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4" y="1700808"/>
            <a:ext cx="10657184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dom</a:t>
            </a:r>
            <a:r>
              <a:rPr lang="en-US" altLang="zh-CN" dirty="0"/>
              <a:t>(document o </a:t>
            </a:r>
            <a:r>
              <a:rPr lang="en-US" altLang="zh-CN" dirty="0" err="1"/>
              <a:t>bject</a:t>
            </a:r>
            <a:r>
              <a:rPr lang="en-US" altLang="zh-CN" dirty="0"/>
              <a:t> model</a:t>
            </a:r>
            <a:r>
              <a:rPr lang="zh-CN" altLang="en-US" dirty="0"/>
              <a:t>文档对象模型 </a:t>
            </a:r>
            <a:r>
              <a:rPr lang="en-US" altLang="zh-CN" dirty="0"/>
              <a:t>)</a:t>
            </a:r>
            <a:r>
              <a:rPr lang="zh-CN" altLang="en-US" dirty="0"/>
              <a:t>控制样式时的差别：当使用</a:t>
            </a:r>
            <a:r>
              <a:rPr lang="en-US" altLang="zh-CN" dirty="0" err="1"/>
              <a:t>javascript</a:t>
            </a:r>
            <a:r>
              <a:rPr lang="zh-CN" altLang="en-US" dirty="0"/>
              <a:t>控制</a:t>
            </a:r>
            <a:r>
              <a:rPr lang="en-US" altLang="zh-CN" dirty="0" err="1"/>
              <a:t>dom</a:t>
            </a:r>
            <a:r>
              <a:rPr lang="zh-CN" altLang="en-US" dirty="0"/>
              <a:t>去改变样式的时候，只能使用</a:t>
            </a:r>
            <a:r>
              <a:rPr lang="en-US" altLang="zh-CN" dirty="0"/>
              <a:t>link</a:t>
            </a:r>
            <a:r>
              <a:rPr lang="zh-CN" altLang="en-US" dirty="0"/>
              <a:t>标签，因为</a:t>
            </a:r>
            <a:r>
              <a:rPr lang="en-US" altLang="zh-CN" dirty="0"/>
              <a:t>@import</a:t>
            </a:r>
            <a:r>
              <a:rPr lang="zh-CN" altLang="en-US" dirty="0"/>
              <a:t>不是</a:t>
            </a:r>
            <a:r>
              <a:rPr lang="en-US" altLang="zh-CN" dirty="0" err="1"/>
              <a:t>dom</a:t>
            </a:r>
            <a:r>
              <a:rPr lang="zh-CN" altLang="en-US" dirty="0"/>
              <a:t>可以控制的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20214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的选择器？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09114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92" y="231238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为什么要用选择器？</a:t>
            </a:r>
            <a:endParaRPr lang="en-US" altLang="zh-CN" sz="3200" dirty="0"/>
          </a:p>
          <a:p>
            <a:pPr indent="720090">
              <a:lnSpc>
                <a:spcPct val="150000"/>
              </a:lnSpc>
            </a:pPr>
            <a:r>
              <a:rPr lang="zh-CN" altLang="en-US" sz="3200" dirty="0"/>
              <a:t>要使用</a:t>
            </a:r>
            <a:r>
              <a:rPr lang="en-US" altLang="zh-CN" sz="3200" dirty="0"/>
              <a:t>CSS</a:t>
            </a:r>
            <a:r>
              <a:rPr lang="zh-CN" altLang="en-US" sz="3200" dirty="0"/>
              <a:t>对</a:t>
            </a:r>
            <a:r>
              <a:rPr lang="en-US" altLang="zh-CN" sz="3200" dirty="0"/>
              <a:t>HTML</a:t>
            </a:r>
            <a:r>
              <a:rPr lang="zh-CN" altLang="en-US" sz="3200" dirty="0"/>
              <a:t>页面中的元素实现</a:t>
            </a:r>
            <a:r>
              <a:rPr lang="zh-CN" altLang="en-US" sz="3200" b="1" dirty="0">
                <a:solidFill>
                  <a:srgbClr val="FF0000"/>
                </a:solidFill>
              </a:rPr>
              <a:t>一对一，一对多或者多对一</a:t>
            </a:r>
            <a:r>
              <a:rPr lang="zh-CN" altLang="en-US" sz="3200" dirty="0"/>
              <a:t>的控制，这就需要用到</a:t>
            </a: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220789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选择器整体分为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大</a:t>
            </a:r>
            <a:r>
              <a:rPr lang="zh-CN" altLang="en-US" sz="3200" dirty="0"/>
              <a:t>类：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3200" dirty="0"/>
              <a:t>基本选择器、层次选择器、伪类选择器、属性选择器、伪对象（伪元素）选择器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480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类型选择器</a:t>
            </a:r>
            <a:r>
              <a:rPr lang="en-US" altLang="zh-CN" sz="2400" dirty="0"/>
              <a:t>(</a:t>
            </a:r>
            <a:r>
              <a:rPr lang="zh-CN" altLang="en-US" dirty="0"/>
              <a:t>标签选择器</a:t>
            </a:r>
            <a:r>
              <a:rPr lang="en-US" altLang="zh-CN" sz="2400" dirty="0"/>
              <a:t>)  </a:t>
            </a:r>
            <a:r>
              <a:rPr lang="zh-CN" altLang="en-US" dirty="0"/>
              <a:t>以文档对象</a:t>
            </a:r>
            <a:r>
              <a:rPr lang="en-US" altLang="zh-CN" dirty="0"/>
              <a:t>html</a:t>
            </a:r>
            <a:r>
              <a:rPr lang="zh-CN" altLang="en-US" dirty="0"/>
              <a:t>中的标签作为选择符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想改变</a:t>
            </a:r>
            <a:r>
              <a:rPr lang="zh-CN" altLang="en-US" sz="1600" dirty="0">
                <a:solidFill>
                  <a:srgbClr val="FF0000"/>
                </a:solidFill>
              </a:rPr>
              <a:t>某个元素</a:t>
            </a:r>
            <a:r>
              <a:rPr lang="zh-CN" altLang="en-US" sz="1600" dirty="0"/>
              <a:t>的默认样式时或者</a:t>
            </a:r>
            <a:r>
              <a:rPr lang="zh-CN" altLang="en-US" sz="1600" dirty="0">
                <a:solidFill>
                  <a:srgbClr val="FF0000"/>
                </a:solidFill>
              </a:rPr>
              <a:t>统一</a:t>
            </a:r>
            <a:r>
              <a:rPr lang="zh-CN" altLang="en-US" sz="1600" dirty="0"/>
              <a:t>文档某个元素的显示效果时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标签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div{width</a:t>
            </a:r>
            <a:r>
              <a:rPr lang="zh-CN" altLang="en-US" sz="1600" dirty="0"/>
              <a:t>：</a:t>
            </a:r>
            <a:r>
              <a:rPr lang="en-US" altLang="zh-CN" sz="1600" dirty="0"/>
              <a:t>200px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Class</a:t>
            </a:r>
            <a:r>
              <a:rPr lang="zh-CN" altLang="en-US" sz="2400" dirty="0"/>
              <a:t>选择器</a:t>
            </a:r>
            <a:r>
              <a:rPr lang="en-US" altLang="zh-CN" sz="2400" dirty="0"/>
              <a:t>(</a:t>
            </a:r>
            <a:r>
              <a:rPr lang="zh-CN" altLang="en-US" dirty="0"/>
              <a:t>类选择器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class=“box”&gt;&lt;/div&gt;  </a:t>
            </a:r>
            <a:r>
              <a:rPr lang="zh-CN" altLang="en-US" sz="1600" dirty="0"/>
              <a:t> </a:t>
            </a:r>
            <a:r>
              <a:rPr lang="en-US" altLang="zh-CN" sz="1600" dirty="0"/>
              <a:t>.Class</a:t>
            </a:r>
            <a:r>
              <a:rPr lang="zh-CN" altLang="en-US" sz="1600" dirty="0"/>
              <a:t>名字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.box{width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/>
              <a:t>Class</a:t>
            </a:r>
            <a:r>
              <a:rPr lang="zh-CN" altLang="en-US" sz="1600" dirty="0"/>
              <a:t>可以给多个属性值，多个属性值之间用空格隔开。例如：</a:t>
            </a:r>
            <a:r>
              <a:rPr lang="en-US" altLang="zh-CN" sz="1600" dirty="0"/>
              <a:t>&lt;div class=“box  a1  a3”&gt;&lt;/div&gt;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ID</a:t>
            </a:r>
            <a:r>
              <a:rPr lang="zh-CN" altLang="en-US" sz="2400" dirty="0"/>
              <a:t>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id=“box1”&gt;&lt;/div&gt;    #ID</a:t>
            </a:r>
            <a:r>
              <a:rPr lang="zh-CN" altLang="en-US" sz="1600" dirty="0"/>
              <a:t>名字</a:t>
            </a:r>
            <a:r>
              <a:rPr lang="en-US" altLang="zh-CN" sz="1600" dirty="0"/>
              <a:t>{ 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#box1{width:200px;}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注意点：</a:t>
            </a:r>
            <a:r>
              <a:rPr lang="en-US" altLang="zh-CN" sz="1600" dirty="0"/>
              <a:t>ID</a:t>
            </a:r>
            <a:r>
              <a:rPr lang="zh-CN" altLang="en-US" sz="1600" dirty="0"/>
              <a:t>有唯一性，属性值只能是</a:t>
            </a:r>
            <a:r>
              <a:rPr lang="en-US" altLang="zh-CN" sz="1600" dirty="0"/>
              <a:t>1</a:t>
            </a:r>
            <a:r>
              <a:rPr lang="zh-CN" altLang="en-US" sz="1600" dirty="0"/>
              <a:t>个。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  通配符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想让</a:t>
            </a:r>
            <a:r>
              <a:rPr lang="zh-CN" altLang="en-US" sz="1600" dirty="0">
                <a:solidFill>
                  <a:srgbClr val="FF0000"/>
                </a:solidFill>
              </a:rPr>
              <a:t>所有的</a:t>
            </a:r>
            <a:r>
              <a:rPr lang="zh-CN" altLang="en-US" sz="1600" dirty="0"/>
              <a:t>标签同时改变样式的时候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*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</a:t>
            </a:r>
            <a:r>
              <a:rPr lang="zh-CN" altLang="en-US" sz="1600" dirty="0"/>
              <a:t>*</a:t>
            </a:r>
            <a:r>
              <a:rPr lang="en-US" altLang="zh-CN" sz="1600" dirty="0"/>
              <a:t>{color</a:t>
            </a:r>
            <a:r>
              <a:rPr lang="zh-CN" altLang="en-US" sz="1600" dirty="0"/>
              <a:t>：</a:t>
            </a:r>
            <a:r>
              <a:rPr lang="en-US" altLang="zh-CN" sz="1600" dirty="0"/>
              <a:t>red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 群组选择器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当几个元素样式属性一样时，可以共同调用一个声明，元素之间用逗号分隔。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 选择器</a:t>
            </a:r>
            <a:r>
              <a:rPr lang="en-US" altLang="zh-CN" sz="1600" dirty="0"/>
              <a:t>1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2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3{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.box,p,#a2{width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20239" y="856852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选择器的权重？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26064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选择器的权重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06" y="976084"/>
          <a:ext cx="11244580" cy="518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2352675"/>
                <a:gridCol w="8288020"/>
              </a:tblGrid>
              <a:tr h="606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权重，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中用四位数字表示权重，权重的表达方式如：0，0，0，0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5346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元素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Class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选择器（类选择器）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0100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伪类选择符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包含选择符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为包含选择符的权重之和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属性选择符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伪元素选择符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内联样式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1000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选择器解析规则</a:t>
                      </a:r>
                      <a:r>
                        <a:rPr lang="en-US" altLang="zh-CN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：</a:t>
                      </a:r>
                      <a:endParaRPr lang="zh-CN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当不同选择符的样式设置有冲突的时候，高权重选择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符的样式会覆盖低权重选择符的样式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选择器解析规则</a:t>
                      </a:r>
                      <a:r>
                        <a:rPr lang="en-US" altLang="zh-CN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：</a:t>
                      </a:r>
                      <a:endParaRPr lang="zh-CN" altLang="en-US" sz="1600" b="0" u="sng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相同权重的选择符，样式遵循就近原则：哪个选择符最后定义，就采用哪个选择符样式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。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20239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表单？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360" y="1439677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4000" dirty="0"/>
              <a:t>什么是表单？</a:t>
            </a:r>
            <a:endParaRPr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9336" y="2381969"/>
            <a:ext cx="3684385" cy="34716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" y="2689926"/>
            <a:ext cx="410527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96" y="3010659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zh-CN" altLang="en-US" sz="4000" dirty="0"/>
              <a:t>表单的作用：收集用户信息。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表单的创建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610" y="1412776"/>
            <a:ext cx="95528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&lt;form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method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get</a:t>
            </a:r>
            <a:r>
              <a:rPr lang="zh-CN" altLang="en-US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或者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1" action="ppaction://hlinksldjump"/>
              </a:rPr>
              <a:t>post</a:t>
            </a:r>
            <a:r>
              <a:rPr lang="en-US" altLang="zh-CN" sz="2000" dirty="0">
                <a:ea typeface="微软雅黑" panose="020B0503020204020204" pitchFamily="34" charset="-122"/>
              </a:rPr>
              <a:t>”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ea typeface="微软雅黑" panose="020B0503020204020204" pitchFamily="34" charset="-122"/>
              </a:rPr>
              <a:t>向何处发送表单数据</a:t>
            </a:r>
            <a:r>
              <a:rPr lang="en-US" altLang="zh-CN" sz="2000" dirty="0"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&lt;/form&gt;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472" y="1772816"/>
            <a:ext cx="10225136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&lt;input /&gt;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ea typeface="微软雅黑" panose="020B0503020204020204" pitchFamily="34" charset="-122"/>
              </a:rPr>
              <a:t> 定义输入框的类型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文本框</a:t>
            </a:r>
            <a:r>
              <a:rPr lang="en-US" altLang="zh-CN" dirty="0">
                <a:ea typeface="微软雅黑" panose="020B0503020204020204" pitchFamily="34" charset="-122"/>
              </a:rPr>
              <a:t>  type="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ea typeface="微软雅黑" panose="020B0503020204020204" pitchFamily="34" charset="-122"/>
              </a:rPr>
              <a:t>“       </a:t>
            </a:r>
            <a:r>
              <a:rPr lang="zh-CN" altLang="en-US" dirty="0">
                <a:ea typeface="微软雅黑" panose="020B0503020204020204" pitchFamily="34" charset="-122"/>
              </a:rPr>
              <a:t>密码框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password</a:t>
            </a:r>
            <a:r>
              <a:rPr lang="en-US" altLang="zh-CN" dirty="0">
                <a:ea typeface="微软雅黑" panose="020B0503020204020204" pitchFamily="34" charset="-122"/>
              </a:rPr>
              <a:t>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提交框</a:t>
            </a:r>
            <a:r>
              <a:rPr lang="en-US" altLang="zh-CN" dirty="0">
                <a:ea typeface="微软雅黑" panose="020B0503020204020204" pitchFamily="34" charset="-122"/>
              </a:rPr>
              <a:t>  type=“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submit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提交按钮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&lt;/button&gt;  </a:t>
            </a:r>
            <a:r>
              <a:rPr lang="zh-CN" altLang="en-US" dirty="0">
                <a:ea typeface="微软雅黑" panose="020B0503020204020204" pitchFamily="34" charset="-122"/>
              </a:rPr>
              <a:t>一样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按钮框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button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单纯的按钮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重置框</a:t>
            </a:r>
            <a:r>
              <a:rPr lang="en-US" altLang="zh-CN" dirty="0">
                <a:ea typeface="微软雅黑" panose="020B0503020204020204" pitchFamily="34" charset="-122"/>
              </a:rPr>
              <a:t>  type=</a:t>
            </a:r>
            <a:r>
              <a:rPr lang="zh-CN" altLang="en-US" dirty="0"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reset</a:t>
            </a:r>
            <a:r>
              <a:rPr lang="zh-CN" altLang="en-US" dirty="0">
                <a:ea typeface="微软雅黑" panose="020B0503020204020204" pitchFamily="34" charset="-122"/>
              </a:rPr>
              <a:t>”清空的效果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placeholder  </a:t>
            </a:r>
            <a:r>
              <a:rPr lang="zh-CN" altLang="en-US" dirty="0">
                <a:ea typeface="微软雅黑" panose="020B0503020204020204" pitchFamily="34" charset="-122"/>
              </a:rPr>
              <a:t>描述输入字段预期值的简短的提示信息。兼容到</a:t>
            </a:r>
            <a:r>
              <a:rPr lang="en-US" altLang="zh-CN" dirty="0">
                <a:ea typeface="微软雅黑" panose="020B0503020204020204" pitchFamily="34" charset="-122"/>
              </a:rPr>
              <a:t>IE8</a:t>
            </a:r>
            <a:r>
              <a:rPr lang="zh-CN" altLang="en-US" dirty="0">
                <a:ea typeface="微软雅黑" panose="020B0503020204020204" pitchFamily="34" charset="-122"/>
              </a:rPr>
              <a:t>以上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name </a:t>
            </a:r>
            <a:r>
              <a:rPr lang="zh-CN" altLang="en-US" dirty="0">
                <a:ea typeface="微软雅黑" panose="020B0503020204020204" pitchFamily="34" charset="-122"/>
              </a:rPr>
              <a:t>必须设置，否则在提交表单时，用户在其中输入的数据不会被发送给服务器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F6FC6"/>
                </a:solidFill>
                <a:ea typeface="微软雅黑" panose="020B0503020204020204" pitchFamily="34" charset="-122"/>
              </a:rPr>
              <a:t>value</a:t>
            </a:r>
            <a:endParaRPr lang="en-US" altLang="zh-CN" b="1" dirty="0">
              <a:solidFill>
                <a:srgbClr val="0F6FC6"/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4232" y="14351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&lt;!--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创建表单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5632" y="190754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&lt;!–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输入框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1678" y="567180"/>
            <a:ext cx="3038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020" y="1340485"/>
            <a:ext cx="1137031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Form</a:t>
            </a:r>
            <a:r>
              <a:rPr lang="zh-CN" altLang="en-US" sz="2000" b="1" dirty="0">
                <a:ea typeface="微软雅黑" panose="020B0503020204020204" pitchFamily="34" charset="-122"/>
              </a:rPr>
              <a:t>当中</a:t>
            </a:r>
            <a:r>
              <a:rPr lang="en-US" altLang="zh-CN" sz="2000" b="1" dirty="0">
                <a:ea typeface="微软雅黑" panose="020B0503020204020204" pitchFamily="34" charset="-122"/>
              </a:rPr>
              <a:t>method</a:t>
            </a:r>
            <a:r>
              <a:rPr lang="zh-CN" altLang="en-US" sz="2000" b="1" dirty="0"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ea typeface="微软雅黑" panose="020B0503020204020204" pitchFamily="34" charset="-122"/>
              </a:rPr>
              <a:t>post</a:t>
            </a:r>
            <a:r>
              <a:rPr lang="zh-CN" altLang="en-US" sz="2000" b="1" dirty="0"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ea typeface="微软雅黑" panose="020B0503020204020204" pitchFamily="34" charset="-122"/>
              </a:rPr>
              <a:t>的区别？</a:t>
            </a:r>
            <a:endParaRPr lang="zh-CN" altLang="en-US" sz="2000" b="1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1. get</a:t>
            </a:r>
            <a:r>
              <a:rPr lang="zh-CN" altLang="en-US" sz="1600" dirty="0">
                <a:ea typeface="微软雅黑" panose="020B0503020204020204" pitchFamily="34" charset="-122"/>
              </a:rPr>
              <a:t>是从服务器上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ea typeface="微软雅黑" panose="020B0503020204020204" pitchFamily="34" charset="-122"/>
              </a:rPr>
              <a:t>数据，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是向服务器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传送</a:t>
            </a:r>
            <a:r>
              <a:rPr lang="zh-CN" altLang="en-US" sz="1600" dirty="0">
                <a:ea typeface="微软雅黑" panose="020B0503020204020204" pitchFamily="34" charset="-122"/>
              </a:rPr>
              <a:t>数据。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2. get</a:t>
            </a:r>
            <a:r>
              <a:rPr lang="zh-CN" altLang="en-US" sz="1600" dirty="0">
                <a:ea typeface="微软雅黑" panose="020B0503020204020204" pitchFamily="34" charset="-122"/>
              </a:rPr>
              <a:t>是把参数数据队列加到提交表单的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中，值和表单内各个字段一一对应，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中可以看到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是通过</a:t>
            </a:r>
            <a:r>
              <a:rPr lang="en-US" altLang="zh-CN" sz="1600" dirty="0">
                <a:ea typeface="微软雅黑" panose="020B0503020204020204" pitchFamily="34" charset="-122"/>
              </a:rPr>
              <a:t>HTTP post</a:t>
            </a:r>
            <a:r>
              <a:rPr lang="zh-CN" altLang="en-US" sz="1600" dirty="0">
                <a:ea typeface="微软雅黑" panose="020B0503020204020204" pitchFamily="34" charset="-122"/>
              </a:rPr>
              <a:t>机制，将表单内各个字段与其内容放置在</a:t>
            </a:r>
            <a:r>
              <a:rPr lang="en-US" altLang="zh-CN" sz="1600" dirty="0">
                <a:ea typeface="微软雅黑" panose="020B0503020204020204" pitchFamily="34" charset="-122"/>
              </a:rPr>
              <a:t>HTML HEADER</a:t>
            </a:r>
            <a:r>
              <a:rPr lang="zh-CN" altLang="en-US" sz="1600" dirty="0">
                <a:ea typeface="微软雅黑" panose="020B0503020204020204" pitchFamily="34" charset="-122"/>
              </a:rPr>
              <a:t>内一起传送到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地址。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用户看不到这个过程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Request.QueryString</a:t>
            </a:r>
            <a:r>
              <a:rPr lang="zh-CN" altLang="en-US" sz="1600" dirty="0">
                <a:ea typeface="微软雅黑" panose="020B0503020204020204" pitchFamily="34" charset="-122"/>
              </a:rPr>
              <a:t>获取变量的值，对于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Request.Form</a:t>
            </a:r>
            <a:r>
              <a:rPr lang="zh-CN" altLang="en-US" sz="1600" dirty="0">
                <a:ea typeface="微软雅黑" panose="020B0503020204020204" pitchFamily="34" charset="-122"/>
              </a:rPr>
              <a:t>获取提交的数据。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4. get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数据量较小</a:t>
            </a:r>
            <a:r>
              <a:rPr lang="zh-CN" altLang="en-US" sz="1600" dirty="0">
                <a:ea typeface="微软雅黑" panose="020B0503020204020204" pitchFamily="34" charset="-122"/>
              </a:rPr>
              <a:t>，不能大于</a:t>
            </a:r>
            <a:r>
              <a:rPr lang="en-US" altLang="zh-CN" sz="1600" dirty="0">
                <a:ea typeface="微软雅黑" panose="020B0503020204020204" pitchFamily="34" charset="-122"/>
              </a:rPr>
              <a:t>2KB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数据量较大</a:t>
            </a:r>
            <a:r>
              <a:rPr lang="zh-CN" altLang="en-US" sz="1600" dirty="0">
                <a:ea typeface="微软雅黑" panose="020B0503020204020204" pitchFamily="34" charset="-122"/>
              </a:rPr>
              <a:t>，一般被默认为不受限制。但理论上，</a:t>
            </a:r>
            <a:r>
              <a:rPr lang="en-US" altLang="zh-CN" sz="1600" dirty="0">
                <a:ea typeface="微软雅黑" panose="020B0503020204020204" pitchFamily="34" charset="-122"/>
              </a:rPr>
              <a:t>IIS4</a:t>
            </a:r>
            <a:r>
              <a:rPr lang="zh-CN" altLang="en-US" sz="1600" dirty="0"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ea typeface="微软雅黑" panose="020B0503020204020204" pitchFamily="34" charset="-122"/>
              </a:rPr>
              <a:t>Internet Information Service </a:t>
            </a:r>
            <a:r>
              <a:rPr lang="zh-CN" altLang="en-US" sz="1600" dirty="0">
                <a:ea typeface="微软雅黑" panose="020B0503020204020204" pitchFamily="34" charset="-122"/>
              </a:rPr>
              <a:t>互联网信息服务）中最大量为</a:t>
            </a:r>
            <a:r>
              <a:rPr lang="en-US" altLang="zh-CN" sz="1600" dirty="0">
                <a:ea typeface="微软雅黑" panose="020B0503020204020204" pitchFamily="34" charset="-122"/>
              </a:rPr>
              <a:t>80KB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IIS5</a:t>
            </a:r>
            <a:r>
              <a:rPr lang="zh-CN" altLang="en-US" sz="1600" dirty="0">
                <a:ea typeface="微软雅黑" panose="020B0503020204020204" pitchFamily="34" charset="-122"/>
              </a:rPr>
              <a:t>中为</a:t>
            </a:r>
            <a:r>
              <a:rPr lang="en-US" altLang="zh-CN" sz="1600" dirty="0">
                <a:ea typeface="微软雅黑" panose="020B0503020204020204" pitchFamily="34" charset="-122"/>
              </a:rPr>
              <a:t>100KB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5. get</a:t>
            </a:r>
            <a:r>
              <a:rPr lang="zh-CN" altLang="en-US" sz="1600" dirty="0">
                <a:ea typeface="微软雅黑" panose="020B0503020204020204" pitchFamily="34" charset="-122"/>
              </a:rPr>
              <a:t>安全性非常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低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安全性较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ea typeface="微软雅黑" panose="020B0503020204020204" pitchFamily="34" charset="-122"/>
              </a:rPr>
              <a:t>。但是执行效率却比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方法好。 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086939" y="87780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什么是</a:t>
            </a: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  <a:endParaRPr lang="zh-CN" altLang="en-US" sz="3200" dirty="0"/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7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d6e5262f-baad-4778-8f19-a8dbc4e30348"/>
</p:tagLst>
</file>

<file path=ppt/tags/tag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p="http://schemas.openxmlformats.org/presentationml/2006/main">
  <p:tag name="ISLIDE.VECTOR" val="d6e5262f-baad-4778-8f19-a8dbc4e30348"/>
</p:tagLst>
</file>

<file path=ppt/tags/tag1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5.xml><?xml version="1.0" encoding="utf-8"?>
<p:tagLst xmlns:p="http://schemas.openxmlformats.org/presentationml/2006/main">
  <p:tag name="ISLIDE.VECTOR" val="d6e5262f-baad-4778-8f19-a8dbc4e30348"/>
</p:tagLst>
</file>

<file path=ppt/tags/tag16.xml><?xml version="1.0" encoding="utf-8"?>
<p:tagLst xmlns:p="http://schemas.openxmlformats.org/presentationml/2006/main">
  <p:tag name="KSO_WM_UNIT_TABLE_BEAUTIFY" val="smartTable{3714562a-246f-4f6f-8146-01fe21b2dd89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d6e5262f-baad-4778-8f19-a8dbc4e30348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d6e5262f-baad-4778-8f19-a8dbc4e30348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d6e5262f-baad-4778-8f19-a8dbc4e30348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ISLIDE.VECTOR" val="d6e5262f-baad-4778-8f19-a8dbc4e3034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3795</Words>
  <Application>WPS 演示</Application>
  <PresentationFormat>宽屏</PresentationFormat>
  <Paragraphs>350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你若盛开，清风自来か</cp:lastModifiedBy>
  <cp:revision>1826</cp:revision>
  <dcterms:created xsi:type="dcterms:W3CDTF">2019-10-17T07:10:00Z</dcterms:created>
  <dcterms:modified xsi:type="dcterms:W3CDTF">2021-06-16T07:45:23Z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