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311" y="5142321"/>
            <a:ext cx="5529597" cy="140827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5755" y="5581262"/>
            <a:ext cx="3993259" cy="181063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" y="2191659"/>
            <a:ext cx="10687303" cy="37188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096" y="3185374"/>
            <a:ext cx="10684510" cy="307975"/>
          </a:xfrm>
          <a:custGeom>
            <a:avLst/>
            <a:gdLst/>
            <a:ahLst/>
            <a:cxnLst/>
            <a:rect l="l" t="t" r="r" b="b"/>
            <a:pathLst>
              <a:path w="10684510" h="307975">
                <a:moveTo>
                  <a:pt x="10683240" y="307848"/>
                </a:moveTo>
                <a:lnTo>
                  <a:pt x="0" y="307848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07848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2765" y="3483336"/>
            <a:ext cx="5548630" cy="58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FFA8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12637" y="3977908"/>
            <a:ext cx="548830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FFA8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FFA8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rgbClr val="FFA8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8104" y="7162672"/>
            <a:ext cx="2368296" cy="2960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0044" y="1169494"/>
            <a:ext cx="1835785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rgbClr val="FFA84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972" y="3093928"/>
            <a:ext cx="6450330" cy="170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Relationship Id="rId8" Type="http://schemas.openxmlformats.org/officeDocument/2006/relationships/image" Target="../media/image32.jpg"/><Relationship Id="rId9" Type="http://schemas.openxmlformats.org/officeDocument/2006/relationships/image" Target="../media/image33.jpg"/><Relationship Id="rId10" Type="http://schemas.openxmlformats.org/officeDocument/2006/relationships/image" Target="../media/image34.jpg"/><Relationship Id="rId11" Type="http://schemas.openxmlformats.org/officeDocument/2006/relationships/image" Target="../media/image35.jpg"/><Relationship Id="rId12" Type="http://schemas.openxmlformats.org/officeDocument/2006/relationships/image" Target="../media/image36.jpg"/><Relationship Id="rId13" Type="http://schemas.openxmlformats.org/officeDocument/2006/relationships/image" Target="../media/image37.jpg"/><Relationship Id="rId14" Type="http://schemas.openxmlformats.org/officeDocument/2006/relationships/image" Target="../media/image38.jpg"/><Relationship Id="rId15" Type="http://schemas.openxmlformats.org/officeDocument/2006/relationships/image" Target="../media/image3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48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8189" y="6556688"/>
            <a:ext cx="274346" cy="83520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1791" y="6556688"/>
            <a:ext cx="1993581" cy="80472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096" y="1319872"/>
            <a:ext cx="10684510" cy="265430"/>
          </a:xfrm>
          <a:custGeom>
            <a:avLst/>
            <a:gdLst/>
            <a:ahLst/>
            <a:cxnLst/>
            <a:rect l="l" t="t" r="r" b="b"/>
            <a:pathLst>
              <a:path w="10684510" h="265430">
                <a:moveTo>
                  <a:pt x="10683240" y="265176"/>
                </a:moveTo>
                <a:lnTo>
                  <a:pt x="0" y="265176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265176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RESULTS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6096" y="1642982"/>
            <a:ext cx="10684510" cy="259715"/>
          </a:xfrm>
          <a:custGeom>
            <a:avLst/>
            <a:gdLst/>
            <a:ahLst/>
            <a:cxnLst/>
            <a:rect l="l" t="t" r="r" b="b"/>
            <a:pathLst>
              <a:path w="10684510" h="259714">
                <a:moveTo>
                  <a:pt x="10683240" y="259079"/>
                </a:moveTo>
                <a:lnTo>
                  <a:pt x="0" y="259079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259079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938294" y="1215981"/>
            <a:ext cx="5431790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  <a:tabLst>
                <a:tab pos="818515" algn="l"/>
              </a:tabLst>
            </a:pP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ARer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dirty="0" sz="2350" spc="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RNN</a:t>
            </a:r>
            <a:r>
              <a:rPr dirty="0" sz="2350" spc="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350" spc="2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35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endParaRPr sz="2350">
              <a:latin typeface="Lucida Sans Unicode"/>
              <a:cs typeface="Lucida Sans Unicode"/>
            </a:endParaRPr>
          </a:p>
          <a:p>
            <a:pPr marL="18415">
              <a:lnSpc>
                <a:spcPts val="2670"/>
              </a:lnSpc>
              <a:tabLst>
                <a:tab pos="1181100" algn="l"/>
                <a:tab pos="2666365" algn="l"/>
                <a:tab pos="3448685" algn="l"/>
                <a:tab pos="5073650" algn="l"/>
              </a:tabLst>
            </a:pPr>
            <a:r>
              <a:rPr dirty="0" sz="2300" spc="-295">
                <a:solidFill>
                  <a:srgbClr val="FFFFFF"/>
                </a:solidFill>
                <a:latin typeface="Arial Black"/>
                <a:cs typeface="Arial Black"/>
              </a:rPr>
              <a:t>IM</a:t>
            </a:r>
            <a:r>
              <a:rPr dirty="0" sz="2300" spc="-48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Arial Black"/>
                <a:cs typeface="Arial Black"/>
              </a:rPr>
              <a:t>DB</a:t>
            </a:r>
            <a:r>
              <a:rPr dirty="0" sz="23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300" spc="-10">
                <a:solidFill>
                  <a:srgbClr val="FFFFFF"/>
                </a:solidFill>
                <a:latin typeface="Arial Black"/>
                <a:cs typeface="Arial Black"/>
              </a:rPr>
              <a:t>dataset,</a:t>
            </a:r>
            <a:r>
              <a:rPr dirty="0" sz="23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300" spc="-365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dirty="0" sz="23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300" spc="-275">
                <a:solidFill>
                  <a:srgbClr val="FFFFFF"/>
                </a:solidFill>
                <a:latin typeface="Arial Black"/>
                <a:cs typeface="Arial Black"/>
              </a:rPr>
              <a:t>achieved</a:t>
            </a:r>
            <a:r>
              <a:rPr dirty="0" sz="23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300" spc="-28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96" y="1978285"/>
            <a:ext cx="10684510" cy="271780"/>
          </a:xfrm>
          <a:prstGeom prst="rect">
            <a:avLst/>
          </a:prstGeom>
          <a:solidFill>
            <a:srgbClr val="011633"/>
          </a:solidFill>
        </p:spPr>
        <p:txBody>
          <a:bodyPr wrap="square" lIns="0" tIns="0" rIns="0" bIns="0" rtlCol="0" vert="horz">
            <a:spAutoFit/>
          </a:bodyPr>
          <a:lstStyle/>
          <a:p>
            <a:pPr marL="4948555">
              <a:lnSpc>
                <a:spcPts val="2135"/>
              </a:lnSpc>
              <a:tabLst>
                <a:tab pos="6316980" algn="l"/>
                <a:tab pos="6729730" algn="l"/>
                <a:tab pos="7447915" algn="l"/>
                <a:tab pos="7947025" algn="l"/>
                <a:tab pos="9225280" algn="l"/>
              </a:tabLst>
            </a:pPr>
            <a:r>
              <a:rPr dirty="0" sz="2400" spc="-365">
                <a:solidFill>
                  <a:srgbClr val="FFFFFF"/>
                </a:solidFill>
                <a:latin typeface="Arial Black"/>
                <a:cs typeface="Arial Black"/>
              </a:rPr>
              <a:t>accuracy</a:t>
            </a:r>
            <a:r>
              <a:rPr dirty="0" sz="24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400" spc="-295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4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400" spc="-600">
                <a:solidFill>
                  <a:srgbClr val="FFFFFF"/>
                </a:solidFill>
                <a:latin typeface="Arial Black"/>
                <a:cs typeface="Arial Black"/>
              </a:rPr>
              <a:t>XX%</a:t>
            </a:r>
            <a:r>
              <a:rPr dirty="0" sz="24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400" spc="-25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dirty="0" sz="24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400" spc="-10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4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325">
                <a:solidFill>
                  <a:srgbClr val="FFFFFF"/>
                </a:solidFill>
                <a:latin typeface="Arial Black"/>
                <a:cs typeface="Arial Black"/>
              </a:rPr>
              <a:t>test</a:t>
            </a:r>
            <a:r>
              <a:rPr dirty="0" sz="24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400" spc="-335">
                <a:solidFill>
                  <a:srgbClr val="FFFFFF"/>
                </a:solidFill>
                <a:latin typeface="Arial Black"/>
                <a:cs typeface="Arial Black"/>
              </a:rPr>
              <a:t>set.</a:t>
            </a:r>
            <a:r>
              <a:rPr dirty="0" sz="2400" spc="3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38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096" y="2313586"/>
            <a:ext cx="10684510" cy="222885"/>
          </a:xfrm>
          <a:custGeom>
            <a:avLst/>
            <a:gdLst/>
            <a:ahLst/>
            <a:cxnLst/>
            <a:rect l="l" t="t" r="r" b="b"/>
            <a:pathLst>
              <a:path w="10684510" h="222885">
                <a:moveTo>
                  <a:pt x="10683240" y="222504"/>
                </a:moveTo>
                <a:lnTo>
                  <a:pt x="0" y="222504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222504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96" y="2648889"/>
            <a:ext cx="10684510" cy="271780"/>
          </a:xfrm>
          <a:custGeom>
            <a:avLst/>
            <a:gdLst/>
            <a:ahLst/>
            <a:cxnLst/>
            <a:rect l="l" t="t" r="r" b="b"/>
            <a:pathLst>
              <a:path w="10684510" h="271780">
                <a:moveTo>
                  <a:pt x="10683240" y="271272"/>
                </a:moveTo>
                <a:lnTo>
                  <a:pt x="0" y="271272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271272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96" y="2984192"/>
            <a:ext cx="10684510" cy="265430"/>
          </a:xfrm>
          <a:custGeom>
            <a:avLst/>
            <a:gdLst/>
            <a:ahLst/>
            <a:cxnLst/>
            <a:rect l="l" t="t" r="r" b="b"/>
            <a:pathLst>
              <a:path w="10684510" h="265430">
                <a:moveTo>
                  <a:pt x="10683240" y="265176"/>
                </a:moveTo>
                <a:lnTo>
                  <a:pt x="0" y="265176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265176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096" y="3319495"/>
            <a:ext cx="10684510" cy="265430"/>
          </a:xfrm>
          <a:custGeom>
            <a:avLst/>
            <a:gdLst/>
            <a:ahLst/>
            <a:cxnLst/>
            <a:rect l="l" t="t" r="r" b="b"/>
            <a:pathLst>
              <a:path w="10684510" h="265429">
                <a:moveTo>
                  <a:pt x="10683240" y="265176"/>
                </a:moveTo>
                <a:lnTo>
                  <a:pt x="0" y="265176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265176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096" y="3654798"/>
            <a:ext cx="10684510" cy="290195"/>
          </a:xfrm>
          <a:custGeom>
            <a:avLst/>
            <a:gdLst/>
            <a:ahLst/>
            <a:cxnLst/>
            <a:rect l="l" t="t" r="r" b="b"/>
            <a:pathLst>
              <a:path w="10684510" h="290195">
                <a:moveTo>
                  <a:pt x="10683240" y="289560"/>
                </a:moveTo>
                <a:lnTo>
                  <a:pt x="0" y="289560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289560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937661" y="2209441"/>
            <a:ext cx="5441315" cy="17240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R="5080" indent="20955">
              <a:lnSpc>
                <a:spcPct val="96100"/>
              </a:lnSpc>
              <a:spcBef>
                <a:spcPts val="210"/>
              </a:spcBef>
            </a:pPr>
            <a:r>
              <a:rPr dirty="0" sz="240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dirty="0" sz="2400" spc="440">
                <a:solidFill>
                  <a:srgbClr val="FFFFFF"/>
                </a:solidFill>
                <a:latin typeface="Arial Black"/>
                <a:cs typeface="Arial Black"/>
              </a:rPr>
              <a:t>     </a:t>
            </a:r>
            <a:r>
              <a:rPr dirty="0" sz="2400" spc="-280">
                <a:solidFill>
                  <a:srgbClr val="FFFFFF"/>
                </a:solidFill>
                <a:latin typeface="Arial Black"/>
                <a:cs typeface="Arial Black"/>
              </a:rPr>
              <a:t>demonstrates</a:t>
            </a:r>
            <a:r>
              <a:rPr dirty="0" sz="2400" spc="480">
                <a:solidFill>
                  <a:srgbClr val="FFFFFF"/>
                </a:solidFill>
                <a:latin typeface="Arial Black"/>
                <a:cs typeface="Arial Black"/>
              </a:rPr>
              <a:t>     </a:t>
            </a:r>
            <a:r>
              <a:rPr dirty="0" sz="2400" spc="-270">
                <a:solidFill>
                  <a:srgbClr val="FFFFFF"/>
                </a:solidFill>
                <a:latin typeface="Arial Black"/>
                <a:cs typeface="Arial Black"/>
              </a:rPr>
              <a:t>robust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2300" spc="509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300" spc="455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2300">
                <a:solidFill>
                  <a:srgbClr val="FFFFFF"/>
                </a:solidFill>
                <a:latin typeface="Lucida Sans Unicode"/>
                <a:cs typeface="Lucida Sans Unicode"/>
              </a:rPr>
              <a:t>classifying</a:t>
            </a:r>
            <a:r>
              <a:rPr dirty="0" sz="2300" spc="155">
                <a:solidFill>
                  <a:srgbClr val="FFFFFF"/>
                </a:solidFill>
                <a:latin typeface="Lucida Sans Unicode"/>
                <a:cs typeface="Lucida Sans Unicode"/>
              </a:rPr>
              <a:t>   </a:t>
            </a: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movie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reviews</a:t>
            </a:r>
            <a:r>
              <a:rPr dirty="0" sz="2250" spc="475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250" spc="475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positive</a:t>
            </a:r>
            <a:r>
              <a:rPr dirty="0" sz="2250" spc="515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250" spc="475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negative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sentiments,</a:t>
            </a:r>
            <a:r>
              <a:rPr dirty="0" sz="2250" spc="480">
                <a:solidFill>
                  <a:srgbClr val="FFFFFF"/>
                </a:solidFill>
                <a:latin typeface="Lucida Sans Unicode"/>
                <a:cs typeface="Lucida Sans Unicode"/>
              </a:rPr>
              <a:t>      </a:t>
            </a:r>
            <a:r>
              <a:rPr dirty="0" sz="2250">
                <a:solidFill>
                  <a:srgbClr val="FFFFFF"/>
                </a:solidFill>
                <a:latin typeface="Lucida Sans Unicode"/>
                <a:cs typeface="Lucida Sans Unicode"/>
              </a:rPr>
              <a:t>showcasing</a:t>
            </a:r>
            <a:r>
              <a:rPr dirty="0" sz="2250" spc="509">
                <a:solidFill>
                  <a:srgbClr val="FFFFFF"/>
                </a:solidFill>
                <a:latin typeface="Lucida Sans Unicode"/>
                <a:cs typeface="Lucida Sans Unicode"/>
              </a:rPr>
              <a:t>      </a:t>
            </a:r>
            <a:r>
              <a:rPr dirty="0" sz="2250" spc="-25">
                <a:solidFill>
                  <a:srgbClr val="FFFFFF"/>
                </a:solidFill>
                <a:latin typeface="Lucida Sans Unicode"/>
                <a:cs typeface="Lucida Sans Unicode"/>
              </a:rPr>
              <a:t>its </a:t>
            </a:r>
            <a:r>
              <a:rPr dirty="0" sz="2300" spc="-275">
                <a:solidFill>
                  <a:srgbClr val="FFFFFF"/>
                </a:solidFill>
                <a:latin typeface="Arial Black"/>
                <a:cs typeface="Arial Black"/>
              </a:rPr>
              <a:t>ePectiveness</a:t>
            </a:r>
            <a:r>
              <a:rPr dirty="0" sz="2300" spc="305">
                <a:solidFill>
                  <a:srgbClr val="FFFFFF"/>
                </a:solidFill>
                <a:latin typeface="Arial Black"/>
                <a:cs typeface="Arial Black"/>
              </a:rPr>
              <a:t>  </a:t>
            </a:r>
            <a:r>
              <a:rPr dirty="0" sz="230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2300" spc="200">
                <a:solidFill>
                  <a:srgbClr val="FFFFFF"/>
                </a:solidFill>
                <a:latin typeface="Arial Black"/>
                <a:cs typeface="Arial Black"/>
              </a:rPr>
              <a:t>  </a:t>
            </a:r>
            <a:r>
              <a:rPr dirty="0" sz="2300" spc="-105">
                <a:solidFill>
                  <a:srgbClr val="FFFFFF"/>
                </a:solidFill>
                <a:latin typeface="Arial Black"/>
                <a:cs typeface="Arial Black"/>
              </a:rPr>
              <a:t>sentiment</a:t>
            </a:r>
            <a:r>
              <a:rPr dirty="0" sz="2300" spc="229">
                <a:solidFill>
                  <a:srgbClr val="FFFFFF"/>
                </a:solidFill>
                <a:latin typeface="Arial Black"/>
                <a:cs typeface="Arial Black"/>
              </a:rPr>
              <a:t>  </a:t>
            </a:r>
            <a:r>
              <a:rPr dirty="0" sz="2300" spc="-275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096" y="3984004"/>
            <a:ext cx="10684510" cy="222885"/>
          </a:xfrm>
          <a:prstGeom prst="rect">
            <a:avLst/>
          </a:prstGeom>
          <a:solidFill>
            <a:srgbClr val="011633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24765">
              <a:lnSpc>
                <a:spcPts val="1750"/>
              </a:lnSpc>
            </a:pPr>
            <a:r>
              <a:rPr dirty="0" sz="2300" spc="-10">
                <a:solidFill>
                  <a:srgbClr val="FFFFFF"/>
                </a:solidFill>
                <a:latin typeface="Lucida Sans Unicode"/>
                <a:cs typeface="Lucida Sans Unicode"/>
              </a:rPr>
              <a:t>tasks.</a:t>
            </a:r>
            <a:endParaRPr sz="2300">
              <a:latin typeface="Lucida Sans Unicode"/>
              <a:cs typeface="Lucida Sans Unicod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096" y="4301017"/>
            <a:ext cx="10684510" cy="652780"/>
            <a:chOff x="6096" y="4301017"/>
            <a:chExt cx="10684510" cy="652780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6719" y="4301017"/>
              <a:ext cx="2158188" cy="65231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" y="4301017"/>
              <a:ext cx="4096900" cy="65231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096" y="4301017"/>
              <a:ext cx="10684510" cy="649605"/>
            </a:xfrm>
            <a:custGeom>
              <a:avLst/>
              <a:gdLst/>
              <a:ahLst/>
              <a:cxnLst/>
              <a:rect l="l" t="t" r="r" b="b"/>
              <a:pathLst>
                <a:path w="10684510" h="649604">
                  <a:moveTo>
                    <a:pt x="10683240" y="649224"/>
                  </a:moveTo>
                  <a:lnTo>
                    <a:pt x="0" y="649224"/>
                  </a:lnTo>
                  <a:lnTo>
                    <a:pt x="0" y="0"/>
                  </a:lnTo>
                  <a:lnTo>
                    <a:pt x="10683240" y="0"/>
                  </a:lnTo>
                  <a:lnTo>
                    <a:pt x="10683240" y="649224"/>
                  </a:lnTo>
                  <a:close/>
                </a:path>
              </a:pathLst>
            </a:custGeom>
            <a:solidFill>
              <a:srgbClr val="4293C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6096" y="5087453"/>
            <a:ext cx="10684510" cy="396875"/>
            <a:chOff x="6096" y="5087453"/>
            <a:chExt cx="10684510" cy="396875"/>
          </a:xfrm>
        </p:grpSpPr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8329" y="5087453"/>
              <a:ext cx="1828973" cy="39626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0482" y="5087453"/>
              <a:ext cx="2475210" cy="39626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6" y="5087453"/>
              <a:ext cx="4487082" cy="396266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096" y="5087453"/>
              <a:ext cx="10684510" cy="393700"/>
            </a:xfrm>
            <a:custGeom>
              <a:avLst/>
              <a:gdLst/>
              <a:ahLst/>
              <a:cxnLst/>
              <a:rect l="l" t="t" r="r" b="b"/>
              <a:pathLst>
                <a:path w="10684510" h="393700">
                  <a:moveTo>
                    <a:pt x="10683240" y="393192"/>
                  </a:moveTo>
                  <a:lnTo>
                    <a:pt x="0" y="393192"/>
                  </a:lnTo>
                  <a:lnTo>
                    <a:pt x="0" y="0"/>
                  </a:lnTo>
                  <a:lnTo>
                    <a:pt x="10683240" y="0"/>
                  </a:lnTo>
                  <a:lnTo>
                    <a:pt x="10683240" y="393192"/>
                  </a:lnTo>
                  <a:close/>
                </a:path>
              </a:pathLst>
            </a:custGeom>
            <a:solidFill>
              <a:srgbClr val="01163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6096" y="5599552"/>
            <a:ext cx="10687685" cy="951230"/>
            <a:chOff x="6096" y="5599552"/>
            <a:chExt cx="10687685" cy="951230"/>
          </a:xfrm>
        </p:grpSpPr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48431" y="5599552"/>
              <a:ext cx="944968" cy="12802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9959" y="5599552"/>
              <a:ext cx="2560563" cy="12802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1126" y="5599552"/>
              <a:ext cx="2633722" cy="12802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028" y="5599552"/>
              <a:ext cx="1816780" cy="128024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096" y="5599552"/>
              <a:ext cx="10684510" cy="125095"/>
            </a:xfrm>
            <a:custGeom>
              <a:avLst/>
              <a:gdLst/>
              <a:ahLst/>
              <a:cxnLst/>
              <a:rect l="l" t="t" r="r" b="b"/>
              <a:pathLst>
                <a:path w="10684510" h="125095">
                  <a:moveTo>
                    <a:pt x="10683240" y="124968"/>
                  </a:moveTo>
                  <a:lnTo>
                    <a:pt x="0" y="124968"/>
                  </a:lnTo>
                  <a:lnTo>
                    <a:pt x="0" y="0"/>
                  </a:lnTo>
                  <a:lnTo>
                    <a:pt x="10683240" y="0"/>
                  </a:lnTo>
                  <a:lnTo>
                    <a:pt x="10683240" y="124968"/>
                  </a:lnTo>
                  <a:close/>
                </a:path>
              </a:pathLst>
            </a:custGeom>
            <a:solidFill>
              <a:srgbClr val="0116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88028" y="5739770"/>
              <a:ext cx="4499275" cy="231663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4607" y="5739770"/>
              <a:ext cx="4730945" cy="231663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096" y="5739770"/>
              <a:ext cx="10684510" cy="229235"/>
            </a:xfrm>
            <a:custGeom>
              <a:avLst/>
              <a:gdLst/>
              <a:ahLst/>
              <a:cxnLst/>
              <a:rect l="l" t="t" r="r" b="b"/>
              <a:pathLst>
                <a:path w="10684510" h="229235">
                  <a:moveTo>
                    <a:pt x="10683240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0683240" y="0"/>
                  </a:lnTo>
                  <a:lnTo>
                    <a:pt x="10683240" y="228600"/>
                  </a:lnTo>
                  <a:close/>
                </a:path>
              </a:pathLst>
            </a:custGeom>
            <a:solidFill>
              <a:srgbClr val="0116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2756" y="5989722"/>
              <a:ext cx="780362" cy="56086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5602756" y="5989722"/>
              <a:ext cx="777875" cy="558165"/>
            </a:xfrm>
            <a:custGeom>
              <a:avLst/>
              <a:gdLst/>
              <a:ahLst/>
              <a:cxnLst/>
              <a:rect l="l" t="t" r="r" b="b"/>
              <a:pathLst>
                <a:path w="777875" h="558165">
                  <a:moveTo>
                    <a:pt x="777240" y="557784"/>
                  </a:moveTo>
                  <a:lnTo>
                    <a:pt x="0" y="557784"/>
                  </a:lnTo>
                  <a:lnTo>
                    <a:pt x="0" y="0"/>
                  </a:lnTo>
                  <a:lnTo>
                    <a:pt x="777240" y="0"/>
                  </a:lnTo>
                  <a:lnTo>
                    <a:pt x="777240" y="557784"/>
                  </a:lnTo>
                  <a:close/>
                </a:path>
              </a:pathLst>
            </a:custGeom>
            <a:solidFill>
              <a:srgbClr val="00081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66102" y="3020517"/>
            <a:ext cx="5393055" cy="56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-140">
                <a:solidFill>
                  <a:srgbClr val="FFFFFF"/>
                </a:solidFill>
                <a:latin typeface="Lucida Sans Unicode"/>
                <a:cs typeface="Lucida Sans Unicode"/>
              </a:rPr>
              <a:t>Recurrent</a:t>
            </a:r>
            <a:r>
              <a:rPr dirty="0" sz="35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550" spc="-204">
                <a:solidFill>
                  <a:srgbClr val="FFFFFF"/>
                </a:solidFill>
                <a:latin typeface="Lucida Sans Unicode"/>
                <a:cs typeface="Lucida Sans Unicode"/>
              </a:rPr>
              <a:t>Neuraİ</a:t>
            </a:r>
            <a:r>
              <a:rPr dirty="0" sz="35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550" spc="-175">
                <a:solidFill>
                  <a:srgbClr val="FFFFFF"/>
                </a:solidFill>
                <a:latin typeface="Lucida Sans Unicode"/>
                <a:cs typeface="Lucida Sans Unicode"/>
              </a:rPr>
              <a:t>Networks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096" y="3660894"/>
            <a:ext cx="10684510" cy="387350"/>
          </a:xfrm>
          <a:custGeom>
            <a:avLst/>
            <a:gdLst/>
            <a:ahLst/>
            <a:cxnLst/>
            <a:rect l="l" t="t" r="r" b="b"/>
            <a:pathLst>
              <a:path w="10684510" h="387350">
                <a:moveTo>
                  <a:pt x="10683240" y="387096"/>
                </a:moveTo>
                <a:lnTo>
                  <a:pt x="0" y="387096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87096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82765" y="3483336"/>
            <a:ext cx="5548630" cy="58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50" spc="-285">
                <a:solidFill>
                  <a:srgbClr val="FFFFFF"/>
                </a:solidFill>
                <a:latin typeface="Lucida Sans Unicode"/>
                <a:cs typeface="Lucida Sans Unicode"/>
              </a:rPr>
              <a:t>(RNNs)</a:t>
            </a:r>
            <a:r>
              <a:rPr dirty="0" sz="365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-254">
                <a:solidFill>
                  <a:srgbClr val="FFFFFF"/>
                </a:solidFill>
                <a:latin typeface="Lucida Sans Unicode"/>
                <a:cs typeface="Lucida Sans Unicode"/>
              </a:rPr>
              <a:t>modeİ</a:t>
            </a:r>
            <a:r>
              <a:rPr dirty="0" sz="3650" spc="-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-325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36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50" spc="-145">
                <a:solidFill>
                  <a:srgbClr val="FFFFFF"/>
                </a:solidFill>
                <a:latin typeface="Lucida Sans Unicode"/>
                <a:cs typeface="Lucida Sans Unicode"/>
              </a:rPr>
              <a:t>sentîment</a:t>
            </a:r>
            <a:endParaRPr sz="36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096" y="4136414"/>
            <a:ext cx="10684510" cy="381635"/>
          </a:xfrm>
          <a:custGeom>
            <a:avLst/>
            <a:gdLst/>
            <a:ahLst/>
            <a:cxnLst/>
            <a:rect l="l" t="t" r="r" b="b"/>
            <a:pathLst>
              <a:path w="10684510" h="381635">
                <a:moveTo>
                  <a:pt x="10683240" y="381000"/>
                </a:moveTo>
                <a:lnTo>
                  <a:pt x="0" y="381000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81000"/>
                </a:lnTo>
                <a:close/>
              </a:path>
            </a:pathLst>
          </a:custGeom>
          <a:solidFill>
            <a:srgbClr val="001A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096" y="4605837"/>
            <a:ext cx="10684510" cy="307975"/>
          </a:xfrm>
          <a:custGeom>
            <a:avLst/>
            <a:gdLst/>
            <a:ahLst/>
            <a:cxnLst/>
            <a:rect l="l" t="t" r="r" b="b"/>
            <a:pathLst>
              <a:path w="10684510" h="307975">
                <a:moveTo>
                  <a:pt x="10683240" y="307848"/>
                </a:moveTo>
                <a:lnTo>
                  <a:pt x="0" y="307848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07848"/>
                </a:lnTo>
                <a:close/>
              </a:path>
            </a:pathLst>
          </a:custGeom>
          <a:solidFill>
            <a:srgbClr val="002A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12637" y="3977908"/>
            <a:ext cx="548830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900"/>
              </a:lnSpc>
              <a:spcBef>
                <a:spcPts val="100"/>
              </a:spcBef>
            </a:pPr>
            <a:r>
              <a:rPr dirty="0" sz="3500" spc="-215">
                <a:solidFill>
                  <a:srgbClr val="FFFFFF"/>
                </a:solidFill>
                <a:latin typeface="Lucida Sans Unicode"/>
                <a:cs typeface="Lucida Sans Unicode"/>
              </a:rPr>
              <a:t>anaİysis</a:t>
            </a:r>
            <a:r>
              <a:rPr dirty="0" sz="35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18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3500" spc="-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6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3500" spc="-2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500">
                <a:solidFill>
                  <a:srgbClr val="FFFFFF"/>
                </a:solidFill>
                <a:latin typeface="Lucida Sans Unicode"/>
                <a:cs typeface="Lucida Sans Unicode"/>
              </a:rPr>
              <a:t>IMDB</a:t>
            </a:r>
            <a:r>
              <a:rPr dirty="0" sz="350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55">
                <a:solidFill>
                  <a:srgbClr val="FFFFFF"/>
                </a:solidFill>
                <a:latin typeface="Lucida Sans Unicode"/>
                <a:cs typeface="Lucida Sans Unicode"/>
              </a:rPr>
              <a:t>movie</a:t>
            </a:r>
            <a:endParaRPr sz="3500">
              <a:latin typeface="Lucida Sans Unicode"/>
              <a:cs typeface="Lucida Sans Unicode"/>
            </a:endParaRPr>
          </a:p>
          <a:p>
            <a:pPr algn="ctr" marR="10160">
              <a:lnSpc>
                <a:spcPts val="4020"/>
              </a:lnSpc>
            </a:pPr>
            <a:r>
              <a:rPr dirty="0" sz="3600" spc="-215">
                <a:solidFill>
                  <a:srgbClr val="FFFFFF"/>
                </a:solidFill>
                <a:latin typeface="Lucida Sans Unicode"/>
                <a:cs typeface="Lucida Sans Unicode"/>
              </a:rPr>
              <a:t>review</a:t>
            </a:r>
            <a:r>
              <a:rPr dirty="0" sz="36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endParaRPr sz="360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547725" y="6111651"/>
            <a:ext cx="43180" cy="48895"/>
            <a:chOff x="6547725" y="6111651"/>
            <a:chExt cx="43180" cy="4889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725" y="6111651"/>
              <a:ext cx="42676" cy="4877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47725" y="6111651"/>
              <a:ext cx="40005" cy="45720"/>
            </a:xfrm>
            <a:custGeom>
              <a:avLst/>
              <a:gdLst/>
              <a:ahLst/>
              <a:cxnLst/>
              <a:rect l="l" t="t" r="r" b="b"/>
              <a:pathLst>
                <a:path w="40004" h="45720">
                  <a:moveTo>
                    <a:pt x="39624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39624" y="0"/>
                  </a:lnTo>
                  <a:lnTo>
                    <a:pt x="39624" y="45720"/>
                  </a:lnTo>
                  <a:close/>
                </a:path>
              </a:pathLst>
            </a:custGeom>
            <a:solidFill>
              <a:srgbClr val="8E502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9187"/>
            <a:ext cx="10693400" cy="60136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8189" y="6550592"/>
            <a:ext cx="268249" cy="8413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7887" y="6550592"/>
            <a:ext cx="1987485" cy="81082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" y="3526773"/>
            <a:ext cx="10687303" cy="34139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" y="551724"/>
            <a:ext cx="10687303" cy="181063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" y="2685468"/>
            <a:ext cx="10684510" cy="338455"/>
          </a:xfrm>
          <a:prstGeom prst="rect"/>
          <a:solidFill>
            <a:srgbClr val="01162F"/>
          </a:solidFill>
        </p:spPr>
        <p:txBody>
          <a:bodyPr wrap="square" lIns="0" tIns="0" rIns="0" bIns="0" rtlCol="0" vert="horz">
            <a:spAutoFit/>
          </a:bodyPr>
          <a:lstStyle/>
          <a:p>
            <a:pPr marL="826135">
              <a:lnSpc>
                <a:spcPts val="2665"/>
              </a:lnSpc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dirty="0" sz="285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85">
                <a:solidFill>
                  <a:srgbClr val="FFFFFF"/>
                </a:solidFill>
                <a:latin typeface="Lucida Sans Unicode"/>
                <a:cs typeface="Lucida Sans Unicode"/>
              </a:rPr>
              <a:t>analysis,</a:t>
            </a:r>
            <a:r>
              <a:rPr dirty="0" sz="285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also</a:t>
            </a:r>
            <a:r>
              <a:rPr dirty="0" sz="28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known</a:t>
            </a:r>
            <a:r>
              <a:rPr dirty="0" sz="285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85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Lucida Sans Unicode"/>
                <a:cs typeface="Lucida Sans Unicode"/>
              </a:rPr>
              <a:t>opinion</a:t>
            </a:r>
            <a:r>
              <a:rPr dirty="0" sz="285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1949" sz="4275" spc="-15">
                <a:solidFill>
                  <a:srgbClr val="FFFFFF"/>
                </a:solidFill>
                <a:latin typeface="Lucida Sans Unicode"/>
                <a:cs typeface="Lucida Sans Unicode"/>
              </a:rPr>
              <a:t>minìn</a:t>
            </a:r>
            <a:r>
              <a:rPr dirty="0" baseline="-4873" sz="4275" spc="-15">
                <a:solidFill>
                  <a:srgbClr val="FFFFFF"/>
                </a:solidFill>
                <a:latin typeface="Lucida Sans Unicode"/>
                <a:cs typeface="Lucida Sans Unicode"/>
              </a:rPr>
              <a:t>9,</a:t>
            </a:r>
            <a:endParaRPr baseline="-4873" sz="4275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096" y="3106120"/>
            <a:ext cx="10684510" cy="338455"/>
          </a:xfrm>
          <a:custGeom>
            <a:avLst/>
            <a:gdLst/>
            <a:ahLst/>
            <a:cxnLst/>
            <a:rect l="l" t="t" r="r" b="b"/>
            <a:pathLst>
              <a:path w="10684510" h="338454">
                <a:moveTo>
                  <a:pt x="10683240" y="338328"/>
                </a:moveTo>
                <a:lnTo>
                  <a:pt x="0" y="338328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38328"/>
                </a:lnTo>
                <a:close/>
              </a:path>
            </a:pathLst>
          </a:custGeom>
          <a:solidFill>
            <a:srgbClr val="0116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28458" y="2999942"/>
            <a:ext cx="98926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744710" algn="l"/>
              </a:tabLst>
            </a:pPr>
            <a:r>
              <a:rPr dirty="0" sz="2800" spc="-25">
                <a:solidFill>
                  <a:srgbClr val="FFFFFF"/>
                </a:solidFill>
                <a:latin typeface="Lucida Sans Unicode"/>
                <a:cs typeface="Lucida Sans Unicode"/>
              </a:rPr>
              <a:t>involves</a:t>
            </a:r>
            <a:r>
              <a:rPr dirty="0" sz="28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Lucida Sans Unicode"/>
                <a:cs typeface="Lucida Sans Unicode"/>
              </a:rPr>
              <a:t>analyzing</a:t>
            </a:r>
            <a:r>
              <a:rPr dirty="0" sz="2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800" spc="-3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dirty="0" sz="2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Lucida Sans Unicode"/>
                <a:cs typeface="Lucida Sans Unicode"/>
              </a:rPr>
              <a:t>expressed</a:t>
            </a:r>
            <a:r>
              <a:rPr dirty="0" sz="28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80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dirty="0" sz="28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800" spc="-780">
                <a:solidFill>
                  <a:srgbClr val="9C775D"/>
                </a:solidFill>
                <a:latin typeface="Lucida Sans Unicode"/>
                <a:cs typeface="Lucida Sans Unicode"/>
              </a:rPr>
              <a:t>•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96" y="3941329"/>
            <a:ext cx="10684510" cy="338455"/>
          </a:xfrm>
          <a:prstGeom prst="rect">
            <a:avLst/>
          </a:prstGeom>
          <a:solidFill>
            <a:srgbClr val="01162F"/>
          </a:solidFill>
        </p:spPr>
        <p:txBody>
          <a:bodyPr wrap="square" lIns="0" tIns="0" rIns="0" bIns="0" rtlCol="0" vert="horz">
            <a:spAutoFit/>
          </a:bodyPr>
          <a:lstStyle/>
          <a:p>
            <a:pPr marL="815340">
              <a:lnSpc>
                <a:spcPts val="2635"/>
              </a:lnSpc>
            </a:pP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movie</a:t>
            </a:r>
            <a:r>
              <a:rPr dirty="0" sz="285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reviews</a:t>
            </a:r>
            <a:r>
              <a:rPr dirty="0" sz="28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4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85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positive</a:t>
            </a:r>
            <a:r>
              <a:rPr dirty="0" sz="28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5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8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negative</a:t>
            </a:r>
            <a:r>
              <a:rPr dirty="0" sz="285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8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850" spc="-2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96" y="4355885"/>
            <a:ext cx="10684510" cy="271780"/>
          </a:xfrm>
          <a:prstGeom prst="rect">
            <a:avLst/>
          </a:prstGeom>
          <a:solidFill>
            <a:srgbClr val="01162F"/>
          </a:solidFill>
        </p:spPr>
        <p:txBody>
          <a:bodyPr wrap="square" lIns="0" tIns="0" rIns="0" bIns="0" rtlCol="0" vert="horz">
            <a:spAutoFit/>
          </a:bodyPr>
          <a:lstStyle/>
          <a:p>
            <a:pPr marL="810260">
              <a:lnSpc>
                <a:spcPts val="2135"/>
              </a:lnSpc>
            </a:pPr>
            <a:r>
              <a:rPr dirty="0" sz="2950" spc="-8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dirty="0" sz="29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endParaRPr sz="2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311" y="5142321"/>
            <a:ext cx="5529597" cy="140827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5755" y="5587359"/>
            <a:ext cx="3993259" cy="18045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" y="1289390"/>
            <a:ext cx="10687303" cy="33530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96" y="2191659"/>
            <a:ext cx="10684510" cy="283845"/>
          </a:xfrm>
          <a:prstGeom prst="rect">
            <a:avLst/>
          </a:prstGeom>
          <a:solidFill>
            <a:srgbClr val="011633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13970">
              <a:lnSpc>
                <a:spcPts val="2175"/>
              </a:lnSpc>
            </a:pP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35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2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dirty="0" sz="23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aims</a:t>
            </a:r>
            <a:r>
              <a:rPr dirty="0" sz="235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35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10">
                <a:solidFill>
                  <a:srgbClr val="FFFFFF"/>
                </a:solidFill>
                <a:latin typeface="Lucida Sans Unicode"/>
                <a:cs typeface="Lucida Sans Unicode"/>
              </a:rPr>
              <a:t>develop</a:t>
            </a:r>
            <a:r>
              <a:rPr dirty="0" sz="23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350" spc="-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" y="2526962"/>
            <a:ext cx="10684510" cy="277495"/>
          </a:xfrm>
          <a:prstGeom prst="rect"/>
          <a:solidFill>
            <a:srgbClr val="011633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4445">
              <a:lnSpc>
                <a:spcPts val="2185"/>
              </a:lnSpc>
            </a:pPr>
            <a:r>
              <a:rPr dirty="0" sz="2650" spc="-175">
                <a:solidFill>
                  <a:srgbClr val="FFFFFF"/>
                </a:solidFill>
                <a:latin typeface="Lucida Sans Unicode"/>
                <a:cs typeface="Lucida Sans Unicode"/>
              </a:rPr>
              <a:t>machine</a:t>
            </a:r>
            <a:r>
              <a:rPr dirty="0" sz="26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204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dirty="0" sz="265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204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65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Lucida Sans Unicode"/>
                <a:cs typeface="Lucida Sans Unicode"/>
              </a:rPr>
              <a:t>capable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96" y="2868360"/>
            <a:ext cx="10684510" cy="277495"/>
          </a:xfrm>
          <a:prstGeom prst="rect">
            <a:avLst/>
          </a:prstGeom>
          <a:solidFill>
            <a:srgbClr val="011633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42545">
              <a:lnSpc>
                <a:spcPts val="2170"/>
              </a:lnSpc>
            </a:pPr>
            <a:r>
              <a:rPr dirty="0" sz="2450" spc="-14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4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60">
                <a:solidFill>
                  <a:srgbClr val="FFFFFF"/>
                </a:solidFill>
                <a:latin typeface="Lucida Sans Unicode"/>
                <a:cs typeface="Lucida Sans Unicode"/>
              </a:rPr>
              <a:t>automatically</a:t>
            </a:r>
            <a:r>
              <a:rPr dirty="0" sz="24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30">
                <a:solidFill>
                  <a:srgbClr val="FFFFFF"/>
                </a:solidFill>
                <a:latin typeface="Lucida Sans Unicode"/>
                <a:cs typeface="Lucida Sans Unicode"/>
              </a:rPr>
              <a:t>categorizing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96" y="3209759"/>
            <a:ext cx="10684510" cy="277495"/>
          </a:xfrm>
          <a:prstGeom prst="rect">
            <a:avLst/>
          </a:prstGeom>
          <a:solidFill>
            <a:srgbClr val="011633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1270">
              <a:lnSpc>
                <a:spcPts val="2135"/>
              </a:lnSpc>
            </a:pPr>
            <a:r>
              <a:rPr dirty="0" sz="2400" spc="-30">
                <a:solidFill>
                  <a:srgbClr val="FFFFFF"/>
                </a:solidFill>
                <a:latin typeface="Lucida Sans Unicode"/>
                <a:cs typeface="Lucida Sans Unicode"/>
              </a:rPr>
              <a:t>movie</a:t>
            </a:r>
            <a:r>
              <a:rPr dirty="0" sz="2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Lucida Sans Unicode"/>
                <a:cs typeface="Lucida Sans Unicode"/>
              </a:rPr>
              <a:t>reviews</a:t>
            </a:r>
            <a:r>
              <a:rPr dirty="0" sz="24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4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90">
                <a:solidFill>
                  <a:srgbClr val="FFFFFF"/>
                </a:solidFill>
                <a:latin typeface="Lucida Sans Unicode"/>
                <a:cs typeface="Lucida Sans Unicode"/>
              </a:rPr>
              <a:t>positive</a:t>
            </a:r>
            <a:r>
              <a:rPr dirty="0" sz="24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96" y="3545062"/>
            <a:ext cx="10684510" cy="277495"/>
          </a:xfrm>
          <a:prstGeom prst="rect">
            <a:avLst/>
          </a:prstGeom>
          <a:solidFill>
            <a:srgbClr val="011633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6985">
              <a:lnSpc>
                <a:spcPts val="2185"/>
              </a:lnSpc>
            </a:pPr>
            <a:r>
              <a:rPr dirty="0" sz="2450" spc="-60">
                <a:solidFill>
                  <a:srgbClr val="FFFFFF"/>
                </a:solidFill>
                <a:latin typeface="Lucida Sans Unicode"/>
                <a:cs typeface="Lucida Sans Unicode"/>
              </a:rPr>
              <a:t>negative</a:t>
            </a:r>
            <a:r>
              <a:rPr dirty="0" sz="245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95">
                <a:solidFill>
                  <a:srgbClr val="FFFFFF"/>
                </a:solidFill>
                <a:latin typeface="Lucida Sans Unicode"/>
                <a:cs typeface="Lucida Sans Unicode"/>
              </a:rPr>
              <a:t>sentiments.</a:t>
            </a:r>
            <a:r>
              <a:rPr dirty="0" sz="245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135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dirty="0" sz="2450" spc="-2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4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96" y="3886461"/>
            <a:ext cx="10684510" cy="265430"/>
          </a:xfrm>
          <a:prstGeom prst="rect">
            <a:avLst/>
          </a:prstGeom>
          <a:solidFill>
            <a:srgbClr val="011633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1270">
              <a:lnSpc>
                <a:spcPts val="2090"/>
              </a:lnSpc>
            </a:pPr>
            <a:r>
              <a:rPr dirty="0" sz="2450" spc="-315">
                <a:solidFill>
                  <a:srgbClr val="FFFFFF"/>
                </a:solidFill>
                <a:latin typeface="Arial Black"/>
                <a:cs typeface="Arial Black"/>
              </a:rPr>
              <a:t>useful</a:t>
            </a:r>
            <a:r>
              <a:rPr dirty="0" sz="2450" spc="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 spc="-29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2450" spc="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 spc="-295">
                <a:solidFill>
                  <a:srgbClr val="FFFFFF"/>
                </a:solidFill>
                <a:latin typeface="Arial Black"/>
                <a:cs typeface="Arial Black"/>
              </a:rPr>
              <a:t>movie</a:t>
            </a:r>
            <a:r>
              <a:rPr dirty="0" sz="2450" spc="-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 spc="-295">
                <a:solidFill>
                  <a:srgbClr val="FFFFFF"/>
                </a:solidFill>
                <a:latin typeface="Arial Black"/>
                <a:cs typeface="Arial Black"/>
              </a:rPr>
              <a:t>studios,</a:t>
            </a:r>
            <a:r>
              <a:rPr dirty="0" sz="245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50" spc="-330">
                <a:solidFill>
                  <a:srgbClr val="FFFFFF"/>
                </a:solidFill>
                <a:latin typeface="Arial Black"/>
                <a:cs typeface="Arial Black"/>
              </a:rPr>
              <a:t>critics,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96" y="4227860"/>
            <a:ext cx="10684510" cy="222885"/>
          </a:xfrm>
          <a:prstGeom prst="rect">
            <a:avLst/>
          </a:prstGeom>
          <a:solidFill>
            <a:srgbClr val="001A38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37465">
              <a:lnSpc>
                <a:spcPts val="1750"/>
              </a:lnSpc>
            </a:pPr>
            <a:r>
              <a:rPr dirty="0" sz="2400" spc="-23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265">
                <a:solidFill>
                  <a:srgbClr val="FFFFFF"/>
                </a:solidFill>
                <a:latin typeface="Arial Black"/>
                <a:cs typeface="Arial Black"/>
              </a:rPr>
              <a:t>consumers</a:t>
            </a:r>
            <a:r>
              <a:rPr dirty="0" sz="2400" spc="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23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24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Arial Black"/>
                <a:cs typeface="Arial Black"/>
              </a:rPr>
              <a:t>understand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096" y="4563163"/>
            <a:ext cx="10684510" cy="229235"/>
          </a:xfrm>
          <a:custGeom>
            <a:avLst/>
            <a:gdLst/>
            <a:ahLst/>
            <a:cxnLst/>
            <a:rect l="l" t="t" r="r" b="b"/>
            <a:pathLst>
              <a:path w="10684510" h="229235">
                <a:moveTo>
                  <a:pt x="10683240" y="228600"/>
                </a:moveTo>
                <a:lnTo>
                  <a:pt x="0" y="228600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228600"/>
                </a:lnTo>
                <a:close/>
              </a:path>
            </a:pathLst>
          </a:custGeom>
          <a:solidFill>
            <a:srgbClr val="012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096" y="4904562"/>
            <a:ext cx="10684510" cy="222885"/>
          </a:xfrm>
          <a:custGeom>
            <a:avLst/>
            <a:gdLst/>
            <a:ahLst/>
            <a:cxnLst/>
            <a:rect l="l" t="t" r="r" b="b"/>
            <a:pathLst>
              <a:path w="10684510" h="222885">
                <a:moveTo>
                  <a:pt x="10683240" y="222504"/>
                </a:moveTo>
                <a:lnTo>
                  <a:pt x="0" y="222504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222504"/>
                </a:lnTo>
                <a:close/>
              </a:path>
            </a:pathLst>
          </a:custGeom>
          <a:solidFill>
            <a:srgbClr val="0033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840408" y="4462064"/>
            <a:ext cx="5008880" cy="72961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361440" marR="5080" indent="-1349375">
              <a:lnSpc>
                <a:spcPts val="2660"/>
              </a:lnSpc>
              <a:spcBef>
                <a:spcPts val="370"/>
              </a:spcBef>
            </a:pPr>
            <a:r>
              <a:rPr dirty="0" sz="2400" spc="-30">
                <a:solidFill>
                  <a:srgbClr val="FFFFFF"/>
                </a:solidFill>
                <a:latin typeface="Lucida Sans Unicode"/>
                <a:cs typeface="Lucida Sans Unicode"/>
              </a:rPr>
              <a:t>audience</a:t>
            </a:r>
            <a:r>
              <a:rPr dirty="0" sz="24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65">
                <a:solidFill>
                  <a:srgbClr val="FFFFFF"/>
                </a:solidFill>
                <a:latin typeface="Lucida Sans Unicode"/>
                <a:cs typeface="Lucida Sans Unicode"/>
              </a:rPr>
              <a:t>reactions</a:t>
            </a:r>
            <a:r>
              <a:rPr dirty="0" sz="24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400" spc="-25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Lucida Sans Unicode"/>
                <a:cs typeface="Lucida Sans Unicode"/>
              </a:rPr>
              <a:t>sentiments </a:t>
            </a:r>
            <a:r>
              <a:rPr dirty="0" sz="2400" spc="-70">
                <a:solidFill>
                  <a:srgbClr val="FFFFFF"/>
                </a:solidFill>
                <a:latin typeface="Lucida Sans Unicode"/>
                <a:cs typeface="Lucida Sans Unicode"/>
              </a:rPr>
              <a:t>towards</a:t>
            </a:r>
            <a:r>
              <a:rPr dirty="0" sz="2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Lucida Sans Unicode"/>
                <a:cs typeface="Lucida Sans Unicode"/>
              </a:rPr>
              <a:t>movies.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547725" y="6111651"/>
            <a:ext cx="43180" cy="48895"/>
            <a:chOff x="6547725" y="6111651"/>
            <a:chExt cx="43180" cy="4889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7725" y="6111651"/>
              <a:ext cx="42676" cy="48771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547725" y="6111651"/>
              <a:ext cx="40005" cy="45720"/>
            </a:xfrm>
            <a:custGeom>
              <a:avLst/>
              <a:gdLst/>
              <a:ahLst/>
              <a:cxnLst/>
              <a:rect l="l" t="t" r="r" b="b"/>
              <a:pathLst>
                <a:path w="40004" h="45720">
                  <a:moveTo>
                    <a:pt x="39624" y="45720"/>
                  </a:moveTo>
                  <a:lnTo>
                    <a:pt x="0" y="45720"/>
                  </a:lnTo>
                  <a:lnTo>
                    <a:pt x="0" y="0"/>
                  </a:lnTo>
                  <a:lnTo>
                    <a:pt x="39624" y="0"/>
                  </a:lnTo>
                  <a:lnTo>
                    <a:pt x="39624" y="45720"/>
                  </a:lnTo>
                  <a:close/>
                </a:path>
              </a:pathLst>
            </a:custGeom>
            <a:solidFill>
              <a:srgbClr val="8E502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5472"/>
            <a:ext cx="10693400" cy="59810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8189" y="6544495"/>
            <a:ext cx="268249" cy="8474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7887" y="6544495"/>
            <a:ext cx="1987485" cy="8169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" y="557822"/>
            <a:ext cx="10687303" cy="1810633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096" y="2923228"/>
            <a:ext cx="10684510" cy="619125"/>
          </a:xfrm>
          <a:custGeom>
            <a:avLst/>
            <a:gdLst/>
            <a:ahLst/>
            <a:cxnLst/>
            <a:rect l="l" t="t" r="r" b="b"/>
            <a:pathLst>
              <a:path w="10684510" h="619125">
                <a:moveTo>
                  <a:pt x="10683240" y="618744"/>
                </a:moveTo>
                <a:lnTo>
                  <a:pt x="0" y="618744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618744"/>
                </a:lnTo>
                <a:close/>
              </a:path>
            </a:pathLst>
          </a:custGeom>
          <a:solidFill>
            <a:srgbClr val="0115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68" y="2795966"/>
            <a:ext cx="8218170" cy="819785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 indent="3175">
              <a:lnSpc>
                <a:spcPts val="2950"/>
              </a:lnSpc>
              <a:spcBef>
                <a:spcPts val="490"/>
              </a:spcBef>
            </a:pPr>
            <a:r>
              <a:rPr dirty="0" sz="2750" spc="-130">
                <a:solidFill>
                  <a:srgbClr val="FFFFFF"/>
                </a:solidFill>
                <a:latin typeface="Lucida Sans Unicode"/>
                <a:cs typeface="Lucida Sans Unicode"/>
              </a:rPr>
              <a:t>Add</a:t>
            </a:r>
            <a:r>
              <a:rPr dirty="0" sz="27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27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7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45">
                <a:solidFill>
                  <a:srgbClr val="FFFFFF"/>
                </a:solidFill>
                <a:latin typeface="Lucida Sans Unicode"/>
                <a:cs typeface="Lucida Sans Unicode"/>
              </a:rPr>
              <a:t>body</a:t>
            </a:r>
            <a:r>
              <a:rPr dirty="0" sz="27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75">
                <a:solidFill>
                  <a:srgbClr val="FFFFFF"/>
                </a:solidFill>
                <a:latin typeface="Lucida Sans Unicode"/>
                <a:cs typeface="Lucida Sans Unicode"/>
              </a:rPr>
              <a:t>texOur</a:t>
            </a:r>
            <a:r>
              <a:rPr dirty="0" sz="2750" spc="-1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40">
                <a:solidFill>
                  <a:srgbClr val="FFFFFF"/>
                </a:solidFill>
                <a:latin typeface="Lucida Sans Unicode"/>
                <a:cs typeface="Lucida Sans Unicode"/>
              </a:rPr>
              <a:t>solution</a:t>
            </a:r>
            <a:r>
              <a:rPr dirty="0" sz="275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60">
                <a:solidFill>
                  <a:srgbClr val="FFFFFF"/>
                </a:solidFill>
                <a:latin typeface="Lucida Sans Unicode"/>
                <a:cs typeface="Lucida Sans Unicode"/>
              </a:rPr>
              <a:t>involves</a:t>
            </a:r>
            <a:r>
              <a:rPr dirty="0" sz="27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25">
                <a:solidFill>
                  <a:srgbClr val="FFFFFF"/>
                </a:solidFill>
                <a:latin typeface="Lucida Sans Unicode"/>
                <a:cs typeface="Lucida Sans Unicode"/>
              </a:rPr>
              <a:t>training</a:t>
            </a:r>
            <a:r>
              <a:rPr dirty="0" sz="275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7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Lucida Sans Unicode"/>
                <a:cs typeface="Lucida Sans Unicode"/>
              </a:rPr>
              <a:t>RNN </a:t>
            </a:r>
            <a:r>
              <a:rPr dirty="0" sz="2750" spc="-95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7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45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75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305">
                <a:solidFill>
                  <a:srgbClr val="F4F4F4"/>
                </a:solidFill>
                <a:latin typeface="Lucida Sans Unicode"/>
                <a:cs typeface="Lucida Sans Unicode"/>
              </a:rPr>
              <a:t>a</a:t>
            </a:r>
            <a:r>
              <a:rPr dirty="0" sz="2750" spc="-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95">
                <a:solidFill>
                  <a:srgbClr val="FFFFFF"/>
                </a:solidFill>
                <a:latin typeface="Lucida Sans Unicode"/>
                <a:cs typeface="Lucida Sans Unicode"/>
              </a:rPr>
              <a:t>dataset</a:t>
            </a:r>
            <a:r>
              <a:rPr dirty="0" sz="27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20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7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20">
                <a:solidFill>
                  <a:srgbClr val="FFFFFF"/>
                </a:solidFill>
                <a:latin typeface="Lucida Sans Unicode"/>
                <a:cs typeface="Lucida Sans Unicode"/>
              </a:rPr>
              <a:t>movie</a:t>
            </a:r>
            <a:r>
              <a:rPr dirty="0" sz="27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25">
                <a:solidFill>
                  <a:srgbClr val="FFFFFF"/>
                </a:solidFill>
                <a:latin typeface="Lucida Sans Unicode"/>
                <a:cs typeface="Lucida Sans Unicode"/>
              </a:rPr>
              <a:t>reviews </a:t>
            </a:r>
            <a:r>
              <a:rPr dirty="0" sz="2750" spc="-9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75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5">
                <a:solidFill>
                  <a:srgbClr val="FFFFFF"/>
                </a:solidFill>
                <a:latin typeface="Lucida Sans Unicode"/>
                <a:cs typeface="Lucida Sans Unicode"/>
              </a:rPr>
              <a:t>associated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96" y="3673087"/>
            <a:ext cx="10684510" cy="302260"/>
          </a:xfrm>
          <a:prstGeom prst="rect">
            <a:avLst/>
          </a:prstGeom>
          <a:solidFill>
            <a:srgbClr val="011533"/>
          </a:solidFill>
        </p:spPr>
        <p:txBody>
          <a:bodyPr wrap="square" lIns="0" tIns="0" rIns="0" bIns="0" rtlCol="0" vert="horz">
            <a:spAutoFit/>
          </a:bodyPr>
          <a:lstStyle/>
          <a:p>
            <a:pPr marL="548005">
              <a:lnSpc>
                <a:spcPts val="2360"/>
              </a:lnSpc>
            </a:pP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dirty="0" sz="255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75">
                <a:solidFill>
                  <a:srgbClr val="FFFFFF"/>
                </a:solidFill>
                <a:latin typeface="Lucida Sans Unicode"/>
                <a:cs typeface="Lucida Sans Unicode"/>
              </a:rPr>
              <a:t>labels.</a:t>
            </a:r>
            <a:r>
              <a:rPr dirty="0" sz="25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Lucida Sans Unicode"/>
                <a:cs typeface="Lucida Sans Unicode"/>
              </a:rPr>
              <a:t>learns</a:t>
            </a:r>
            <a:r>
              <a:rPr dirty="0" sz="255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5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Lucida Sans Unicode"/>
                <a:cs typeface="Lucida Sans Unicode"/>
              </a:rPr>
              <a:t>classify</a:t>
            </a:r>
            <a:r>
              <a:rPr dirty="0" sz="2550" spc="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reviews</a:t>
            </a:r>
            <a:r>
              <a:rPr dirty="0" sz="255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endParaRPr sz="25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96" y="4044967"/>
            <a:ext cx="10684510" cy="307975"/>
          </a:xfrm>
          <a:prstGeom prst="rect">
            <a:avLst/>
          </a:prstGeom>
          <a:solidFill>
            <a:srgbClr val="011533"/>
          </a:solidFill>
        </p:spPr>
        <p:txBody>
          <a:bodyPr wrap="square" lIns="0" tIns="0" rIns="0" bIns="0" rtlCol="0" vert="horz">
            <a:spAutoFit/>
          </a:bodyPr>
          <a:lstStyle/>
          <a:p>
            <a:pPr marL="560070">
              <a:lnSpc>
                <a:spcPts val="2380"/>
              </a:lnSpc>
            </a:pPr>
            <a:r>
              <a:rPr dirty="0" sz="2550" spc="-30">
                <a:solidFill>
                  <a:srgbClr val="FFFFFF"/>
                </a:solidFill>
                <a:latin typeface="Lucida Sans Unicode"/>
                <a:cs typeface="Lucida Sans Unicode"/>
              </a:rPr>
              <a:t>positive</a:t>
            </a:r>
            <a:r>
              <a:rPr dirty="0" sz="255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5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negative</a:t>
            </a:r>
            <a:r>
              <a:rPr dirty="0" sz="25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dirty="0" sz="255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dirty="0" sz="2550" spc="-2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75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2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6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dirty="0" sz="255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content.</a:t>
            </a:r>
            <a:r>
              <a:rPr dirty="0" sz="25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50" spc="-1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value</a:t>
            </a:r>
            <a:endParaRPr sz="25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96" y="4422945"/>
            <a:ext cx="10684510" cy="307975"/>
          </a:xfrm>
          <a:prstGeom prst="rect">
            <a:avLst/>
          </a:prstGeom>
          <a:solidFill>
            <a:srgbClr val="011533"/>
          </a:solidFill>
        </p:spPr>
        <p:txBody>
          <a:bodyPr wrap="square" lIns="0" tIns="0" rIns="0" bIns="0" rtlCol="0" vert="horz">
            <a:spAutoFit/>
          </a:bodyPr>
          <a:lstStyle/>
          <a:p>
            <a:pPr marL="560705">
              <a:lnSpc>
                <a:spcPts val="2350"/>
              </a:lnSpc>
            </a:pP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proposition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30">
                <a:solidFill>
                  <a:srgbClr val="FFFFFF"/>
                </a:solidFill>
                <a:latin typeface="Lucida Sans Unicode"/>
                <a:cs typeface="Lucida Sans Unicode"/>
              </a:rPr>
              <a:t>lies</a:t>
            </a:r>
            <a:r>
              <a:rPr dirty="0" sz="250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500" spc="-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providing</a:t>
            </a:r>
            <a:r>
              <a:rPr dirty="0" sz="25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dirty="0" sz="2500" spc="-1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automated</a:t>
            </a:r>
            <a:r>
              <a:rPr dirty="0" sz="2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7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40">
                <a:solidFill>
                  <a:srgbClr val="FFFFFF"/>
                </a:solidFill>
                <a:latin typeface="Lucida Sans Unicode"/>
                <a:cs typeface="Lucida Sans Unicode"/>
              </a:rPr>
              <a:t>ePicient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96" y="4794826"/>
            <a:ext cx="10684510" cy="307975"/>
          </a:xfrm>
          <a:prstGeom prst="rect">
            <a:avLst/>
          </a:prstGeom>
          <a:solidFill>
            <a:srgbClr val="011533"/>
          </a:solidFill>
        </p:spPr>
        <p:txBody>
          <a:bodyPr wrap="square" lIns="0" tIns="0" rIns="0" bIns="0" rtlCol="0" vert="horz">
            <a:spAutoFit/>
          </a:bodyPr>
          <a:lstStyle/>
          <a:p>
            <a:pPr marL="544830">
              <a:lnSpc>
                <a:spcPts val="2380"/>
              </a:lnSpc>
            </a:pP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dirty="0" sz="255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Lucida Sans Unicode"/>
                <a:cs typeface="Lucida Sans Unicode"/>
              </a:rPr>
              <a:t>analysis</a:t>
            </a:r>
            <a:r>
              <a:rPr dirty="0" sz="255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30">
                <a:solidFill>
                  <a:srgbClr val="FFFFFF"/>
                </a:solidFill>
                <a:latin typeface="Lucida Sans Unicode"/>
                <a:cs typeface="Lucida Sans Unicode"/>
              </a:rPr>
              <a:t>tool</a:t>
            </a:r>
            <a:r>
              <a:rPr dirty="0" sz="25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25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can</a:t>
            </a:r>
            <a:r>
              <a:rPr dirty="0" sz="255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dirty="0" sz="25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large</a:t>
            </a:r>
            <a:r>
              <a:rPr dirty="0" sz="255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volumes</a:t>
            </a:r>
            <a:r>
              <a:rPr dirty="0" sz="255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endParaRPr sz="25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96" y="5172804"/>
            <a:ext cx="10684510" cy="307975"/>
          </a:xfrm>
          <a:prstGeom prst="rect">
            <a:avLst/>
          </a:prstGeom>
          <a:solidFill>
            <a:srgbClr val="011533"/>
          </a:solidFill>
        </p:spPr>
        <p:txBody>
          <a:bodyPr wrap="square" lIns="0" tIns="0" rIns="0" bIns="0" rtlCol="0" vert="horz">
            <a:spAutoFit/>
          </a:bodyPr>
          <a:lstStyle/>
          <a:p>
            <a:pPr marL="559435">
              <a:lnSpc>
                <a:spcPts val="2370"/>
              </a:lnSpc>
            </a:pP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reviews</a:t>
            </a:r>
            <a:r>
              <a:rPr dirty="0" sz="260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Lucida Sans Unicode"/>
                <a:cs typeface="Lucida Sans Unicode"/>
              </a:rPr>
              <a:t>quickly</a:t>
            </a:r>
            <a:r>
              <a:rPr dirty="0" sz="26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6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accurately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72" y="1911224"/>
            <a:ext cx="6377021" cy="39017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72" y="1283294"/>
            <a:ext cx="6377021" cy="39017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5150" y="551724"/>
            <a:ext cx="3298249" cy="685236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85191" y="912937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 h="0">
                <a:moveTo>
                  <a:pt x="0" y="0"/>
                </a:moveTo>
                <a:lnTo>
                  <a:pt x="3081820" y="0"/>
                </a:lnTo>
              </a:path>
            </a:pathLst>
          </a:custGeom>
          <a:ln w="15241">
            <a:solidFill>
              <a:srgbClr val="543F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62072" y="2722046"/>
            <a:ext cx="6374130" cy="241300"/>
          </a:xfrm>
          <a:custGeom>
            <a:avLst/>
            <a:gdLst/>
            <a:ahLst/>
            <a:cxnLst/>
            <a:rect l="l" t="t" r="r" b="b"/>
            <a:pathLst>
              <a:path w="6374130" h="241300">
                <a:moveTo>
                  <a:pt x="6373368" y="240792"/>
                </a:moveTo>
                <a:lnTo>
                  <a:pt x="0" y="240792"/>
                </a:lnTo>
                <a:lnTo>
                  <a:pt x="0" y="0"/>
                </a:lnTo>
                <a:lnTo>
                  <a:pt x="6373368" y="0"/>
                </a:lnTo>
                <a:lnTo>
                  <a:pt x="6373368" y="240792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3125" y="2620186"/>
            <a:ext cx="6003925" cy="4146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-320">
                <a:solidFill>
                  <a:srgbClr val="FFFFFF"/>
                </a:solidFill>
              </a:rPr>
              <a:t>The</a:t>
            </a:r>
            <a:r>
              <a:rPr dirty="0" sz="2550">
                <a:solidFill>
                  <a:srgbClr val="FFFFFF"/>
                </a:solidFill>
              </a:rPr>
              <a:t> </a:t>
            </a:r>
            <a:r>
              <a:rPr dirty="0" sz="2550" spc="-375">
                <a:solidFill>
                  <a:srgbClr val="FFFFFF"/>
                </a:solidFill>
              </a:rPr>
              <a:t>wow</a:t>
            </a:r>
            <a:r>
              <a:rPr dirty="0" sz="2550" spc="-35">
                <a:solidFill>
                  <a:srgbClr val="FFFFFF"/>
                </a:solidFill>
              </a:rPr>
              <a:t> </a:t>
            </a:r>
            <a:r>
              <a:rPr dirty="0" sz="2550" spc="-300">
                <a:solidFill>
                  <a:srgbClr val="FFFFFF"/>
                </a:solidFill>
              </a:rPr>
              <a:t>factor</a:t>
            </a:r>
            <a:r>
              <a:rPr dirty="0" sz="2550" spc="95">
                <a:solidFill>
                  <a:srgbClr val="FFFFFF"/>
                </a:solidFill>
              </a:rPr>
              <a:t> </a:t>
            </a:r>
            <a:r>
              <a:rPr dirty="0" sz="2550" spc="-240">
                <a:solidFill>
                  <a:srgbClr val="FFFFFF"/>
                </a:solidFill>
              </a:rPr>
              <a:t>of</a:t>
            </a:r>
            <a:r>
              <a:rPr dirty="0" sz="2550" spc="-125">
                <a:solidFill>
                  <a:srgbClr val="FFFFFF"/>
                </a:solidFill>
              </a:rPr>
              <a:t> </a:t>
            </a:r>
            <a:r>
              <a:rPr dirty="0" sz="2550" spc="-265">
                <a:solidFill>
                  <a:srgbClr val="FFFFFF"/>
                </a:solidFill>
              </a:rPr>
              <a:t>our</a:t>
            </a:r>
            <a:r>
              <a:rPr dirty="0" sz="2550" spc="65">
                <a:solidFill>
                  <a:srgbClr val="FFFFFF"/>
                </a:solidFill>
              </a:rPr>
              <a:t> </a:t>
            </a:r>
            <a:r>
              <a:rPr dirty="0" sz="2550" spc="-260">
                <a:solidFill>
                  <a:srgbClr val="FFFFFF"/>
                </a:solidFill>
              </a:rPr>
              <a:t>solution</a:t>
            </a:r>
            <a:r>
              <a:rPr dirty="0" sz="2550" spc="275">
                <a:solidFill>
                  <a:srgbClr val="FFFFFF"/>
                </a:solidFill>
              </a:rPr>
              <a:t> </a:t>
            </a:r>
            <a:r>
              <a:rPr dirty="0" sz="2550" spc="-330">
                <a:solidFill>
                  <a:srgbClr val="FFFFFF"/>
                </a:solidFill>
              </a:rPr>
              <a:t>lies</a:t>
            </a:r>
            <a:r>
              <a:rPr dirty="0" sz="2550" spc="-65">
                <a:solidFill>
                  <a:srgbClr val="FFFFFF"/>
                </a:solidFill>
              </a:rPr>
              <a:t> </a:t>
            </a:r>
            <a:r>
              <a:rPr dirty="0" sz="2550" spc="-250">
                <a:solidFill>
                  <a:srgbClr val="FFFFFF"/>
                </a:solidFill>
              </a:rPr>
              <a:t>in</a:t>
            </a:r>
            <a:r>
              <a:rPr dirty="0" sz="2550" spc="5">
                <a:solidFill>
                  <a:srgbClr val="FFFFFF"/>
                </a:solidFill>
              </a:rPr>
              <a:t> </a:t>
            </a:r>
            <a:r>
              <a:rPr dirty="0" sz="2550" spc="-350">
                <a:solidFill>
                  <a:srgbClr val="FFFFFF"/>
                </a:solidFill>
              </a:rPr>
              <a:t>its</a:t>
            </a:r>
            <a:endParaRPr sz="2550"/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762072" y="3093928"/>
          <a:ext cx="6450330" cy="1702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4130"/>
              </a:tblGrid>
              <a:tr h="330200">
                <a:tc>
                  <a:txBody>
                    <a:bodyPr/>
                    <a:lstStyle/>
                    <a:p>
                      <a:pPr algn="ctr" marL="17145">
                        <a:lnSpc>
                          <a:spcPts val="2345"/>
                        </a:lnSpc>
                      </a:pPr>
                      <a:r>
                        <a:rPr dirty="0" sz="2600" spc="-9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ability</a:t>
                      </a:r>
                      <a:r>
                        <a:rPr dirty="0" sz="2600" spc="-17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00" spc="-7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2600" spc="-15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00" spc="-5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understand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dirty="0" sz="2600" spc="-15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00" spc="-1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analyze</a:t>
                      </a:r>
                      <a:r>
                        <a:rPr dirty="0" sz="2600" spc="-9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00" spc="-2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11633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9525">
                        <a:lnSpc>
                          <a:spcPts val="2600"/>
                        </a:lnSpc>
                      </a:pPr>
                      <a:r>
                        <a:rPr dirty="0" sz="25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nuanced</a:t>
                      </a:r>
                      <a:r>
                        <a:rPr dirty="0" sz="2500" spc="-3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50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sentiment</a:t>
                      </a:r>
                      <a:r>
                        <a:rPr dirty="0" sz="2500" spc="7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500" spc="-3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expressed</a:t>
                      </a:r>
                      <a:r>
                        <a:rPr dirty="0" sz="2500" spc="13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500" spc="-2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dirty="0" sz="2500" spc="-14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500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movie</a:t>
                      </a:r>
                      <a:endParaRPr sz="25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11633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R="24765">
                        <a:lnSpc>
                          <a:spcPts val="2685"/>
                        </a:lnSpc>
                      </a:pPr>
                      <a:r>
                        <a:rPr dirty="0" sz="2800" spc="-47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reviews.</a:t>
                      </a:r>
                      <a:r>
                        <a:rPr dirty="0" sz="2800" spc="3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800" spc="-509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By</a:t>
                      </a:r>
                      <a:r>
                        <a:rPr dirty="0" sz="2800" spc="-6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800" spc="-40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leveraging</a:t>
                      </a:r>
                      <a:r>
                        <a:rPr dirty="0" sz="2800" spc="27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800" spc="-38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deep</a:t>
                      </a:r>
                      <a:r>
                        <a:rPr dirty="0" sz="2800" spc="-7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2800" spc="-39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learning</a:t>
                      </a:r>
                      <a:endParaRPr sz="2800">
                        <a:latin typeface="Arial Black"/>
                        <a:cs typeface="Arial Black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11633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ts val="2630"/>
                        </a:lnSpc>
                      </a:pPr>
                      <a:r>
                        <a:rPr dirty="0" sz="2650" spc="-1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techniques,</a:t>
                      </a:r>
                      <a:r>
                        <a:rPr dirty="0" sz="265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50" spc="-4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2650" spc="-22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50" spc="-6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model</a:t>
                      </a:r>
                      <a:r>
                        <a:rPr dirty="0" sz="2650" spc="-10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50" spc="-7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can</a:t>
                      </a:r>
                      <a:r>
                        <a:rPr dirty="0" sz="2650" spc="-16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50" spc="-8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capture</a:t>
                      </a:r>
                      <a:r>
                        <a:rPr dirty="0" sz="2650" spc="-18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50" spc="-1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subtle</a:t>
                      </a:r>
                      <a:endParaRPr sz="26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11633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L="1270">
                        <a:lnSpc>
                          <a:spcPts val="2050"/>
                        </a:lnSpc>
                      </a:pPr>
                      <a:r>
                        <a:rPr dirty="0" sz="2600" spc="-4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cues</a:t>
                      </a:r>
                      <a:r>
                        <a:rPr dirty="0" sz="2600" spc="-21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00" spc="-3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dirty="0" sz="2600" spc="-17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00" spc="-9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contextual</a:t>
                      </a:r>
                      <a:r>
                        <a:rPr dirty="0" sz="2600" spc="3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00" spc="-8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information</a:t>
                      </a:r>
                      <a:r>
                        <a:rPr dirty="0" sz="2600" spc="-204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00" spc="-165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\o</a:t>
                      </a:r>
                      <a:r>
                        <a:rPr dirty="0" sz="2600" spc="-12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2600" spc="-20">
                          <a:solidFill>
                            <a:srgbClr val="FFFFFF"/>
                          </a:solidFill>
                          <a:latin typeface="Lucida Sans Unicode"/>
                          <a:cs typeface="Lucida Sans Unicode"/>
                        </a:rPr>
                        <a:t>make</a:t>
                      </a:r>
                      <a:endParaRPr sz="26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11633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762072" y="4922851"/>
            <a:ext cx="6374130" cy="295910"/>
          </a:xfrm>
          <a:custGeom>
            <a:avLst/>
            <a:gdLst/>
            <a:ahLst/>
            <a:cxnLst/>
            <a:rect l="l" t="t" r="r" b="b"/>
            <a:pathLst>
              <a:path w="6374130" h="295910">
                <a:moveTo>
                  <a:pt x="6373368" y="295656"/>
                </a:moveTo>
                <a:lnTo>
                  <a:pt x="0" y="295656"/>
                </a:lnTo>
                <a:lnTo>
                  <a:pt x="0" y="0"/>
                </a:lnTo>
                <a:lnTo>
                  <a:pt x="6373368" y="0"/>
                </a:lnTo>
                <a:lnTo>
                  <a:pt x="6373368" y="295656"/>
                </a:lnTo>
                <a:close/>
              </a:path>
            </a:pathLst>
          </a:custGeom>
          <a:solidFill>
            <a:srgbClr val="011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524060" y="4811592"/>
            <a:ext cx="482536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55">
                <a:solidFill>
                  <a:srgbClr val="FFFFFF"/>
                </a:solidFill>
                <a:latin typeface="Arial Black"/>
                <a:cs typeface="Arial Black"/>
              </a:rPr>
              <a:t>accurate</a:t>
            </a:r>
            <a:r>
              <a:rPr dirty="0" sz="2600" spc="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600" spc="-260">
                <a:solidFill>
                  <a:srgbClr val="FFFFFF"/>
                </a:solidFill>
                <a:latin typeface="Arial Black"/>
                <a:cs typeface="Arial Black"/>
              </a:rPr>
              <a:t>sentiment</a:t>
            </a:r>
            <a:r>
              <a:rPr dirty="0" sz="2600" spc="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600" spc="-295">
                <a:solidFill>
                  <a:srgbClr val="FFFFFF"/>
                </a:solidFill>
                <a:latin typeface="Arial Black"/>
                <a:cs typeface="Arial Black"/>
              </a:rPr>
              <a:t>predictions.</a:t>
            </a:r>
            <a:endParaRPr sz="2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8189" y="6556688"/>
            <a:ext cx="268249" cy="83520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7887" y="6556688"/>
            <a:ext cx="1987485" cy="80472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096" y="545628"/>
            <a:ext cx="10687685" cy="2124710"/>
            <a:chOff x="6096" y="545628"/>
            <a:chExt cx="10687685" cy="212471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" y="545628"/>
              <a:ext cx="10687303" cy="180453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096" y="2374552"/>
              <a:ext cx="10684510" cy="295910"/>
            </a:xfrm>
            <a:custGeom>
              <a:avLst/>
              <a:gdLst/>
              <a:ahLst/>
              <a:cxnLst/>
              <a:rect l="l" t="t" r="r" b="b"/>
              <a:pathLst>
                <a:path w="10684510" h="295910">
                  <a:moveTo>
                    <a:pt x="10683240" y="295656"/>
                  </a:moveTo>
                  <a:lnTo>
                    <a:pt x="0" y="295656"/>
                  </a:lnTo>
                  <a:lnTo>
                    <a:pt x="0" y="0"/>
                  </a:lnTo>
                  <a:lnTo>
                    <a:pt x="10683240" y="0"/>
                  </a:lnTo>
                  <a:lnTo>
                    <a:pt x="10683240" y="295656"/>
                  </a:lnTo>
                  <a:close/>
                </a:path>
              </a:pathLst>
            </a:custGeom>
            <a:solidFill>
              <a:srgbClr val="0115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6096" y="2746432"/>
            <a:ext cx="10684510" cy="302260"/>
          </a:xfrm>
          <a:custGeom>
            <a:avLst/>
            <a:gdLst/>
            <a:ahLst/>
            <a:cxnLst/>
            <a:rect l="l" t="t" r="r" b="b"/>
            <a:pathLst>
              <a:path w="10684510" h="302260">
                <a:moveTo>
                  <a:pt x="10683240" y="301752"/>
                </a:moveTo>
                <a:lnTo>
                  <a:pt x="0" y="301752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01752"/>
                </a:lnTo>
                <a:close/>
              </a:path>
            </a:pathLst>
          </a:custGeom>
          <a:solidFill>
            <a:srgbClr val="0115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096" y="3112217"/>
            <a:ext cx="10684510" cy="302260"/>
          </a:xfrm>
          <a:custGeom>
            <a:avLst/>
            <a:gdLst/>
            <a:ahLst/>
            <a:cxnLst/>
            <a:rect l="l" t="t" r="r" b="b"/>
            <a:pathLst>
              <a:path w="10684510" h="302260">
                <a:moveTo>
                  <a:pt x="10683240" y="301752"/>
                </a:moveTo>
                <a:lnTo>
                  <a:pt x="0" y="301752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01752"/>
                </a:lnTo>
                <a:close/>
              </a:path>
            </a:pathLst>
          </a:custGeom>
          <a:solidFill>
            <a:srgbClr val="0115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096" y="3478001"/>
            <a:ext cx="10684510" cy="302260"/>
          </a:xfrm>
          <a:custGeom>
            <a:avLst/>
            <a:gdLst/>
            <a:ahLst/>
            <a:cxnLst/>
            <a:rect l="l" t="t" r="r" b="b"/>
            <a:pathLst>
              <a:path w="10684510" h="302260">
                <a:moveTo>
                  <a:pt x="10683240" y="301752"/>
                </a:moveTo>
                <a:lnTo>
                  <a:pt x="0" y="301752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01752"/>
                </a:lnTo>
                <a:close/>
              </a:path>
            </a:pathLst>
          </a:custGeom>
          <a:solidFill>
            <a:srgbClr val="0115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96" y="3843785"/>
            <a:ext cx="10684510" cy="302260"/>
          </a:xfrm>
          <a:custGeom>
            <a:avLst/>
            <a:gdLst/>
            <a:ahLst/>
            <a:cxnLst/>
            <a:rect l="l" t="t" r="r" b="b"/>
            <a:pathLst>
              <a:path w="10684510" h="302260">
                <a:moveTo>
                  <a:pt x="10683240" y="301752"/>
                </a:moveTo>
                <a:lnTo>
                  <a:pt x="0" y="301752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01752"/>
                </a:lnTo>
                <a:close/>
              </a:path>
            </a:pathLst>
          </a:custGeom>
          <a:solidFill>
            <a:srgbClr val="0115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96" y="4209571"/>
            <a:ext cx="10684510" cy="302260"/>
          </a:xfrm>
          <a:custGeom>
            <a:avLst/>
            <a:gdLst/>
            <a:ahLst/>
            <a:cxnLst/>
            <a:rect l="l" t="t" r="r" b="b"/>
            <a:pathLst>
              <a:path w="10684510" h="302260">
                <a:moveTo>
                  <a:pt x="10683240" y="301752"/>
                </a:moveTo>
                <a:lnTo>
                  <a:pt x="0" y="301752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01752"/>
                </a:lnTo>
                <a:close/>
              </a:path>
            </a:pathLst>
          </a:custGeom>
          <a:solidFill>
            <a:srgbClr val="0115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096" y="4575355"/>
            <a:ext cx="10684510" cy="302260"/>
          </a:xfrm>
          <a:custGeom>
            <a:avLst/>
            <a:gdLst/>
            <a:ahLst/>
            <a:cxnLst/>
            <a:rect l="l" t="t" r="r" b="b"/>
            <a:pathLst>
              <a:path w="10684510" h="302260">
                <a:moveTo>
                  <a:pt x="10683240" y="301752"/>
                </a:moveTo>
                <a:lnTo>
                  <a:pt x="0" y="301752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01752"/>
                </a:lnTo>
                <a:close/>
              </a:path>
            </a:pathLst>
          </a:custGeom>
          <a:solidFill>
            <a:srgbClr val="0115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096" y="4941140"/>
            <a:ext cx="10684510" cy="302260"/>
          </a:xfrm>
          <a:custGeom>
            <a:avLst/>
            <a:gdLst/>
            <a:ahLst/>
            <a:cxnLst/>
            <a:rect l="l" t="t" r="r" b="b"/>
            <a:pathLst>
              <a:path w="10684510" h="302260">
                <a:moveTo>
                  <a:pt x="10683240" y="301752"/>
                </a:moveTo>
                <a:lnTo>
                  <a:pt x="0" y="301752"/>
                </a:lnTo>
                <a:lnTo>
                  <a:pt x="0" y="0"/>
                </a:lnTo>
                <a:lnTo>
                  <a:pt x="10683240" y="0"/>
                </a:lnTo>
                <a:lnTo>
                  <a:pt x="10683240" y="301752"/>
                </a:lnTo>
                <a:close/>
              </a:path>
            </a:pathLst>
          </a:custGeom>
          <a:solidFill>
            <a:srgbClr val="0115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009496" y="2291742"/>
            <a:ext cx="8656955" cy="29591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065" marR="5080" indent="10160">
              <a:lnSpc>
                <a:spcPct val="95200"/>
              </a:lnSpc>
              <a:spcBef>
                <a:spcPts val="235"/>
              </a:spcBef>
              <a:tabLst>
                <a:tab pos="596265" algn="l"/>
              </a:tabLst>
            </a:pPr>
            <a:r>
              <a:rPr dirty="0" sz="2400" spc="-35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400" spc="60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24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4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Lucida Sans Unicode"/>
                <a:cs typeface="Lucida Sans Unicode"/>
              </a:rPr>
              <a:t>Recurrent</a:t>
            </a:r>
            <a:r>
              <a:rPr dirty="0" sz="24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Neural</a:t>
            </a:r>
            <a:r>
              <a:rPr dirty="0" sz="24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Network</a:t>
            </a:r>
            <a:r>
              <a:rPr dirty="0" sz="2400" spc="2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Lucida Sans Unicode"/>
                <a:cs typeface="Lucida Sans Unicode"/>
              </a:rPr>
              <a:t>(RN</a:t>
            </a:r>
            <a:r>
              <a:rPr dirty="0" sz="2400" spc="-5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N)</a:t>
            </a:r>
            <a:r>
              <a:rPr dirty="0" sz="24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Lucida Sans Unicode"/>
                <a:cs typeface="Lucida Sans Unicode"/>
              </a:rPr>
              <a:t>architecture </a:t>
            </a:r>
            <a:r>
              <a:rPr dirty="0" sz="2500" spc="-14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sentiment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65">
                <a:solidFill>
                  <a:srgbClr val="FFFFFF"/>
                </a:solidFill>
                <a:latin typeface="Lucida Sans Unicode"/>
                <a:cs typeface="Lucida Sans Unicode"/>
              </a:rPr>
              <a:t>analysis.</a:t>
            </a:r>
            <a:r>
              <a:rPr dirty="0" sz="25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5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RNN</a:t>
            </a:r>
            <a:r>
              <a:rPr dirty="0" sz="250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50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Lucida Sans Unicode"/>
                <a:cs typeface="Lucida Sans Unicode"/>
              </a:rPr>
              <a:t>processes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sequential</a:t>
            </a:r>
            <a:r>
              <a:rPr dirty="0" sz="2400" spc="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Lucida Sans Unicode"/>
                <a:cs typeface="Lucida Sans Unicode"/>
              </a:rPr>
              <a:t>input</a:t>
            </a:r>
            <a:r>
              <a:rPr dirty="0" sz="24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data,</a:t>
            </a:r>
            <a:r>
              <a:rPr dirty="0" sz="2400" spc="-2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dirty="0" sz="24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dirty="0" sz="24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Lucida Sans Unicode"/>
                <a:cs typeface="Lucida Sans Unicode"/>
              </a:rPr>
              <a:t>text,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learns</a:t>
            </a:r>
            <a:r>
              <a:rPr dirty="0" sz="24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4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Lucida Sans Unicode"/>
                <a:cs typeface="Lucida Sans Unicode"/>
              </a:rPr>
              <a:t>capture </a:t>
            </a:r>
            <a:r>
              <a:rPr dirty="0" sz="2600" spc="-65">
                <a:solidFill>
                  <a:srgbClr val="FFFFFF"/>
                </a:solidFill>
                <a:latin typeface="Lucida Sans Unicode"/>
                <a:cs typeface="Lucida Sans Unicode"/>
              </a:rPr>
              <a:t>temporal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Lucida Sans Unicode"/>
                <a:cs typeface="Lucida Sans Unicode"/>
              </a:rPr>
              <a:t>dependencies</a:t>
            </a:r>
            <a:r>
              <a:rPr dirty="0" sz="26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dirty="0" sz="26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2600" spc="-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r>
              <a:rPr dirty="0" sz="2600" spc="-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600" spc="-2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Lucida Sans Unicode"/>
                <a:cs typeface="Lucida Sans Unicode"/>
              </a:rPr>
              <a:t>use</a:t>
            </a:r>
            <a:r>
              <a:rPr dirty="0" sz="26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Lucida Sans Unicode"/>
                <a:cs typeface="Lucida Sans Unicode"/>
              </a:rPr>
              <a:t>an </a:t>
            </a:r>
            <a:r>
              <a:rPr dirty="0" sz="2550">
                <a:solidFill>
                  <a:srgbClr val="FFFFFF"/>
                </a:solidFill>
                <a:latin typeface="Lucida Sans Unicode"/>
                <a:cs typeface="Lucida Sans Unicode"/>
              </a:rPr>
              <a:t>embedding</a:t>
            </a:r>
            <a:r>
              <a:rPr dirty="0" sz="25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80">
                <a:solidFill>
                  <a:srgbClr val="FFFFFF"/>
                </a:solidFill>
                <a:latin typeface="Lucida Sans Unicode"/>
                <a:cs typeface="Lucida Sans Unicode"/>
              </a:rPr>
              <a:t>layer </a:t>
            </a:r>
            <a:r>
              <a:rPr dirty="0" sz="2550" spc="-5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50" spc="-1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convert</a:t>
            </a:r>
            <a:r>
              <a:rPr dirty="0" sz="2550" spc="-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55">
                <a:solidFill>
                  <a:srgbClr val="FFFFFF"/>
                </a:solidFill>
                <a:latin typeface="Lucida Sans Unicode"/>
                <a:cs typeface="Lucida Sans Unicode"/>
              </a:rPr>
              <a:t>words</a:t>
            </a:r>
            <a:r>
              <a:rPr dirty="0" sz="255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550" spc="-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dense</a:t>
            </a:r>
            <a:r>
              <a:rPr dirty="0" sz="25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Lucida Sans Unicode"/>
                <a:cs typeface="Lucida Sans Unicode"/>
              </a:rPr>
              <a:t>vectors, </a:t>
            </a:r>
            <a:r>
              <a:rPr dirty="0" sz="2600" spc="-80">
                <a:solidFill>
                  <a:srgbClr val="FFFFFF"/>
                </a:solidFill>
                <a:latin typeface="Lucida Sans Unicode"/>
                <a:cs typeface="Lucida Sans Unicode"/>
              </a:rPr>
              <a:t>followed</a:t>
            </a:r>
            <a:r>
              <a:rPr dirty="0" sz="2600" spc="-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dirty="0" sz="26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Lucida Sans Unicode"/>
                <a:cs typeface="Lucida Sans Unicode"/>
              </a:rPr>
              <a:t>one</a:t>
            </a:r>
            <a:r>
              <a:rPr dirty="0" sz="2600" spc="-20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55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dirty="0" sz="26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Lucida Sans Unicode"/>
                <a:cs typeface="Lucida Sans Unicode"/>
              </a:rPr>
              <a:t>more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Lucida Sans Unicode"/>
                <a:cs typeface="Lucida Sans Unicode"/>
              </a:rPr>
              <a:t>LSTM</a:t>
            </a:r>
            <a:r>
              <a:rPr dirty="0" sz="26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Lucida Sans Unicode"/>
                <a:cs typeface="Lucida Sans Unicode"/>
              </a:rPr>
              <a:t>layers</a:t>
            </a:r>
            <a:r>
              <a:rPr dirty="0" sz="2600" spc="-1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600" spc="-1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Lucida Sans Unicode"/>
                <a:cs typeface="Lucida Sans Unicode"/>
              </a:rPr>
              <a:t>process</a:t>
            </a:r>
            <a:r>
              <a:rPr dirty="0" sz="26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dirty="0" sz="2600" spc="-50">
                <a:solidFill>
                  <a:srgbClr val="FFFFFF"/>
                </a:solidFill>
                <a:latin typeface="Lucida Sans Unicode"/>
                <a:cs typeface="Lucida Sans Unicode"/>
              </a:rPr>
              <a:t>sequential</a:t>
            </a:r>
            <a:r>
              <a:rPr dirty="0" sz="26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r>
              <a:rPr dirty="0" sz="2600" spc="-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Lucida Sans Unicode"/>
                <a:cs typeface="Lucida Sans Unicode"/>
              </a:rPr>
              <a:t>Finally,</a:t>
            </a:r>
            <a:r>
              <a:rPr dirty="0" sz="26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229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6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Lucida Sans Unicode"/>
                <a:cs typeface="Lucida Sans Unicode"/>
              </a:rPr>
              <a:t>dense</a:t>
            </a:r>
            <a:r>
              <a:rPr dirty="0" sz="26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Lucida Sans Unicode"/>
                <a:cs typeface="Lucida Sans Unicode"/>
              </a:rPr>
              <a:t>layer</a:t>
            </a:r>
            <a:r>
              <a:rPr dirty="0" sz="2600" spc="-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600" spc="-1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229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600" spc="-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Lucida Sans Unicode"/>
                <a:cs typeface="Lucida Sans Unicode"/>
              </a:rPr>
              <a:t>sigmoid </a:t>
            </a:r>
            <a:r>
              <a:rPr dirty="0" sz="2450">
                <a:solidFill>
                  <a:srgbClr val="FFFFFF"/>
                </a:solidFill>
                <a:latin typeface="Lucida Sans Unicode"/>
                <a:cs typeface="Lucida Sans Unicode"/>
              </a:rPr>
              <a:t>activation</a:t>
            </a:r>
            <a:r>
              <a:rPr dirty="0" sz="245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>
                <a:solidFill>
                  <a:srgbClr val="FFFFFF"/>
                </a:solidFill>
                <a:latin typeface="Lucida Sans Unicode"/>
                <a:cs typeface="Lucida Sans Unicode"/>
              </a:rPr>
              <a:t>function</a:t>
            </a:r>
            <a:r>
              <a:rPr dirty="0" sz="2450" spc="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450" spc="-19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>
                <a:solidFill>
                  <a:srgbClr val="FFFFFF"/>
                </a:solidFill>
                <a:latin typeface="Lucida Sans Unicode"/>
                <a:cs typeface="Lucida Sans Unicode"/>
              </a:rPr>
              <a:t>used</a:t>
            </a:r>
            <a:r>
              <a:rPr dirty="0" sz="24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4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dirty="0" sz="245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>
                <a:solidFill>
                  <a:srgbClr val="FFFFFF"/>
                </a:solidFill>
                <a:latin typeface="Lucida Sans Unicode"/>
                <a:cs typeface="Lucida Sans Unicode"/>
              </a:rPr>
              <a:t>binary</a:t>
            </a:r>
            <a:r>
              <a:rPr dirty="0" sz="2450" spc="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Lucida Sans Unicode"/>
                <a:cs typeface="Lucida Sans Unicode"/>
              </a:rPr>
              <a:t>classification.</a:t>
            </a:r>
            <a:endParaRPr sz="2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OKEN Scanner</dc:creator>
  <dc:subject>A.Praveen</dc:subject>
  <dc:title>A.Praveen</dc:title>
  <dcterms:created xsi:type="dcterms:W3CDTF">2024-04-05T13:24:10Z</dcterms:created>
  <dcterms:modified xsi:type="dcterms:W3CDTF">2024-04-05T13:24:10Z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2024-04-05T00:00:00Z</vt:filetime>
  </property>
  <property fmtid="{D5CDD505-2E9C-101B-9397-08002B2CF9AE}" pid="3" name="Producer">
    <vt:lpwstr>intsig.com pdf producer</vt:lpwstr>
  </property>
</Properties>
</file>