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FB39C-28D7-4796-A286-27D859124ABD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D9258-20FD-4233-AAC0-D476B62A2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22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D9258-20FD-4233-AAC0-D476B62A2AC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393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7953A-3F50-87BA-14ED-D297DCCE9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AF9634-0D4A-DFFE-B2CC-B20FA4CDF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101EE3-6F85-0C8D-8E44-5C76DBA6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CDE-BF2A-4F71-9ACE-C7F69DE015B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B2FA7D-13D0-5729-A50A-9A5AC46B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D00F65-BC03-CBA3-E91C-44C7B5A0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5378-E970-4FD2-9A90-AD6662A4A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06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B8DD6C-7B72-EB79-13E0-3CE4E5F9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907F83-4CB3-AF1B-87D0-BA217CEA7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6D952F-7366-A9FC-BC49-79DB7D6BA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CDE-BF2A-4F71-9ACE-C7F69DE015B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2496B0-11F3-82A1-B226-5391A234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0A963-9339-47C1-8FF3-494AFC68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5378-E970-4FD2-9A90-AD6662A4A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571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BC0C8E-C6CE-B950-D522-74942DAE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1419B8-38FC-0497-C754-070DE06F6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2AACDD-9EB6-0FAF-E3AD-D46630FB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CDE-BF2A-4F71-9ACE-C7F69DE015B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04E585-202A-440C-4113-66486B189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C2509D-8882-AB94-3480-BC5F9D61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5378-E970-4FD2-9A90-AD6662A4A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09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857BD-94AF-2A12-144D-7610778A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B9F3D-DC29-7F79-C121-2F47790D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99A35F-8FB7-1945-0E98-03ED8444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CDE-BF2A-4F71-9ACE-C7F69DE015B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214A74-3FE6-CF44-83FA-CEFA2104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17F015-531E-81A9-7D44-4F449F59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5378-E970-4FD2-9A90-AD6662A4A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36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983C8-772F-D14B-50BB-8FD348FF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2B8920-F1AF-5274-0F6D-F0EC6C7B1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19DA7-F736-12F2-4B39-1DE69AE5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CDE-BF2A-4F71-9ACE-C7F69DE015B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CE1B52-A28E-D650-72FB-A0743A00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4BC9A-27C5-322C-B10B-6A1E844EE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5378-E970-4FD2-9A90-AD6662A4A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90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DC797C-51B8-24C8-E30E-F0710601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2F633F-BEE2-4CC8-A26A-64006A540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537FCE-746C-BD5A-65E1-E4FC2B214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ECF022-7CE8-5E47-6636-257FA7059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CDE-BF2A-4F71-9ACE-C7F69DE015B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FCA8E4-C399-F699-1479-AA7FF59C5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39C16-4FD0-C7AF-2780-71780111F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5378-E970-4FD2-9A90-AD6662A4A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50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8F15E-C8C8-188A-2C40-690849DE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C1A6FE-B4D1-2417-A47D-958B93E1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F1F607-1937-0F97-3345-41EA6AEF7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C2352F8-7F76-AE31-13F7-4F02A573D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2895850-A085-3840-9686-5A1750A91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4F82B4-0EB0-E8FC-49CF-BB4DB14C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CDE-BF2A-4F71-9ACE-C7F69DE015B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222D9CD-4403-FDAB-3948-6CA2612F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40E657-94C3-3AB5-149E-17E2F10E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5378-E970-4FD2-9A90-AD6662A4A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57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F8ECF-91A1-7F01-69E6-0C1680E76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BBE5F6-BB5E-1ABE-C126-0EE1E324A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CDE-BF2A-4F71-9ACE-C7F69DE015B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37FF4C3-4857-C549-5740-A6D1C757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FEFD5D-C160-FBD8-DA9F-58974538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5378-E970-4FD2-9A90-AD6662A4A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25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767171-4E72-A6B0-6B03-35E3572B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CDE-BF2A-4F71-9ACE-C7F69DE015B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49F623-5C9F-FE3B-BDF0-C356B86F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4EC9FA-B72E-CD61-06CA-21FA1644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5378-E970-4FD2-9A90-AD6662A4A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55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F7E98-0E7C-6C84-ACC7-2D503FF9A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07F183-2B40-6AA9-D76A-AD440CE8B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6DE925-C10C-BC33-CFA4-C20DCD087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4ADA47-5135-98FB-A7F7-620E6FBE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CDE-BF2A-4F71-9ACE-C7F69DE015B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672612-B7B7-58B5-E9DE-826928EA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16C4B4-0A07-2A1C-160C-66587F4D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5378-E970-4FD2-9A90-AD6662A4A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90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E4764-A017-67B7-B799-8C423535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68E0C80-F63D-DDC5-D1B1-E765E70C6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51349F-536E-3CC7-E8EC-AE1798B28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EA686B-A627-705F-FCBD-147322CF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07CDE-BF2A-4F71-9ACE-C7F69DE015B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22BDF9-869C-D8D3-0F91-DF742B01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26266D-2341-AED7-68A5-5FEA29DA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45378-E970-4FD2-9A90-AD6662A4A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97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9D969E-448E-5766-DD7F-4724BDE7B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D8CF9C-2ACC-C52E-DE49-42AADA361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AEFC34-FBB9-8769-66A8-B7E160F32F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07CDE-BF2A-4F71-9ACE-C7F69DE015B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8E6D4E-07A9-6398-1DB2-449AAA0D8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8BB08A-D50A-EADC-912B-4279A81E1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945378-E970-4FD2-9A90-AD6662A4AD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44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A19B6-E67F-DAFD-D1EB-A8B87085E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003920"/>
            <a:ext cx="9144000" cy="2189163"/>
          </a:xfrm>
        </p:spPr>
        <p:txBody>
          <a:bodyPr>
            <a:normAutofit fontScale="90000"/>
          </a:bodyPr>
          <a:lstStyle/>
          <a:p>
            <a:r>
              <a:rPr lang="ru-RU" dirty="0"/>
              <a:t>Хранимые процедуры и триггеры: автоматизация и управление в базах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4548B4-2D93-56BE-29F5-D9D3038A0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64666"/>
            <a:ext cx="12192000" cy="1693333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Выполнили: студенты 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 </a:t>
            </a:r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курса</a:t>
            </a:r>
          </a:p>
          <a:p>
            <a:pPr algn="r"/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ИИТТО, ИВТ</a:t>
            </a:r>
          </a:p>
          <a:p>
            <a:pPr algn="r"/>
            <a:r>
              <a:rPr lang="ru-RU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Нуриева Д.Э., Тарасова Д.Ю., Самбуев А.Б.</a:t>
            </a:r>
          </a:p>
          <a:p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Санкт-Петербург, 202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B04C55-72E5-0D4C-9264-F26FB9339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290" y="328188"/>
            <a:ext cx="8047417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60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D6E19B-FFA3-1850-C2D4-A2505302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3287D0-F966-6303-EAB2-5F1F4156B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5457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CREATE TABLE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SalaryAudit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audit_id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INT PRIMARY KEY AUTO_INCREMENT,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employee_id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INT,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old_salary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DECIMAL(10, 2),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new_salary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DECIMAL(10, 2),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change_date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DATETIME,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changed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by VARCHAR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(255) -- Например, имя пользователя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D1308F-1266-D233-3BB3-CA9D91A9A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723468" cy="48545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Создание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триггера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CREATE TRIGGER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salary_update_trigger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AFTER UPDATE ON Employees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FOR EACH ROW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BEGIN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-- Проверка, изменилась ли зарплата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IF NEW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salary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&lt;&gt;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OLD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salary THEN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Добавление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записи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таблицу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SalaryAudit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INSERT INTO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SalaryAudit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employee_id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old_salary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new_salary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change_date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changed_by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    VALUES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OLD.employee_id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OLD.salary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NEW.salary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, NOW(), USER()); -- USER() 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текущий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пользователь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   END IF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END</a:t>
            </a:r>
            <a:r>
              <a:rPr lang="ru-RU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1CE5A-2ADE-6093-A554-DAA8DEC80125}"/>
              </a:ext>
            </a:extLst>
          </p:cNvPr>
          <p:cNvSpPr txBox="1"/>
          <p:nvPr/>
        </p:nvSpPr>
        <p:spPr>
          <a:xfrm>
            <a:off x="11883902" y="6488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8635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A02D1-A9BE-89A1-F3ED-64A547709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триггеров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B3620-A13C-31CE-CD73-F2195764D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386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Усложнение отладки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Производительность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Сложность управления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Взаимодействие с хранимыми процедурами</a:t>
            </a:r>
          </a:p>
        </p:txBody>
      </p:sp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3948C16E-3FC5-3FDE-F5FD-DFB968FA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133" y="1825625"/>
            <a:ext cx="3790949" cy="460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4230C8-DE72-534B-FC8C-61D743FFB9C9}"/>
              </a:ext>
            </a:extLst>
          </p:cNvPr>
          <p:cNvSpPr txBox="1"/>
          <p:nvPr/>
        </p:nvSpPr>
        <p:spPr>
          <a:xfrm>
            <a:off x="11760472" y="64886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7850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664A4-3466-E22D-B9EE-6148EBDC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231" y="321733"/>
            <a:ext cx="10515600" cy="5307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Сравнения хранимых процедур и триггеров</a:t>
            </a:r>
          </a:p>
        </p:txBody>
      </p:sp>
      <p:pic>
        <p:nvPicPr>
          <p:cNvPr id="4" name="Изображение 16">
            <a:extLst>
              <a:ext uri="{FF2B5EF4-FFF2-40B4-BE49-F238E27FC236}">
                <a16:creationId xmlns:a16="http://schemas.microsoft.com/office/drawing/2014/main" id="{D2390C79-CEA2-256B-BD97-10C682340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527" y="852488"/>
            <a:ext cx="6214946" cy="592649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239A8D-87FB-21DB-D646-57156D7C2BB6}"/>
              </a:ext>
            </a:extLst>
          </p:cNvPr>
          <p:cNvSpPr txBox="1"/>
          <p:nvPr/>
        </p:nvSpPr>
        <p:spPr>
          <a:xfrm>
            <a:off x="11760472" y="64886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89209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D905B-0CA3-7823-8647-6392161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 и рекомендации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3EDEA6-2185-3280-55BC-ABEC4A97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7733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Используйте процедуры для бизнес-логики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Применяйте триггеры для аудита и проверки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Избегайте избыточных триггеров, которые усложняют поддержку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Документируйте все хранимые процедуры и триггеры</a:t>
            </a: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258D8FD5-E35E-893B-F31E-A1E2CA4C6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66639">
            <a:off x="9557151" y="4176584"/>
            <a:ext cx="1696720" cy="169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F18FF7-BFB0-AE9D-B7EC-C5C0C92CA050}"/>
              </a:ext>
            </a:extLst>
          </p:cNvPr>
          <p:cNvSpPr txBox="1"/>
          <p:nvPr/>
        </p:nvSpPr>
        <p:spPr>
          <a:xfrm>
            <a:off x="11760472" y="648866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66898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18120-705D-A12D-32BF-35E3237B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Хранимые процедур (</a:t>
            </a:r>
            <a:r>
              <a:rPr lang="en-US" dirty="0"/>
              <a:t>Stored Procedures</a:t>
            </a:r>
            <a:r>
              <a:rPr lang="ru-RU" dirty="0"/>
              <a:t>)</a:t>
            </a:r>
            <a:br>
              <a:rPr lang="en-US" dirty="0"/>
            </a:br>
            <a:r>
              <a:rPr lang="ru-RU" sz="2800" dirty="0"/>
              <a:t>Что это?...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85C5B5-347A-8351-5502-E3D62FA8A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2186"/>
            <a:ext cx="539326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Хранимые процедуры — это предварительно скомпилированные операторы SQL, хранящиеся в базе данных и позволяющие осуществлять модульное программирование. Они инкапсулируют бизнес-логику и обеспечивают эффективное выполнение сложных операций без повторного ввода кода.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4B086A-A077-C934-614E-9FBD5E5C6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22186"/>
            <a:ext cx="5048955" cy="3639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B0927-80AB-B85D-CE44-DBD7C557BE40}"/>
              </a:ext>
            </a:extLst>
          </p:cNvPr>
          <p:cNvSpPr txBox="1"/>
          <p:nvPr/>
        </p:nvSpPr>
        <p:spPr>
          <a:xfrm>
            <a:off x="11883902" y="6488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425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AEE36-BFA1-63DC-C840-102FCF0E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хранимые процедуры?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40892B-6116-C05C-C20B-E48EADA0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668" y="1461573"/>
            <a:ext cx="6206067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Уменьшение дублирования кода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Повышение производительности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Безопасность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Снижение сетевого трафика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Централизованная логика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C6D3A0-C5E7-A917-D61F-2403FEF45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235" y="1690688"/>
            <a:ext cx="5284065" cy="3515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C7EDD9-1767-26DE-D346-7611745A3637}"/>
              </a:ext>
            </a:extLst>
          </p:cNvPr>
          <p:cNvSpPr txBox="1"/>
          <p:nvPr/>
        </p:nvSpPr>
        <p:spPr>
          <a:xfrm>
            <a:off x="11883902" y="6488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457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6F3B61-DDE3-2172-2DA9-59485905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Синтаксис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69C8B5-7D32-DDEE-E93A-0EB69C92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941"/>
            <a:ext cx="6646334" cy="4842934"/>
          </a:xfrm>
        </p:spPr>
        <p:txBody>
          <a:bodyPr/>
          <a:lstStyle/>
          <a:p>
            <a:pPr>
              <a:buNone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CREATE PROCEDURE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имя_процедуры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(</a:t>
            </a:r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None/>
            </a:pP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   параметр1 </a:t>
            </a:r>
            <a:r>
              <a:rPr lang="ru-RU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тип_данных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,</a:t>
            </a:r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None/>
            </a:pP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   параметр2 </a:t>
            </a:r>
            <a:r>
              <a:rPr lang="ru-RU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тип_данных</a:t>
            </a:r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None/>
            </a:pP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)</a:t>
            </a:r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None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BEGIN</a:t>
            </a:r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None/>
            </a:pP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   -- Тело процедуры: 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SQL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-инструкции</a:t>
            </a:r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None/>
            </a:pP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   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SELECT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* 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FROM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таблица 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WHERE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условие = параметр1;</a:t>
            </a:r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buNone/>
            </a:pP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   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UPDATE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ru-RU" sz="180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другая_таблица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SET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поле = параметр2 </a:t>
            </a: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WHERE id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 = 1;</a:t>
            </a:r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END</a:t>
            </a:r>
            <a:r>
              <a:rPr lang="ru-RU" sz="180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;</a:t>
            </a:r>
            <a:endParaRPr lang="ru-RU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ru-RU" dirty="0"/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6AAA5B5C-356A-1AC7-5CC1-812C77823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66" y="4030133"/>
            <a:ext cx="2539153" cy="2539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0E37E6-5D30-0F2B-83DE-0F847ACFC50D}"/>
              </a:ext>
            </a:extLst>
          </p:cNvPr>
          <p:cNvSpPr txBox="1"/>
          <p:nvPr/>
        </p:nvSpPr>
        <p:spPr>
          <a:xfrm>
            <a:off x="11883902" y="6488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2815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03454E-0E67-1707-CA77-5DEF88B3D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0266"/>
            <a:ext cx="10515600" cy="701675"/>
          </a:xfrm>
        </p:spPr>
        <p:txBody>
          <a:bodyPr/>
          <a:lstStyle/>
          <a:p>
            <a:r>
              <a:rPr lang="ru-RU" dirty="0"/>
              <a:t>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063-2798-80DE-9B1A-2082BE2EB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12358"/>
            <a:ext cx="6832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</a:t>
            </a:r>
            <a:r>
              <a:rPr lang="ru-RU" sz="2400" dirty="0"/>
              <a:t> </a:t>
            </a:r>
            <a:r>
              <a:rPr lang="ru-RU" sz="2400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(входные):</a:t>
            </a:r>
            <a:r>
              <a:rPr lang="en-US" sz="2400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 </a:t>
            </a:r>
            <a:r>
              <a:rPr lang="ru-RU" sz="2400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это параметры, которые передают значения в процедуру.</a:t>
            </a:r>
            <a:endParaRPr lang="ru-RU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OUT</a:t>
            </a:r>
            <a:r>
              <a:rPr lang="ru-RU" sz="2400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 (выходные):</a:t>
            </a:r>
            <a:r>
              <a:rPr lang="en-US" sz="2400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 </a:t>
            </a:r>
            <a:r>
              <a:rPr lang="ru-RU" sz="2400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это параметры, которые процедура использует для возврата значений.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INOUT</a:t>
            </a:r>
            <a:r>
              <a:rPr lang="ru-RU" sz="2400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 (входные/выходные):</a:t>
            </a:r>
            <a:r>
              <a:rPr lang="en-US" sz="2400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 </a:t>
            </a:r>
            <a:r>
              <a:rPr lang="ru-RU" sz="2400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это параметры, которые могут использоваться как для передачи значений в процедуру, так и для возврата значений из нее.</a:t>
            </a:r>
            <a:endParaRPr lang="ru-RU" sz="3600" dirty="0"/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A10CF33F-A2FE-CAEE-F545-0EEEAED5C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01" y="1512358"/>
            <a:ext cx="4269723" cy="417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760452-EC24-344A-700F-0F5E9D0464D4}"/>
              </a:ext>
            </a:extLst>
          </p:cNvPr>
          <p:cNvSpPr txBox="1"/>
          <p:nvPr/>
        </p:nvSpPr>
        <p:spPr>
          <a:xfrm>
            <a:off x="11883902" y="6488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26603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4B1A5-D2D7-538F-6865-C416A9177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 хранимые процедуры?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37F58-4670-B2C0-0186-53E3180B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419"/>
            <a:ext cx="4969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Хранимые процедуры особенно полезны при выполнении повторяющихся задач, сложной бизнес-логики или для повышения целостности данных и безопасности процессов. </a:t>
            </a:r>
          </a:p>
          <a:p>
            <a:pPr marL="0" indent="0">
              <a:buNone/>
            </a:pPr>
            <a:r>
              <a:rPr lang="ru-RU" sz="2400" dirty="0"/>
              <a:t>Они идеально подходят для создания API, пакетной обработки данных и оптимизации запросов.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02DD74-AE60-44DA-FE4C-82E90FFD2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869" y="1981533"/>
            <a:ext cx="4768080" cy="32409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1323BC-A549-832D-DC52-D8EC7196F32E}"/>
              </a:ext>
            </a:extLst>
          </p:cNvPr>
          <p:cNvSpPr txBox="1"/>
          <p:nvPr/>
        </p:nvSpPr>
        <p:spPr>
          <a:xfrm>
            <a:off x="11883902" y="6488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5723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EAFC8-AF42-ACF4-CD16-17C71F36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Триггеры</a:t>
            </a:r>
            <a:br>
              <a:rPr lang="ru-RU" dirty="0"/>
            </a:br>
            <a:r>
              <a:rPr lang="ru-RU" sz="2800" dirty="0"/>
              <a:t>Что это?...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9C5D6-652F-DE30-1A44-4A7ACBFF0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0291"/>
            <a:ext cx="4563532" cy="4041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Триггер — это особый тип хранимой процедуры, которая автоматически выполняется</a:t>
            </a:r>
            <a:r>
              <a:rPr lang="en-US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 </a:t>
            </a:r>
            <a:r>
              <a:rPr lang="ru-RU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в ответ на определённое событие</a:t>
            </a:r>
            <a:r>
              <a:rPr lang="en-US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 </a:t>
            </a:r>
            <a:r>
              <a:rPr lang="ru-RU" dirty="0">
                <a:solidFill>
                  <a:srgbClr val="212529"/>
                </a:solidFill>
                <a:effectLst/>
                <a:ea typeface="Segoe UI" panose="020B0502040204020203" pitchFamily="34" charset="0"/>
              </a:rPr>
              <a:t>в базе данных.</a:t>
            </a:r>
            <a:endParaRPr lang="ru-RU" sz="4000" dirty="0"/>
          </a:p>
        </p:txBody>
      </p:sp>
      <p:pic>
        <p:nvPicPr>
          <p:cNvPr id="2056" name="Picture 8" descr="Picture background">
            <a:extLst>
              <a:ext uri="{FF2B5EF4-FFF2-40B4-BE49-F238E27FC236}">
                <a16:creationId xmlns:a16="http://schemas.microsoft.com/office/drawing/2014/main" id="{C2C33C71-CCA6-B361-D175-C6D05DBA88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2"/>
          <a:stretch/>
        </p:blipFill>
        <p:spPr bwMode="auto">
          <a:xfrm rot="517798">
            <a:off x="1057433" y="4940952"/>
            <a:ext cx="4125069" cy="8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icture background">
            <a:extLst>
              <a:ext uri="{FF2B5EF4-FFF2-40B4-BE49-F238E27FC236}">
                <a16:creationId xmlns:a16="http://schemas.microsoft.com/office/drawing/2014/main" id="{7C888EA9-CB7C-1865-FC99-621464EC4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254" y="1690688"/>
            <a:ext cx="5905945" cy="375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0B40B6-3BEC-20AB-997C-EB7680EF0AB9}"/>
              </a:ext>
            </a:extLst>
          </p:cNvPr>
          <p:cNvSpPr txBox="1"/>
          <p:nvPr/>
        </p:nvSpPr>
        <p:spPr>
          <a:xfrm>
            <a:off x="11883902" y="6488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6405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A3C84-C9AC-DBEE-56D2-60CFF8520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триггеры?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B1C405-6F6D-F908-D13C-AACFB0BD9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418667" cy="410263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Аудит изменений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Проверка данных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Каскадные изменения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Реализация бизнес-логики на уровне БД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40526D87-9603-9FE4-DB35-1C2A720761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7" b="6562"/>
          <a:stretch/>
        </p:blipFill>
        <p:spPr bwMode="auto">
          <a:xfrm>
            <a:off x="6256867" y="2167660"/>
            <a:ext cx="5520266" cy="27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0D5DC6-F270-7BAB-FF6D-D9479748F952}"/>
              </a:ext>
            </a:extLst>
          </p:cNvPr>
          <p:cNvSpPr txBox="1"/>
          <p:nvPr/>
        </p:nvSpPr>
        <p:spPr>
          <a:xfrm>
            <a:off x="11883902" y="6488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6498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EEBF06-1085-A32C-1A7E-5626D5EB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триггеров</a:t>
            </a:r>
          </a:p>
        </p:txBody>
      </p:sp>
      <p:pic>
        <p:nvPicPr>
          <p:cNvPr id="4" name="Изображение 15">
            <a:extLst>
              <a:ext uri="{FF2B5EF4-FFF2-40B4-BE49-F238E27FC236}">
                <a16:creationId xmlns:a16="http://schemas.microsoft.com/office/drawing/2014/main" id="{0FDC717C-083D-1511-4DEF-1FC1CCC17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33400"/>
            <a:ext cx="9465733" cy="487424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33D584-60CB-3EAD-D801-89D9BA179D61}"/>
              </a:ext>
            </a:extLst>
          </p:cNvPr>
          <p:cNvSpPr txBox="1"/>
          <p:nvPr/>
        </p:nvSpPr>
        <p:spPr>
          <a:xfrm>
            <a:off x="11883902" y="64886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7436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505</Words>
  <Application>Microsoft Office PowerPoint</Application>
  <PresentationFormat>Широкоэкранный</PresentationFormat>
  <Paragraphs>87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Segoe UI</vt:lpstr>
      <vt:lpstr>Tahoma</vt:lpstr>
      <vt:lpstr>Times New Roman</vt:lpstr>
      <vt:lpstr>Wingdings</vt:lpstr>
      <vt:lpstr>Тема Office</vt:lpstr>
      <vt:lpstr>Хранимые процедуры и триггеры: автоматизация и управление в базах данных</vt:lpstr>
      <vt:lpstr>Хранимые процедур (Stored Procedures) Что это?...</vt:lpstr>
      <vt:lpstr>Зачем нужны хранимые процедуры?</vt:lpstr>
      <vt:lpstr>Синтаксис</vt:lpstr>
      <vt:lpstr>Параметры</vt:lpstr>
      <vt:lpstr>Когда использовать хранимые процедуры?</vt:lpstr>
      <vt:lpstr>Триггеры Что это?...</vt:lpstr>
      <vt:lpstr>Зачем нужны триггеры?</vt:lpstr>
      <vt:lpstr>Виды триггеров</vt:lpstr>
      <vt:lpstr>Пример</vt:lpstr>
      <vt:lpstr>Ограничения триггеров</vt:lpstr>
      <vt:lpstr>Сравнения хранимых процедур и триггеров</vt:lpstr>
      <vt:lpstr>Заключение и рекомендации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Алдар Самбуев</dc:creator>
  <cp:lastModifiedBy>Алдар Самбуев</cp:lastModifiedBy>
  <cp:revision>3</cp:revision>
  <dcterms:created xsi:type="dcterms:W3CDTF">2025-05-13T18:58:58Z</dcterms:created>
  <dcterms:modified xsi:type="dcterms:W3CDTF">2025-05-14T10:46:57Z</dcterms:modified>
</cp:coreProperties>
</file>