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Instrument Sans Semi Bold" panose="020B0604020202020204" charset="0"/>
      <p:regular r:id="rId12"/>
    </p:embeddedFont>
    <p:embeddedFont>
      <p:font typeface="Tahoma" panose="020B0604030504040204" pitchFamily="34" charset="0"/>
      <p:regular r:id="rId13"/>
      <p:bold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81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74D9DD-1AED-D4C4-A329-4543BE62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344" y="7658020"/>
            <a:ext cx="2372056" cy="57158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494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Ведущие производители СУБД</a:t>
            </a:r>
            <a:endParaRPr lang="en-US" sz="5400" dirty="0"/>
          </a:p>
        </p:txBody>
      </p:sp>
      <p:sp>
        <p:nvSpPr>
          <p:cNvPr id="6" name="Shape 3"/>
          <p:cNvSpPr/>
          <p:nvPr/>
        </p:nvSpPr>
        <p:spPr>
          <a:xfrm>
            <a:off x="62801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4"/>
          <p:cNvSpPr/>
          <p:nvPr/>
        </p:nvSpPr>
        <p:spPr>
          <a:xfrm>
            <a:off x="0" y="6494444"/>
            <a:ext cx="14630400" cy="173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/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Выполнил: студент </a:t>
            </a:r>
            <a:r>
              <a:rPr lang="en-US" sz="2200" b="1" dirty="0">
                <a:solidFill>
                  <a:srgbClr val="5B5F71"/>
                </a:solidFill>
                <a:ea typeface="Instrument Sans Bold" pitchFamily="34" charset="-122"/>
              </a:rPr>
              <a:t>II</a:t>
            </a:r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 курса </a:t>
            </a:r>
          </a:p>
          <a:p>
            <a:pPr algn="r"/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ИИТТО, ИВТ </a:t>
            </a:r>
          </a:p>
          <a:p>
            <a:pPr algn="r"/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Самбуев А.Б. </a:t>
            </a:r>
          </a:p>
          <a:p>
            <a:pPr algn="r"/>
            <a:endParaRPr lang="ru-RU" sz="2200" b="1" dirty="0">
              <a:solidFill>
                <a:srgbClr val="5B5F71"/>
              </a:solidFill>
              <a:ea typeface="Instrument Sans Bold" pitchFamily="34" charset="-122"/>
            </a:endParaRPr>
          </a:p>
          <a:p>
            <a:pPr algn="ctr"/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Санкт-Петербург, 2025г.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,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11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Обзор рынка СУБД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923455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$80 млрд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3154323" y="29552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Объем рынка 2023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344566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Глобальный рынок СУБД.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02361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$120 млрд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3154323" y="56341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Прогноз 2028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3790" y="61245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Ожидаемый рост рынка.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74262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Рынок СУБД активно растет. Основные типы: реляционные, NoSQL, облачные. Лидеры: Oracle, Microsoft, IBM, AWS, Google.</a:t>
            </a:r>
            <a:endParaRPr lang="en-US" sz="1750" dirty="0"/>
          </a:p>
        </p:txBody>
      </p:sp>
      <p:pic>
        <p:nvPicPr>
          <p:cNvPr id="1026" name="Picture 2" descr="Database Management Systems Market Size &amp; Forecast to 2030">
            <a:extLst>
              <a:ext uri="{FF2B5EF4-FFF2-40B4-BE49-F238E27FC236}">
                <a16:creationId xmlns:a16="http://schemas.microsoft.com/office/drawing/2014/main" id="{E3530A20-96D8-D855-A3BD-87A1A2C00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8" r="20600" b="10486"/>
          <a:stretch>
            <a:fillRect/>
          </a:stretch>
        </p:blipFill>
        <p:spPr bwMode="auto">
          <a:xfrm>
            <a:off x="7966113" y="928033"/>
            <a:ext cx="5594272" cy="56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C2D652-A7CC-0C38-0499-D1D848338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78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Oracle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336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Продукт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147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Oracle Database.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04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Описание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1856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Мощная реляционная СУБД.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526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Для enterprise-решений.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4336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Характеристики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0147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Высокая производительность.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5817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Масштабируемость.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1487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Надежность.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7384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Применение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53195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Крупные корпоративные системы.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8865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Финансовые учреждения.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7086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Oracle занимает около 40% рынка реляционных СУБД. Например, используется в банках для транзакций.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6C22980-70D7-696B-87E9-44FC7FE4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239" y="7705653"/>
            <a:ext cx="2229161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157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Microsoft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64650"/>
            <a:ext cx="3664863" cy="1821180"/>
          </a:xfrm>
          <a:prstGeom prst="roundRect">
            <a:avLst>
              <a:gd name="adj" fmla="val 5231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514624" y="2199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Продукт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68950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Microsoft SQL Server.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1964650"/>
            <a:ext cx="3664863" cy="1821180"/>
          </a:xfrm>
          <a:prstGeom prst="roundRect">
            <a:avLst>
              <a:gd name="adj" fmla="val 5231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10406301" y="2199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Описание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268950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Реляционная СУБД.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406301" y="3188494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Интеграция с Windows.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0190" y="4012644"/>
            <a:ext cx="7556421" cy="2320171"/>
          </a:xfrm>
          <a:prstGeom prst="roundRect">
            <a:avLst>
              <a:gd name="adj" fmla="val 4106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6514624" y="4247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Характеристики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6514624" y="473749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Простота использования.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514624" y="523648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Интеграция с .NET.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514624" y="573547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Аналитические инструменты.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280190" y="658796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Доля рынка около 25% реляционных СУБД. Применяется в корпоративных и веб-приложениях, например, в e-commerce.</a:t>
            </a:r>
            <a:endParaRPr lang="en-US" sz="175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C63BAD6-36FC-7598-D865-8E78CBAC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272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IBM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7614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26993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Продукт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760351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IBM Db2.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247614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26993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Надежность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3760351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Известна своей надежностью.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247614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269933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Масштабируемость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4114681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Высокая масштабируемость.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509563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Поддерживает различные платформы. Включает инструменты для аналитики и бизнес-анализа. Доля рынка около 10%.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6280190" y="607659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Используется крупными корпорациями, например, в логистике для управления данными.</a:t>
            </a:r>
            <a:endParaRPr lang="en-US" sz="17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361B6FD-7E6B-F713-53F6-4C67442CE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0423" y="930116"/>
            <a:ext cx="7410569" cy="673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Amazon Web Services (AWS)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40423" y="1926550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940510" y="2000607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Продукты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940510" y="2466380"/>
            <a:ext cx="298323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Amazon Aurora, Amazon RDS.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93060" y="1926550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10893147" y="2000607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Описание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893147" y="2466380"/>
            <a:ext cx="298323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Облачные СУБД.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10893147" y="2940367"/>
            <a:ext cx="298323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Высокая доступность.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10893147" y="3414355"/>
            <a:ext cx="298323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Масштабируемость.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40423" y="4190048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6940510" y="4264104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Характеристики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6940510" y="4729877"/>
            <a:ext cx="6935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Автоматическое масштабирование.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6940510" y="5203865"/>
            <a:ext cx="6935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Резервное копирование.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6940510" y="5677853"/>
            <a:ext cx="6935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Интеграция с AWS.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6240423" y="6264950"/>
            <a:ext cx="7635954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Быстрорастущий сегмент облачных СУБД. Применяется для веб- и мобильных приложений, data lakes. Используется стартапами и крупными компаниями.</a:t>
            </a:r>
            <a:endParaRPr lang="en-US" sz="16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80AF58-3A6F-091E-E35F-DF5CF56E9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0413" y="529590"/>
            <a:ext cx="4814649" cy="601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Google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413" y="1420297"/>
            <a:ext cx="962858" cy="15331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12117" y="1612821"/>
            <a:ext cx="2407325" cy="300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Продукты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412117" y="2029182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Google Cloud SQL.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7412117" y="2452807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Google Cloud Spanner.</a:t>
            </a:r>
            <a:endParaRPr lang="en-US" sz="15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13" y="2953464"/>
            <a:ext cx="962858" cy="195679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12117" y="3145988"/>
            <a:ext cx="2407325" cy="300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Описание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7412117" y="3562350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Облачные СУБД.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7412117" y="3985974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Глобальная масштабируемость.</a:t>
            </a:r>
            <a:endParaRPr lang="en-US" sz="1500" dirty="0"/>
          </a:p>
        </p:txBody>
      </p:sp>
      <p:sp>
        <p:nvSpPr>
          <p:cNvPr id="12" name="Text 7"/>
          <p:cNvSpPr/>
          <p:nvPr/>
        </p:nvSpPr>
        <p:spPr>
          <a:xfrm>
            <a:off x="7412117" y="4409599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Высокая производительность.</a:t>
            </a:r>
            <a:endParaRPr lang="en-US" sz="15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413" y="4910257"/>
            <a:ext cx="962858" cy="195679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12117" y="5102781"/>
            <a:ext cx="2407325" cy="300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Характеристики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7412117" y="5519142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Автоматическое управление.</a:t>
            </a:r>
            <a:endParaRPr lang="en-US" sz="1500" dirty="0"/>
          </a:p>
        </p:txBody>
      </p:sp>
      <p:sp>
        <p:nvSpPr>
          <p:cNvPr id="16" name="Text 10"/>
          <p:cNvSpPr/>
          <p:nvPr/>
        </p:nvSpPr>
        <p:spPr>
          <a:xfrm>
            <a:off x="7412117" y="5942767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Поддержка SQL и NoSQL.</a:t>
            </a:r>
            <a:endParaRPr lang="en-US" sz="1500" dirty="0"/>
          </a:p>
        </p:txBody>
      </p:sp>
      <p:sp>
        <p:nvSpPr>
          <p:cNvPr id="17" name="Text 11"/>
          <p:cNvSpPr/>
          <p:nvPr/>
        </p:nvSpPr>
        <p:spPr>
          <a:xfrm>
            <a:off x="7412117" y="6366391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Интеграция с Google Cloud.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6160413" y="7083623"/>
            <a:ext cx="7795974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Развивающийся сегмент облачных СУБД. Используется в крупных интернет-проектах и аналитических платформах.</a:t>
            </a:r>
            <a:endParaRPr lang="en-US" sz="15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2F012A-DE6A-89D6-6EDE-E1FB2A3A1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981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Выводы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4707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790373" y="2347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Рост рынка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83749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Рынок СУБД активно развивается.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42721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7130534" y="3427214"/>
            <a:ext cx="3298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Разнообразие решений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391763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Лидеры предлагают традиционные и облачные решения.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50734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7470815" y="4507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Выбор СУБД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499776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Зависит от потребностей бизнеса.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584263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Рынок СУБД продолжает расти и предлагает разнообразные решения для различных бизнес-требований. Выбор СУБД должен основываться на конкретных потребностях предприятия.</a:t>
            </a:r>
            <a:endParaRPr lang="en-US" sz="17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75E074-4690-FB87-6B75-AF7D6E24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875" y="7715178"/>
            <a:ext cx="2229161" cy="514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356</Words>
  <Application>Microsoft Office PowerPoint</Application>
  <PresentationFormat>Произвольный</PresentationFormat>
  <Paragraphs>90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Instrument Sans Semi Bold</vt:lpstr>
      <vt:lpstr>Instrument Sans Medium</vt:lpstr>
      <vt:lpstr>Instrument Sans Bold</vt:lpstr>
      <vt:lpstr>Tahoma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Алдар Самбуев</cp:lastModifiedBy>
  <cp:revision>2</cp:revision>
  <dcterms:created xsi:type="dcterms:W3CDTF">2025-06-06T03:51:42Z</dcterms:created>
  <dcterms:modified xsi:type="dcterms:W3CDTF">2025-06-06T04:04:31Z</dcterms:modified>
</cp:coreProperties>
</file>