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Instrument Sans Medium" panose="020B0604020202020204" charset="0"/>
      <p:regular r:id="rId11"/>
    </p:embeddedFont>
    <p:embeddedFont>
      <p:font typeface="Instrument Sans Semi Bold" panose="020B0604020202020204" charset="0"/>
      <p:regular r:id="rId12"/>
    </p:embeddedFont>
    <p:embeddedFont>
      <p:font typeface="Tahoma" panose="020B0604030504040204" pitchFamily="34" charset="0"/>
      <p:regular r:id="rId13"/>
      <p:bold r:id="rId1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8810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E74D9DD-1AED-D4C4-A329-4543BE620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8344" y="7658020"/>
            <a:ext cx="2372056" cy="571580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4940" y="241946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54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Ведущие производители СУБД</a:t>
            </a:r>
            <a:endParaRPr lang="en-US" sz="5400" dirty="0"/>
          </a:p>
        </p:txBody>
      </p:sp>
      <p:sp>
        <p:nvSpPr>
          <p:cNvPr id="6" name="Shape 3"/>
          <p:cNvSpPr/>
          <p:nvPr/>
        </p:nvSpPr>
        <p:spPr>
          <a:xfrm>
            <a:off x="6280190" y="543020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8" name="Text 4"/>
          <p:cNvSpPr/>
          <p:nvPr/>
        </p:nvSpPr>
        <p:spPr>
          <a:xfrm>
            <a:off x="0" y="6494444"/>
            <a:ext cx="14630400" cy="17351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/>
            <a:r>
              <a:rPr lang="ru-RU" sz="2200" b="1" dirty="0">
                <a:solidFill>
                  <a:srgbClr val="5B5F71"/>
                </a:solidFill>
                <a:ea typeface="Instrument Sans Bold" pitchFamily="34" charset="-122"/>
              </a:rPr>
              <a:t>Выполнил: студент </a:t>
            </a:r>
            <a:r>
              <a:rPr lang="en-US" sz="2200" b="1" dirty="0">
                <a:solidFill>
                  <a:srgbClr val="5B5F71"/>
                </a:solidFill>
                <a:ea typeface="Instrument Sans Bold" pitchFamily="34" charset="-122"/>
              </a:rPr>
              <a:t>II</a:t>
            </a:r>
            <a:r>
              <a:rPr lang="ru-RU" sz="2200" b="1" dirty="0">
                <a:solidFill>
                  <a:srgbClr val="5B5F71"/>
                </a:solidFill>
                <a:ea typeface="Instrument Sans Bold" pitchFamily="34" charset="-122"/>
              </a:rPr>
              <a:t> курса </a:t>
            </a:r>
          </a:p>
          <a:p>
            <a:pPr algn="r"/>
            <a:r>
              <a:rPr lang="ru-RU" sz="2200" b="1" dirty="0">
                <a:solidFill>
                  <a:srgbClr val="5B5F71"/>
                </a:solidFill>
                <a:ea typeface="Instrument Sans Bold" pitchFamily="34" charset="-122"/>
              </a:rPr>
              <a:t>ИИТТО, ИВТ </a:t>
            </a:r>
          </a:p>
          <a:p>
            <a:pPr algn="r"/>
            <a:r>
              <a:rPr lang="ru-RU" sz="2200" b="1" dirty="0">
                <a:solidFill>
                  <a:srgbClr val="5B5F71"/>
                </a:solidFill>
                <a:ea typeface="Instrument Sans Bold" pitchFamily="34" charset="-122"/>
              </a:rPr>
              <a:t>Самбуев А.Б. </a:t>
            </a:r>
          </a:p>
          <a:p>
            <a:pPr algn="r"/>
            <a:endParaRPr lang="ru-RU" sz="2200" b="1" dirty="0">
              <a:solidFill>
                <a:srgbClr val="5B5F71"/>
              </a:solidFill>
              <a:ea typeface="Instrument Sans Bold" pitchFamily="34" charset="-122"/>
            </a:endParaRPr>
          </a:p>
          <a:p>
            <a:pPr algn="ctr"/>
            <a:r>
              <a:rPr lang="ru-RU" sz="2200" b="1" dirty="0">
                <a:solidFill>
                  <a:srgbClr val="5B5F71"/>
                </a:solidFill>
                <a:ea typeface="Instrument Sans Bold" pitchFamily="34" charset="-122"/>
              </a:rPr>
              <a:t>Санкт-Петербург, 2025г.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l">
              <a:lnSpc>
                <a:spcPts val="3100"/>
              </a:lnSpc>
              <a:buNone/>
            </a:pPr>
            <a:r>
              <a:rPr lang="ru-RU" sz="2200" b="1" dirty="0">
                <a:solidFill>
                  <a:srgbClr val="5B5F71"/>
                </a:solidFill>
                <a:ea typeface="Instrument Sans Bold" pitchFamily="34" charset="-122"/>
              </a:rPr>
              <a:t>,</a:t>
            </a: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5B61D-3BD9-1544-3B0D-9935BC378376}"/>
              </a:ext>
            </a:extLst>
          </p:cNvPr>
          <p:cNvSpPr txBox="1"/>
          <p:nvPr/>
        </p:nvSpPr>
        <p:spPr>
          <a:xfrm>
            <a:off x="14182725" y="7860268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6116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Обзор рынка СУБД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1923455"/>
            <a:ext cx="7556421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$80 млрд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3154323" y="29552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Объем рынка 2023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344566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Глобальный рынок СУБД.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4602361"/>
            <a:ext cx="7556421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$120 млрд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3154323" y="56341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Прогноз 2028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93790" y="612457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Ожидаемый рост рынка.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93790" y="674262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Рынок СУБД активно растет. Основные типы: реляционные, NoSQL, облачные. Лидеры: Oracle, Microsoft, IBM, AWS, Google.</a:t>
            </a:r>
            <a:endParaRPr lang="en-US" sz="1750" dirty="0"/>
          </a:p>
        </p:txBody>
      </p:sp>
      <p:pic>
        <p:nvPicPr>
          <p:cNvPr id="1026" name="Picture 2" descr="Database Management Systems Market Size &amp; Forecast to 2030">
            <a:extLst>
              <a:ext uri="{FF2B5EF4-FFF2-40B4-BE49-F238E27FC236}">
                <a16:creationId xmlns:a16="http://schemas.microsoft.com/office/drawing/2014/main" id="{E3530A20-96D8-D855-A3BD-87A1A2C001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8" r="20600" b="10486"/>
          <a:stretch>
            <a:fillRect/>
          </a:stretch>
        </p:blipFill>
        <p:spPr bwMode="auto">
          <a:xfrm>
            <a:off x="7966113" y="928033"/>
            <a:ext cx="5594272" cy="568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7C2D652-A7CC-0C38-0499-D1D848338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1239" y="7715178"/>
            <a:ext cx="2229161" cy="5144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6F0BF4-00D6-2C78-F87C-50A16084E6A0}"/>
              </a:ext>
            </a:extLst>
          </p:cNvPr>
          <p:cNvSpPr txBox="1"/>
          <p:nvPr/>
        </p:nvSpPr>
        <p:spPr>
          <a:xfrm>
            <a:off x="14182725" y="7860268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5788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Oracle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336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Продукт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01478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Oracle Database.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6044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Описание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418564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Мощная реляционная СУБД.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75261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Для enterprise-решений.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24336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Характеристики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301478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Высокая производительность.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358175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Масштабируемость.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14873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Надежность.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7384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Применение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7599521" y="531959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Крупные корпоративные системы.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599521" y="588656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Финансовые учреждения.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93790" y="67086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Oracle занимает около 40% рынка реляционных СУБД. Например, используется в банках для транзакций.</a:t>
            </a:r>
            <a:endParaRPr lang="en-US" sz="175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6C22980-70D7-696B-87E9-44FC7FE47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239" y="7705653"/>
            <a:ext cx="2229161" cy="5144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96F4DD-5F96-7380-591D-AEEBF5734FDA}"/>
              </a:ext>
            </a:extLst>
          </p:cNvPr>
          <p:cNvSpPr txBox="1"/>
          <p:nvPr/>
        </p:nvSpPr>
        <p:spPr>
          <a:xfrm>
            <a:off x="14182725" y="7860268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1571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Microsoft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964650"/>
            <a:ext cx="3664863" cy="1821180"/>
          </a:xfrm>
          <a:prstGeom prst="roundRect">
            <a:avLst>
              <a:gd name="adj" fmla="val 5231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 2"/>
          <p:cNvSpPr/>
          <p:nvPr/>
        </p:nvSpPr>
        <p:spPr>
          <a:xfrm>
            <a:off x="6514624" y="2199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Продукт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2689503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Microsoft SQL Server.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1964650"/>
            <a:ext cx="3664863" cy="1821180"/>
          </a:xfrm>
          <a:prstGeom prst="roundRect">
            <a:avLst>
              <a:gd name="adj" fmla="val 5231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8" name="Text 5"/>
          <p:cNvSpPr/>
          <p:nvPr/>
        </p:nvSpPr>
        <p:spPr>
          <a:xfrm>
            <a:off x="10406301" y="2199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Описание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2689503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Реляционная СУБД.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406301" y="3188494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Интеграция с Windows.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0190" y="4012644"/>
            <a:ext cx="7556421" cy="2320171"/>
          </a:xfrm>
          <a:prstGeom prst="roundRect">
            <a:avLst>
              <a:gd name="adj" fmla="val 4106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2" name="Text 9"/>
          <p:cNvSpPr/>
          <p:nvPr/>
        </p:nvSpPr>
        <p:spPr>
          <a:xfrm>
            <a:off x="6514624" y="42470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Характеристики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6514624" y="4737497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Простота использования.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6514624" y="5236488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Интеграция с .NET.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6514624" y="5735479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Аналитические инструменты.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6280190" y="658796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Доля рынка около 25% реляционных СУБД. Применяется в корпоративных и веб-приложениях, например, в e-commerce.</a:t>
            </a:r>
            <a:endParaRPr lang="en-US" sz="175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C63BAD6-36FC-7598-D865-8E78CBACD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1239" y="7715178"/>
            <a:ext cx="2229161" cy="51442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D837CD-5759-D0AE-397F-35F85764B818}"/>
              </a:ext>
            </a:extLst>
          </p:cNvPr>
          <p:cNvSpPr txBox="1"/>
          <p:nvPr/>
        </p:nvSpPr>
        <p:spPr>
          <a:xfrm>
            <a:off x="14182725" y="7860268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2720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IBM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476143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3269933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Продукт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3760351"/>
            <a:ext cx="23298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IBM Db2.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493" y="2476143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93493" y="3269933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Надежность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893493" y="3760351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Известна своей надежностью.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795" y="2476143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06795" y="3269933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Масштабируемость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06795" y="4114681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Высокая масштабируемость.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6280190" y="509563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Поддерживает различные платформы. Включает инструменты для аналитики и бизнес-анализа. Доля рынка около 10%.</a:t>
            </a:r>
            <a:endParaRPr lang="en-US" sz="1750" dirty="0"/>
          </a:p>
        </p:txBody>
      </p:sp>
      <p:sp>
        <p:nvSpPr>
          <p:cNvPr id="14" name="Text 8"/>
          <p:cNvSpPr/>
          <p:nvPr/>
        </p:nvSpPr>
        <p:spPr>
          <a:xfrm>
            <a:off x="6280190" y="607659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Используется крупными корпорациями, например, в логистике для управления данными.</a:t>
            </a:r>
            <a:endParaRPr lang="en-US" sz="175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361B6FD-7E6B-F713-53F6-4C67442CE9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01239" y="7715178"/>
            <a:ext cx="2229161" cy="5144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648A777-A7CB-F50A-DC9A-9AB6284851B0}"/>
              </a:ext>
            </a:extLst>
          </p:cNvPr>
          <p:cNvSpPr txBox="1"/>
          <p:nvPr/>
        </p:nvSpPr>
        <p:spPr>
          <a:xfrm>
            <a:off x="14182725" y="7860268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0423" y="930116"/>
            <a:ext cx="7410569" cy="673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0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Amazon Web Services (AWS)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6240423" y="1926550"/>
            <a:ext cx="484703" cy="484703"/>
          </a:xfrm>
          <a:prstGeom prst="roundRect">
            <a:avLst>
              <a:gd name="adj" fmla="val 18670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 2"/>
          <p:cNvSpPr/>
          <p:nvPr/>
        </p:nvSpPr>
        <p:spPr>
          <a:xfrm>
            <a:off x="6940510" y="2000607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Продукты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6940510" y="2466380"/>
            <a:ext cx="2983230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Amazon Aurora, Amazon RDS.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10193060" y="1926550"/>
            <a:ext cx="484703" cy="484703"/>
          </a:xfrm>
          <a:prstGeom prst="roundRect">
            <a:avLst>
              <a:gd name="adj" fmla="val 18670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8" name="Text 5"/>
          <p:cNvSpPr/>
          <p:nvPr/>
        </p:nvSpPr>
        <p:spPr>
          <a:xfrm>
            <a:off x="10893147" y="2000607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Описание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10893147" y="2466380"/>
            <a:ext cx="2983230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Облачные СУБД.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10893147" y="2940367"/>
            <a:ext cx="2983230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Высокая доступность.</a:t>
            </a:r>
            <a:endParaRPr lang="en-US" sz="1650" dirty="0"/>
          </a:p>
        </p:txBody>
      </p:sp>
      <p:sp>
        <p:nvSpPr>
          <p:cNvPr id="11" name="Text 8"/>
          <p:cNvSpPr/>
          <p:nvPr/>
        </p:nvSpPr>
        <p:spPr>
          <a:xfrm>
            <a:off x="10893147" y="3414355"/>
            <a:ext cx="2983230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Масштабируемость.</a:t>
            </a:r>
            <a:endParaRPr lang="en-US" sz="1650" dirty="0"/>
          </a:p>
        </p:txBody>
      </p:sp>
      <p:sp>
        <p:nvSpPr>
          <p:cNvPr id="12" name="Shape 9"/>
          <p:cNvSpPr/>
          <p:nvPr/>
        </p:nvSpPr>
        <p:spPr>
          <a:xfrm>
            <a:off x="6240423" y="4190048"/>
            <a:ext cx="484703" cy="484703"/>
          </a:xfrm>
          <a:prstGeom prst="roundRect">
            <a:avLst>
              <a:gd name="adj" fmla="val 18670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3" name="Text 10"/>
          <p:cNvSpPr/>
          <p:nvPr/>
        </p:nvSpPr>
        <p:spPr>
          <a:xfrm>
            <a:off x="6940510" y="4264104"/>
            <a:ext cx="269319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Характеристики</a:t>
            </a:r>
            <a:endParaRPr lang="en-US" sz="2100" dirty="0"/>
          </a:p>
        </p:txBody>
      </p:sp>
      <p:sp>
        <p:nvSpPr>
          <p:cNvPr id="14" name="Text 11"/>
          <p:cNvSpPr/>
          <p:nvPr/>
        </p:nvSpPr>
        <p:spPr>
          <a:xfrm>
            <a:off x="6940510" y="4729877"/>
            <a:ext cx="6935867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Автоматическое масштабирование.</a:t>
            </a:r>
            <a:endParaRPr lang="en-US" sz="1650" dirty="0"/>
          </a:p>
        </p:txBody>
      </p:sp>
      <p:sp>
        <p:nvSpPr>
          <p:cNvPr id="15" name="Text 12"/>
          <p:cNvSpPr/>
          <p:nvPr/>
        </p:nvSpPr>
        <p:spPr>
          <a:xfrm>
            <a:off x="6940510" y="5203865"/>
            <a:ext cx="6935867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Резервное копирование.</a:t>
            </a:r>
            <a:endParaRPr lang="en-US" sz="1650" dirty="0"/>
          </a:p>
        </p:txBody>
      </p:sp>
      <p:sp>
        <p:nvSpPr>
          <p:cNvPr id="16" name="Text 13"/>
          <p:cNvSpPr/>
          <p:nvPr/>
        </p:nvSpPr>
        <p:spPr>
          <a:xfrm>
            <a:off x="6940510" y="5677853"/>
            <a:ext cx="6935867" cy="344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Интеграция с AWS.</a:t>
            </a:r>
            <a:endParaRPr lang="en-US" sz="1650" dirty="0"/>
          </a:p>
        </p:txBody>
      </p:sp>
      <p:sp>
        <p:nvSpPr>
          <p:cNvPr id="17" name="Text 14"/>
          <p:cNvSpPr/>
          <p:nvPr/>
        </p:nvSpPr>
        <p:spPr>
          <a:xfrm>
            <a:off x="6240423" y="6264950"/>
            <a:ext cx="7635954" cy="1034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Быстрорастущий сегмент облачных СУБД. Применяется для веб- и мобильных приложений, data lakes. Используется стартапами и крупными компаниями.</a:t>
            </a:r>
            <a:endParaRPr lang="en-US" sz="165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D80AF58-3A6F-091E-E35F-DF5CF56E9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1239" y="7715178"/>
            <a:ext cx="2229161" cy="51442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EF1584-F6A6-A5E7-C185-676B5D7BEB8B}"/>
              </a:ext>
            </a:extLst>
          </p:cNvPr>
          <p:cNvSpPr txBox="1"/>
          <p:nvPr/>
        </p:nvSpPr>
        <p:spPr>
          <a:xfrm>
            <a:off x="14182725" y="7860268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0413" y="529590"/>
            <a:ext cx="4814649" cy="601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Google</a:t>
            </a:r>
            <a:endParaRPr lang="en-US" sz="37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413" y="1420297"/>
            <a:ext cx="962858" cy="153316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12117" y="1612821"/>
            <a:ext cx="2407325" cy="300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Продукты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7412117" y="2029182"/>
            <a:ext cx="6544270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Google Cloud SQL.</a:t>
            </a: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7412117" y="2452807"/>
            <a:ext cx="6544270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Google Cloud Spanner.</a:t>
            </a:r>
            <a:endParaRPr lang="en-US" sz="15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413" y="2953464"/>
            <a:ext cx="962858" cy="195679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12117" y="3145988"/>
            <a:ext cx="2407325" cy="300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Описание</a:t>
            </a:r>
            <a:endParaRPr lang="en-US" sz="1850" dirty="0"/>
          </a:p>
        </p:txBody>
      </p:sp>
      <p:sp>
        <p:nvSpPr>
          <p:cNvPr id="10" name="Text 5"/>
          <p:cNvSpPr/>
          <p:nvPr/>
        </p:nvSpPr>
        <p:spPr>
          <a:xfrm>
            <a:off x="7412117" y="3562350"/>
            <a:ext cx="6544270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Облачные СУБД.</a:t>
            </a:r>
            <a:endParaRPr lang="en-US" sz="1500" dirty="0"/>
          </a:p>
        </p:txBody>
      </p:sp>
      <p:sp>
        <p:nvSpPr>
          <p:cNvPr id="11" name="Text 6"/>
          <p:cNvSpPr/>
          <p:nvPr/>
        </p:nvSpPr>
        <p:spPr>
          <a:xfrm>
            <a:off x="7412117" y="3985974"/>
            <a:ext cx="6544270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Глобальная масштабируемость.</a:t>
            </a:r>
            <a:endParaRPr lang="en-US" sz="1500" dirty="0"/>
          </a:p>
        </p:txBody>
      </p:sp>
      <p:sp>
        <p:nvSpPr>
          <p:cNvPr id="12" name="Text 7"/>
          <p:cNvSpPr/>
          <p:nvPr/>
        </p:nvSpPr>
        <p:spPr>
          <a:xfrm>
            <a:off x="7412117" y="4409599"/>
            <a:ext cx="6544270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Высокая производительность.</a:t>
            </a:r>
            <a:endParaRPr lang="en-US" sz="15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0413" y="4910257"/>
            <a:ext cx="962858" cy="195679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412117" y="5102781"/>
            <a:ext cx="2407325" cy="300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Характеристики</a:t>
            </a:r>
            <a:endParaRPr lang="en-US" sz="1850" dirty="0"/>
          </a:p>
        </p:txBody>
      </p:sp>
      <p:sp>
        <p:nvSpPr>
          <p:cNvPr id="15" name="Text 9"/>
          <p:cNvSpPr/>
          <p:nvPr/>
        </p:nvSpPr>
        <p:spPr>
          <a:xfrm>
            <a:off x="7412117" y="5519142"/>
            <a:ext cx="6544270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Автоматическое управление.</a:t>
            </a:r>
            <a:endParaRPr lang="en-US" sz="1500" dirty="0"/>
          </a:p>
        </p:txBody>
      </p:sp>
      <p:sp>
        <p:nvSpPr>
          <p:cNvPr id="16" name="Text 10"/>
          <p:cNvSpPr/>
          <p:nvPr/>
        </p:nvSpPr>
        <p:spPr>
          <a:xfrm>
            <a:off x="7412117" y="5942767"/>
            <a:ext cx="6544270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Поддержка SQL и NoSQL.</a:t>
            </a:r>
            <a:endParaRPr lang="en-US" sz="1500" dirty="0"/>
          </a:p>
        </p:txBody>
      </p:sp>
      <p:sp>
        <p:nvSpPr>
          <p:cNvPr id="17" name="Text 11"/>
          <p:cNvSpPr/>
          <p:nvPr/>
        </p:nvSpPr>
        <p:spPr>
          <a:xfrm>
            <a:off x="7412117" y="6366391"/>
            <a:ext cx="6544270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Интеграция с Google Cloud.</a:t>
            </a:r>
            <a:endParaRPr lang="en-US" sz="1500" dirty="0"/>
          </a:p>
        </p:txBody>
      </p:sp>
      <p:sp>
        <p:nvSpPr>
          <p:cNvPr id="18" name="Text 12"/>
          <p:cNvSpPr/>
          <p:nvPr/>
        </p:nvSpPr>
        <p:spPr>
          <a:xfrm>
            <a:off x="6160413" y="7083623"/>
            <a:ext cx="7795974" cy="616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Развивающийся сегмент облачных СУБД. Используется в крупных интернет-проектах и аналитических платформах.</a:t>
            </a:r>
            <a:endParaRPr lang="en-US" sz="15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F2F012A-DE6A-89D6-6EDE-E1FB2A3A18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01239" y="7715178"/>
            <a:ext cx="2229161" cy="51442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D24E28-8302-FDCD-45A4-42969B0496E7}"/>
              </a:ext>
            </a:extLst>
          </p:cNvPr>
          <p:cNvSpPr txBox="1"/>
          <p:nvPr/>
        </p:nvSpPr>
        <p:spPr>
          <a:xfrm>
            <a:off x="14182725" y="7860268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9813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ea typeface="Instrument Sans Semi Bold" pitchFamily="34" charset="-122"/>
                <a:cs typeface="Instrument Sans Semi Bold" pitchFamily="34" charset="-120"/>
              </a:rPr>
              <a:t>Выводы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347079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5" name="Text 2"/>
          <p:cNvSpPr/>
          <p:nvPr/>
        </p:nvSpPr>
        <p:spPr>
          <a:xfrm>
            <a:off x="6790373" y="23470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Рост рынка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2837498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Рынок СУБД активно развивается.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3427214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8" name="Text 5"/>
          <p:cNvSpPr/>
          <p:nvPr/>
        </p:nvSpPr>
        <p:spPr>
          <a:xfrm>
            <a:off x="7130534" y="3427214"/>
            <a:ext cx="329886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Разнообразие решений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3917633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Лидеры предлагают традиционные и облачные решения.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4507349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1" name="Text 8"/>
          <p:cNvSpPr/>
          <p:nvPr/>
        </p:nvSpPr>
        <p:spPr>
          <a:xfrm>
            <a:off x="7470815" y="45073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ea typeface="Instrument Sans Semi Bold" pitchFamily="34" charset="-122"/>
                <a:cs typeface="Instrument Sans Semi Bold" pitchFamily="34" charset="-120"/>
              </a:rPr>
              <a:t>Выбор СУБД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4997768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Зависит от потребностей бизнеса.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6280190" y="5842635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ea typeface="Instrument Sans Medium" pitchFamily="34" charset="-122"/>
                <a:cs typeface="Instrument Sans Medium" pitchFamily="34" charset="-120"/>
              </a:rPr>
              <a:t>Рынок СУБД продолжает расти и предлагает разнообразные решения для различных бизнес-требований. Выбор СУБД должен основываться на конкретных потребностях предприятия.</a:t>
            </a:r>
            <a:endParaRPr lang="en-US" sz="175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E75E074-4690-FB87-6B75-AF7D6E24C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0875" y="7715178"/>
            <a:ext cx="2229161" cy="5144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C94798-51BC-F50E-5BC2-B264BCBF7EAF}"/>
              </a:ext>
            </a:extLst>
          </p:cNvPr>
          <p:cNvSpPr txBox="1"/>
          <p:nvPr/>
        </p:nvSpPr>
        <p:spPr>
          <a:xfrm>
            <a:off x="14182725" y="7860268"/>
            <a:ext cx="447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364</Words>
  <Application>Microsoft Office PowerPoint</Application>
  <PresentationFormat>Произвольный</PresentationFormat>
  <Paragraphs>98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Instrument Sans Semi Bold</vt:lpstr>
      <vt:lpstr>Instrument Sans Bold</vt:lpstr>
      <vt:lpstr>Arial</vt:lpstr>
      <vt:lpstr>Tahoma</vt:lpstr>
      <vt:lpstr>Instrument Sans Medium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Алдар Самбуев</cp:lastModifiedBy>
  <cp:revision>3</cp:revision>
  <dcterms:created xsi:type="dcterms:W3CDTF">2025-06-06T03:51:42Z</dcterms:created>
  <dcterms:modified xsi:type="dcterms:W3CDTF">2025-06-06T04:40:57Z</dcterms:modified>
</cp:coreProperties>
</file>