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F34DCA-8B3F-2E2D-F33E-16239CF8E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95D659-236D-32C9-0227-30B73553B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F81035-E136-342D-C0E2-E0EF8CD7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4511-8B0F-429D-A39D-1532B58713B5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3C433A-F6E0-F5E3-C62D-11FDAE9C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C2CDD7-82CF-2155-65FF-460498EE2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3304-6956-4EAB-AACA-CBA09A090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30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0031DF-018C-73D5-E77F-999C8FDC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CB7A5B9-7E49-ADEC-0304-C7E4ED664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4557BF-BB99-E850-B226-A6F1B3A9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4511-8B0F-429D-A39D-1532B58713B5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D5E219-06BC-B1E4-3DB3-11FF4B44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F328C9-3541-0E8A-EA22-89BC3D02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3304-6956-4EAB-AACA-CBA09A090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75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9A109BC-8CDB-101F-89FF-27B3BFCED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F7923CC-7AA7-D02E-D117-A33379024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D8E4DD-2D32-3EBA-80ED-1305F6F8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4511-8B0F-429D-A39D-1532B58713B5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3F6D5D-FCDF-EDCB-AD38-B6BD2D4FD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31228C-757F-FD85-C482-E8DAB472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3304-6956-4EAB-AACA-CBA09A090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40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F0FD6-E6C6-A117-E259-C4E66A95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E108CA-04D2-ECF1-0EC6-BA0498FD0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B9AB1E-84DB-5A15-B0A7-4D8CF0612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4511-8B0F-429D-A39D-1532B58713B5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9FC207-6303-C9A8-4B70-8FD036BE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DEE02F-0087-9E1C-BCDC-D6D37F51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3304-6956-4EAB-AACA-CBA09A090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95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C2B3CA-347B-9441-313F-4CE55CA0F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A909B8-869C-2743-A155-7A915386A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8D6B81-6E63-507C-E4C9-B80F2B042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4511-8B0F-429D-A39D-1532B58713B5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159F50-7E53-39A8-DEAF-3F553AFE0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C448E6-1DC3-E5C9-3623-EB888DC0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3304-6956-4EAB-AACA-CBA09A090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05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0A279-72C9-0E8B-09DC-CDB455CD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6D2C86-A4E2-4E82-C8DD-CFEC9DEAC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B92869-4625-21D1-7D44-6E2FD6186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FDA539-47A1-39D8-A7FE-FC4ED2049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4511-8B0F-429D-A39D-1532B58713B5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6E8737-6898-168B-B9A9-BD27186D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015E29-20BC-DD40-0021-FDCA924C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3304-6956-4EAB-AACA-CBA09A090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21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3FA04-70F1-A24F-49D6-5F7DA904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AC4FC8-9E52-1E97-2BB3-3C470AFC4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01730B-F4A2-18B8-05B6-6D4E7D236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B68F6B0-BCDD-2B13-96FE-6CC0F74CC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3E13174-F888-42B5-717C-FFD50CA90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52861D2-5012-11C9-91E8-EC2A7AE44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4511-8B0F-429D-A39D-1532B58713B5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4535E65-AB79-307C-6590-DC887E794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A01791D-D727-BE4F-AFA2-895F8C64C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3304-6956-4EAB-AACA-CBA09A090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38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5C0A4-0FF6-3CE9-5207-8358FE2A5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A00A619-A119-EE28-1CE8-1B7206CE4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4511-8B0F-429D-A39D-1532B58713B5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348FC2F-27D7-310B-4F9B-BBC4A6B9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F34DEA3-3A40-3327-5A92-17C059FF3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3304-6956-4EAB-AACA-CBA09A090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23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58246D3-7641-C57D-E10B-3C5EF374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4511-8B0F-429D-A39D-1532B58713B5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73805A0-09C8-2D08-89A3-D03DCC00F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2C6B24-FDD0-8491-C785-DFB0E24F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3304-6956-4EAB-AACA-CBA09A090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77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32CC32-70C3-539B-F528-EA019194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48985F-D40B-361E-FA06-66AE9C117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9484B9-D33A-6B0E-A3CF-843CA29F2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BEFA3C-BB42-DFE8-4A1A-BDAFE35C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4511-8B0F-429D-A39D-1532B58713B5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5F32DC-E65E-EF5D-6BBB-682D4526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A15AFA-1952-7EEA-FB8C-9F9F7690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3304-6956-4EAB-AACA-CBA09A090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41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87B74-C6F1-B501-4576-0822DA51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AAD29A3-DA35-B8FB-5220-AA5580BEC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573930-B66D-A002-0E06-6E52A2E1F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84B51C-CF29-74FB-1038-F71817FE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4511-8B0F-429D-A39D-1532B58713B5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5EC696-6112-2C0E-7E3A-1261E41FA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A41F11-332E-0590-55FD-31CB49DD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3304-6956-4EAB-AACA-CBA09A090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49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7D512A-8019-1F1A-7786-A7A7726EF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3B4B9F-569D-A345-2361-783B2D392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0BCBA8-E27B-8588-41E6-2BFD331C8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F34511-8B0F-429D-A39D-1532B58713B5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A5EC83-6A53-E45D-A7A9-34ED7BB60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E42A67-9086-0F5B-FABE-5C4D725A4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673304-6956-4EAB-AACA-CBA09A090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83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982E4-C869-819B-B83E-C2E5F7F2D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499433"/>
            <a:ext cx="9144000" cy="151687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Паттерн проектирования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Prototype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ACF45839-7EBF-7380-EDA2-302E6738FF8D}"/>
              </a:ext>
            </a:extLst>
          </p:cNvPr>
          <p:cNvSpPr txBox="1">
            <a:spLocks/>
          </p:cNvSpPr>
          <p:nvPr/>
        </p:nvSpPr>
        <p:spPr>
          <a:xfrm>
            <a:off x="1" y="5037667"/>
            <a:ext cx="12191999" cy="18203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Выполнил: студент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курса</a:t>
            </a:r>
          </a:p>
          <a:p>
            <a:pPr algn="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ИИТТО, ИВТ</a:t>
            </a:r>
          </a:p>
          <a:p>
            <a:pPr algn="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Самбуев А.Б.</a:t>
            </a:r>
          </a:p>
          <a:p>
            <a:pPr algn="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РГПУ им. Герцена</a:t>
            </a:r>
          </a:p>
          <a:p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Санкт-Петербург, 202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FE19EE3-411F-5717-E49E-0C975070F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291" y="714155"/>
            <a:ext cx="8047417" cy="14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B1A75E-96E9-68E2-DFA4-AA2335B8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5008"/>
          </a:xfrm>
        </p:spPr>
        <p:txBody>
          <a:bodyPr/>
          <a:lstStyle/>
          <a:p>
            <a:r>
              <a:rPr lang="ru-RU" dirty="0">
                <a:latin typeface="PT Sans" panose="020B0503020203020204" pitchFamily="34" charset="0"/>
              </a:rPr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2A56CD-8577-86F1-BF9E-24F4990BE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134" y="1664758"/>
            <a:ext cx="5130800" cy="4351338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ru-RU" b="0" i="0" dirty="0">
                <a:effectLst/>
                <a:latin typeface="DeepSeek-CJK-patch"/>
              </a:rPr>
              <a:t>Создание новых объектов может быть ресурсоёмким.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ru-RU" dirty="0">
              <a:latin typeface="DeepSeek-CJK-patch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ru-RU" b="0" i="0" dirty="0">
                <a:effectLst/>
                <a:latin typeface="DeepSeek-CJK-patch"/>
              </a:rPr>
              <a:t>Прямая зависимость от классов усложняет код.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37D1B77B-B9FF-2D4E-8D41-B02858BD3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431" y="552813"/>
            <a:ext cx="4873171" cy="255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59C242D2-D144-8514-176C-1A5CA47F0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477" y="3746772"/>
            <a:ext cx="3304540" cy="218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A5D720-6130-04D3-8636-B91247C21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2093" y="3603631"/>
            <a:ext cx="2035903" cy="246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12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9F7A6A-EFD8-733F-AE40-11E14C966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1142"/>
          </a:xfrm>
        </p:spPr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= Prototype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52AD07-6791-0591-B060-628463CDE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690688"/>
            <a:ext cx="5655733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Объект </a:t>
            </a:r>
            <a:r>
              <a:rPr lang="ru-RU" b="1" dirty="0"/>
              <a:t>сам создаёт свою копию </a:t>
            </a:r>
            <a:r>
              <a:rPr lang="ru-RU" dirty="0"/>
              <a:t>через метод </a:t>
            </a:r>
            <a:r>
              <a:rPr lang="en-US" dirty="0"/>
              <a:t>clone()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Клиентский код работает с интерфейсом, а не с конкретными классами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ru-RU" b="1" dirty="0"/>
          </a:p>
        </p:txBody>
      </p:sp>
      <p:pic>
        <p:nvPicPr>
          <p:cNvPr id="2052" name="Picture 4" descr="Пример деления клетки">
            <a:extLst>
              <a:ext uri="{FF2B5EF4-FFF2-40B4-BE49-F238E27FC236}">
                <a16:creationId xmlns:a16="http://schemas.microsoft.com/office/drawing/2014/main" id="{78DF4726-AA23-DC9A-7257-74935B0C5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967" y="1690688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71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846A4-3C76-3437-1D19-B14215147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8742"/>
          </a:xfrm>
        </p:spPr>
        <p:txBody>
          <a:bodyPr/>
          <a:lstStyle/>
          <a:p>
            <a:r>
              <a:rPr lang="ru-RU" dirty="0"/>
              <a:t>Структура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686DCB-BF54-2282-E5D2-9D4D3378D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98625"/>
            <a:ext cx="5376333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Интерфейс </a:t>
            </a:r>
            <a:r>
              <a:rPr lang="en-US" dirty="0"/>
              <a:t>Prototype </a:t>
            </a:r>
            <a:r>
              <a:rPr lang="ru-RU" dirty="0"/>
              <a:t>с методом </a:t>
            </a:r>
            <a:r>
              <a:rPr lang="en-US" dirty="0"/>
              <a:t>clone()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Конкретный класс </a:t>
            </a:r>
            <a:r>
              <a:rPr lang="en-US" dirty="0"/>
              <a:t>ConcretePrototype</a:t>
            </a:r>
            <a:r>
              <a:rPr lang="ru-RU" dirty="0"/>
              <a:t>, реализующий клонирование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467FC-0062-075A-5719-4E7E5484F371}"/>
              </a:ext>
            </a:extLst>
          </p:cNvPr>
          <p:cNvSpPr txBox="1"/>
          <p:nvPr/>
        </p:nvSpPr>
        <p:spPr>
          <a:xfrm>
            <a:off x="6925735" y="4058960"/>
            <a:ext cx="266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Пример псевдокода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FBC924A-E912-837D-8CA5-A5FF87D3A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446" y="2167718"/>
            <a:ext cx="5013576" cy="189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13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79B0C-428B-EA87-CFC9-B0DF03CA0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1658"/>
            <a:ext cx="10515600" cy="828675"/>
          </a:xfrm>
        </p:spPr>
        <p:txBody>
          <a:bodyPr/>
          <a:lstStyle/>
          <a:p>
            <a:r>
              <a:rPr lang="ru-RU" dirty="0"/>
              <a:t>Пример кода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FCE9203-2474-C89E-BFBC-52AD9479C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94211"/>
            <a:ext cx="4268012" cy="226957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BC6F79-1B27-55FF-E5F6-6A2F532CC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998" y="784542"/>
            <a:ext cx="7068536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3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F6229-E713-68BC-C644-CDDF1374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Глубокое </a:t>
            </a:r>
            <a:r>
              <a:rPr lang="en-US" dirty="0"/>
              <a:t>VS</a:t>
            </a:r>
            <a:r>
              <a:rPr lang="ru-RU" dirty="0"/>
              <a:t> поверхностное копирование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B6840EF-0EE7-9CD8-911F-7AF6F4BAF6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b="1" i="0" dirty="0">
                <a:effectLst/>
                <a:latin typeface="DeepSeek-CJK-patch"/>
              </a:rPr>
              <a:t>Поверхностное (</a:t>
            </a:r>
            <a:r>
              <a:rPr lang="ru-RU" b="1" i="0" dirty="0" err="1">
                <a:effectLst/>
                <a:latin typeface="DeepSeek-CJK-patch"/>
              </a:rPr>
              <a:t>shallow</a:t>
            </a:r>
            <a:r>
              <a:rPr lang="ru-RU" b="1" i="0" dirty="0">
                <a:effectLst/>
                <a:latin typeface="DeepSeek-CJK-patch"/>
              </a:rPr>
              <a:t>):</a:t>
            </a:r>
            <a:r>
              <a:rPr lang="ru-RU" b="0" i="0" dirty="0">
                <a:effectLst/>
                <a:latin typeface="DeepSeek-CJK-patch"/>
              </a:rPr>
              <a:t> Копируются только 'верхние' поля. Если объект содержит ссылки, они остаются общими.</a:t>
            </a:r>
            <a:endParaRPr lang="ru-RU" dirty="0"/>
          </a:p>
          <a:p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62D90F8-4E6C-6A4C-5036-92C350D6B3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i="0" dirty="0">
                <a:effectLst/>
                <a:latin typeface="DeepSeek-CJK-patch"/>
              </a:rPr>
              <a:t>Глубокое (</a:t>
            </a:r>
            <a:r>
              <a:rPr lang="ru-RU" b="1" i="0" dirty="0" err="1">
                <a:effectLst/>
                <a:latin typeface="DeepSeek-CJK-patch"/>
              </a:rPr>
              <a:t>deep</a:t>
            </a:r>
            <a:r>
              <a:rPr lang="ru-RU" b="1" i="0" dirty="0">
                <a:effectLst/>
                <a:latin typeface="DeepSeek-CJK-patch"/>
              </a:rPr>
              <a:t>):</a:t>
            </a:r>
            <a:r>
              <a:rPr lang="ru-RU" b="0" i="0" dirty="0">
                <a:effectLst/>
                <a:latin typeface="DeepSeek-CJK-patch"/>
              </a:rPr>
              <a:t> Рекурсивно копируется весь объект, включая все вложенные объекты.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880A40-5E81-A563-DA46-2567E074F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694" y="4152829"/>
            <a:ext cx="9120211" cy="188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07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368354-FD88-E9AE-D742-7FDE60EF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1742"/>
          </a:xfrm>
        </p:spPr>
        <p:txBody>
          <a:bodyPr/>
          <a:lstStyle/>
          <a:p>
            <a:r>
              <a:rPr lang="ru-RU" dirty="0"/>
              <a:t>Преимущества и недостатки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E8C507-CE32-91E9-EB0F-9598733D2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558"/>
            <a:ext cx="10515600" cy="4351338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ru-RU" b="1" i="0" dirty="0">
                <a:effectLst/>
                <a:latin typeface="DeepSeek-CJK-patch"/>
              </a:rPr>
              <a:t>Преимущества:</a:t>
            </a:r>
            <a:endParaRPr lang="ru-RU" dirty="0">
              <a:latin typeface="DeepSeek-CJK-patch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ru-RU" b="0" i="0" dirty="0">
                <a:effectLst/>
                <a:latin typeface="DeepSeek-CJK-patch"/>
              </a:rPr>
              <a:t>Уменьшает нагрузку на систему (не нужно повторять операции).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ru-RU" b="0" i="0" dirty="0">
                <a:effectLst/>
                <a:latin typeface="DeepSeek-CJK-patch"/>
              </a:rPr>
              <a:t>Упрощает создание объектов с сложной структурой.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ru-RU" b="0" i="0" dirty="0">
                <a:effectLst/>
                <a:latin typeface="DeepSeek-CJK-patch"/>
              </a:rPr>
              <a:t>Позволяет гибко настраивать копии.</a:t>
            </a:r>
          </a:p>
          <a:p>
            <a:pPr marL="0" indent="0" algn="l">
              <a:buNone/>
            </a:pPr>
            <a:r>
              <a:rPr lang="ru-RU" b="1" i="0" dirty="0">
                <a:effectLst/>
                <a:latin typeface="DeepSeek-CJK-patch"/>
              </a:rPr>
              <a:t>Недостатки: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ru-RU" b="0" i="0" dirty="0">
                <a:effectLst/>
                <a:latin typeface="DeepSeek-CJK-patch"/>
              </a:rPr>
              <a:t>Глубокое копирование может быть медленным для больших объектов.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ru-RU" b="0" i="0" dirty="0">
                <a:effectLst/>
                <a:latin typeface="DeepSeek-CJK-patch"/>
              </a:rPr>
              <a:t>Требует аккуратности с изменяемыми (</a:t>
            </a:r>
            <a:r>
              <a:rPr lang="ru-RU" b="0" i="0" dirty="0" err="1">
                <a:effectLst/>
                <a:latin typeface="DeepSeek-CJK-patch"/>
              </a:rPr>
              <a:t>mutable</a:t>
            </a:r>
            <a:r>
              <a:rPr lang="ru-RU" b="0" i="0" dirty="0">
                <a:effectLst/>
                <a:latin typeface="DeepSeek-CJK-patch"/>
              </a:rPr>
              <a:t>) полями, например, списками.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7895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BAEC01-4F1E-E6BC-19D4-2E970717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996"/>
            <a:ext cx="10515600" cy="811742"/>
          </a:xfrm>
        </p:spPr>
        <p:txBody>
          <a:bodyPr/>
          <a:lstStyle/>
          <a:p>
            <a:r>
              <a:rPr lang="ru-RU" dirty="0"/>
              <a:t>Применение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DC32A6CA-2682-C1B3-5E09-58A6F3B2F1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05" y="1645920"/>
            <a:ext cx="6613296" cy="439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5F79B2F5-DCB8-2555-F1DF-0E73A9ED7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324" y="1341120"/>
            <a:ext cx="4331546" cy="243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cture background">
            <a:extLst>
              <a:ext uri="{FF2B5EF4-FFF2-40B4-BE49-F238E27FC236}">
                <a16:creationId xmlns:a16="http://schemas.microsoft.com/office/drawing/2014/main" id="{5816AE99-10A5-74F8-3D85-F3BA534A4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324" y="4056379"/>
            <a:ext cx="4331546" cy="243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937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1140E-295A-386F-2B31-9066CE9F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608"/>
          </a:xfrm>
        </p:spPr>
        <p:txBody>
          <a:bodyPr/>
          <a:lstStyle/>
          <a:p>
            <a:r>
              <a:rPr lang="ru-RU" dirty="0"/>
              <a:t>Вывод: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0B8AE4-81D7-E510-E891-01CEB358B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766359"/>
            <a:ext cx="5969000" cy="4351338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ru-RU" b="1" i="0" dirty="0">
                <a:effectLst/>
                <a:latin typeface="DeepSeek-CJK-patch"/>
              </a:rPr>
              <a:t>Альтернатива</a:t>
            </a:r>
            <a:r>
              <a:rPr lang="ru-RU" b="0" i="0" dirty="0">
                <a:effectLst/>
                <a:latin typeface="DeepSeek-CJK-patch"/>
              </a:rPr>
              <a:t> фабрикам и конструкторам.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ru-RU" b="1" i="0" dirty="0">
                <a:effectLst/>
                <a:latin typeface="DeepSeek-CJK-patch"/>
              </a:rPr>
              <a:t>Оптимизация</a:t>
            </a:r>
            <a:r>
              <a:rPr lang="ru-RU" b="0" i="0" dirty="0">
                <a:effectLst/>
                <a:latin typeface="DeepSeek-CJK-patch"/>
              </a:rPr>
              <a:t> для ресурсоёмких объектов.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ru-RU" b="1" i="0" dirty="0">
                <a:effectLst/>
                <a:latin typeface="DeepSeek-CJK-patch"/>
              </a:rPr>
              <a:t>Гибкость</a:t>
            </a:r>
            <a:r>
              <a:rPr lang="ru-RU" b="0" i="0" dirty="0">
                <a:effectLst/>
                <a:latin typeface="DeepSeek-CJK-patch"/>
              </a:rPr>
              <a:t> при работе с изменяемыми состояниями.</a:t>
            </a:r>
          </a:p>
          <a:p>
            <a:endParaRPr lang="ru-RU" dirty="0"/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1F561008-5F6C-E629-7DB0-41AD31A61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51386"/>
            <a:ext cx="4241800" cy="353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57BAEED0-CB63-E1E9-D9D3-3B4DDB3A1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598" y="4514163"/>
            <a:ext cx="4072467" cy="160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icture background">
            <a:extLst>
              <a:ext uri="{FF2B5EF4-FFF2-40B4-BE49-F238E27FC236}">
                <a16:creationId xmlns:a16="http://schemas.microsoft.com/office/drawing/2014/main" id="{3D582E2E-F96F-0FA9-7CF4-128C6404E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59" y="4261304"/>
            <a:ext cx="3315507" cy="248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103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8879</TotalTime>
  <Words>189</Words>
  <Application>Microsoft Office PowerPoint</Application>
  <PresentationFormat>Широкоэкранный</PresentationFormat>
  <Paragraphs>36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Aptos</vt:lpstr>
      <vt:lpstr>Aptos Display</vt:lpstr>
      <vt:lpstr>Arial</vt:lpstr>
      <vt:lpstr>DeepSeek-CJK-patch</vt:lpstr>
      <vt:lpstr>PT Sans</vt:lpstr>
      <vt:lpstr>Tahoma</vt:lpstr>
      <vt:lpstr>Wingdings</vt:lpstr>
      <vt:lpstr>Тема Office</vt:lpstr>
      <vt:lpstr>Паттерн проектирования Prototype</vt:lpstr>
      <vt:lpstr>Проблема</vt:lpstr>
      <vt:lpstr>Решение = Prototype</vt:lpstr>
      <vt:lpstr>Структура</vt:lpstr>
      <vt:lpstr>Пример кода</vt:lpstr>
      <vt:lpstr>Глубокое VS поверхностное копирование</vt:lpstr>
      <vt:lpstr>Преимущества и недостатки</vt:lpstr>
      <vt:lpstr>Применение</vt:lpstr>
      <vt:lpstr>Вывод: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Алдар Самбуев</dc:creator>
  <cp:lastModifiedBy>Алдар Самбуев</cp:lastModifiedBy>
  <cp:revision>2</cp:revision>
  <dcterms:created xsi:type="dcterms:W3CDTF">2025-04-02T18:12:12Z</dcterms:created>
  <dcterms:modified xsi:type="dcterms:W3CDTF">2025-04-23T12:07:16Z</dcterms:modified>
</cp:coreProperties>
</file>