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B6B8F-E95A-43F9-A82E-42405C00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9407ED-0CCD-40C7-B9ED-FAA6337D9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4C3D5-2EAE-41B8-A7E9-8559952C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7CD95-A381-4C78-897A-91CE9C32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F1D3C-4462-4336-90B1-4CFF291F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641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003B8-31B9-4BBB-B6E3-DF9E2C60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87C267-B596-4B48-998C-6BC621B8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22513-5A87-43DE-8AA7-1D7405E5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2EDC54-ACB8-40E6-9B34-740CB50B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81D12-82EA-41EB-A844-815074D4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036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76EA8-241B-4822-B211-F1FAC0C1D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E2C58E-1482-4CDF-9CFA-99965F6C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26262-0FE7-4552-9912-4CA1898D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E79A-0C38-43E7-842E-BB19E3C2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430CF-74FD-4024-99D7-F8A48BE4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714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4F372-6874-43EF-8366-1F6117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557BA-2F58-4134-BAE9-4E441291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948E4-F198-44F5-BCE4-4E17CC05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D611CF-DD79-4251-9734-0D44851A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742CB-A05C-44E6-90B9-CAACF37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676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F2C8B-3DC5-46CF-885C-7C7D5B47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575AF-4C4F-4E64-9118-9E7D3AAE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233AC-AE85-4BD2-BECF-71A1A74D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BAB72-EBCF-454D-B7A7-CFA1BB70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30F5C-93F0-4947-84C7-76A92B45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405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B9281-8A36-45BF-BF26-ACAAF358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275568-D57E-42EC-A346-4245ADDC4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C68B20-1DA9-4993-B2C5-C9CB5E6D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C74B7-DAAA-4DC7-BDAB-FFFA25B6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857756-10B3-427B-909B-8B37370E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3A503-60B8-4329-B5BD-0D65B3A8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125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78572-C9DA-4E08-99FF-0EC8F098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CC01F5-B8E2-4B46-BBE9-4895C16D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7CE8FC-8431-4532-BEA2-96E75997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9A4F63-B032-46A5-BE6C-62B787B37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FD224D-D25A-4608-BD35-3441F0A3B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5745B4-C92D-4F2C-A4E1-EF1B23E8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DFA635-F722-48D1-9442-F81FF12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23E14C-945D-4135-AB9E-1BC162DC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523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D2C2F-71AF-4385-9983-5AEF2DE7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C0BFD4-D58D-438A-8250-86490A68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C8CE87-260F-44F0-A7C9-56160F89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8E8028-01AE-48F8-811F-9D98AD6F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992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B959DF-2464-499D-B37B-DC9AEA21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39E165-59B8-4DA7-AB15-E4450DA3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8FB437-AB56-4653-8F1E-946AB81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101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199B9-FDA8-4628-BB6D-225C7A1B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082D4-8E5D-4F42-9BE2-0C2C7E355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E5B3C5-2075-4871-8749-031F2624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43F758-77F9-4257-9AA5-AB4B92C7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BC7CAE-29EA-4AC9-861F-E7652855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0DB87F-56D6-4180-A4A9-F5855D98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775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9648E-13C1-4A67-8580-86EAC8BE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B23263-CBF6-4EFB-9FC3-CB0D52DAE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2DCD5E-38E6-47FF-8BFE-F4C645D2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696A09-8E2D-425B-BF20-DAE0D255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3340C3-3EF0-4A0B-90F6-5A5F9285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C53F4A-1FB5-4D99-874B-729D716C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965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9CE7CB-4CD4-49CB-A56D-F5BDD7ED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7EB0D4-5DA2-44B4-AF8C-69DF22E5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71BD3-3BFF-4E71-9A02-7230DE94C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3B169-B987-4F53-AC02-FE90830CD5FC}" type="datetimeFigureOut">
              <a:rPr lang="es-419" smtClean="0"/>
              <a:t>21/4/2020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9B68A-9285-4DA6-9F3E-7AD817FDD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3F19B9-141D-47E5-BBDE-B6EBE7CE3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0CC4-8CC3-4747-8AEA-C2834B86861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7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4774E9D-525F-4665-9F18-AE40CD04F780}"/>
                  </a:ext>
                </a:extLst>
              </p:cNvPr>
              <p:cNvSpPr/>
              <p:nvPr/>
            </p:nvSpPr>
            <p:spPr>
              <a:xfrm>
                <a:off x="4376078" y="2748622"/>
                <a:ext cx="3311484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419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419" i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419" i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s-419" dirty="0"/>
                  <a:t>,       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s-419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419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A4774E9D-525F-4665-9F18-AE40CD04F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78" y="2748622"/>
                <a:ext cx="3311484" cy="506870"/>
              </a:xfrm>
              <a:prstGeom prst="rect">
                <a:avLst/>
              </a:prstGeom>
              <a:blipFill>
                <a:blip r:embed="rId2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F9D522F-7127-4A7E-A706-E612FB8DFE7A}"/>
                  </a:ext>
                </a:extLst>
              </p:cNvPr>
              <p:cNvSpPr/>
              <p:nvPr/>
            </p:nvSpPr>
            <p:spPr>
              <a:xfrm>
                <a:off x="4592191" y="4061560"/>
                <a:ext cx="3007618" cy="671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419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419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419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419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419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419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F9D522F-7127-4A7E-A706-E612FB8DF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191" y="4061560"/>
                <a:ext cx="3007618" cy="671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B89EC53-CB32-4CE5-BABA-2F68BB026834}"/>
                  </a:ext>
                </a:extLst>
              </p:cNvPr>
              <p:cNvSpPr/>
              <p:nvPr/>
            </p:nvSpPr>
            <p:spPr>
              <a:xfrm>
                <a:off x="1374457" y="1417100"/>
                <a:ext cx="95718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dirty="0"/>
                  <a:t> </a:t>
                </a:r>
                <a:r>
                  <a:rPr lang="es-419" dirty="0">
                    <a:latin typeface="Cambria Math" panose="02040503050406030204" pitchFamily="18" charset="0"/>
                  </a:rPr>
                  <a:t>Decimos que </a:t>
                </a: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419" dirty="0">
                    <a:latin typeface="Cambria Math" panose="02040503050406030204" pitchFamily="18" charset="0"/>
                  </a:rPr>
                  <a:t> es una variable aleatoria de </a:t>
                </a:r>
                <a14:m>
                  <m:oMath xmlns:m="http://schemas.openxmlformats.org/officeDocument/2006/math">
                    <m:r>
                      <a:rPr lang="es-419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𝐶𝑙𝑎𝑠𝑒</m:t>
                    </m:r>
                    <m:r>
                      <a:rPr lang="es-419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419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419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419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s-419" dirty="0">
                    <a:latin typeface="Cambria Math" panose="02040503050406030204" pitchFamily="18" charset="0"/>
                  </a:rPr>
                  <a:t> si, tomando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419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419" i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s-419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419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s-419" dirty="0"/>
                  <a:t>, tenemos:</a:t>
                </a: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B89EC53-CB32-4CE5-BABA-2F68BB026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57" y="1417100"/>
                <a:ext cx="9571839" cy="369332"/>
              </a:xfrm>
              <a:prstGeom prst="rect">
                <a:avLst/>
              </a:prstGeom>
              <a:blipFill>
                <a:blip r:embed="rId4"/>
                <a:stretch>
                  <a:fillRect t="-126230" b="-18852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>
            <a:extLst>
              <a:ext uri="{FF2B5EF4-FFF2-40B4-BE49-F238E27FC236}">
                <a16:creationId xmlns:a16="http://schemas.microsoft.com/office/drawing/2014/main" id="{A1CC269A-2A34-4AAC-8AAB-27AF15FE3529}"/>
              </a:ext>
            </a:extLst>
          </p:cNvPr>
          <p:cNvSpPr/>
          <p:nvPr/>
        </p:nvSpPr>
        <p:spPr>
          <a:xfrm>
            <a:off x="1414208" y="856274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>
                <a:latin typeface="Cambria Math" panose="02040503050406030204" pitchFamily="18" charset="0"/>
              </a:rPr>
              <a:t> </a:t>
            </a:r>
            <a:r>
              <a:rPr lang="es-419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Definición:</a:t>
            </a:r>
            <a:endParaRPr lang="es-419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9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E80EEC6-E610-46E5-8640-5E4A0067BB97}"/>
                  </a:ext>
                </a:extLst>
              </p:cNvPr>
              <p:cNvSpPr txBox="1"/>
              <p:nvPr/>
            </p:nvSpPr>
            <p:spPr>
              <a:xfrm>
                <a:off x="1472720" y="3746358"/>
                <a:ext cx="8048786" cy="604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s-419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419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s-419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419" b="0" dirty="0"/>
                  <a:t> </a:t>
                </a:r>
                <a14:m>
                  <m:oMath xmlns:m="http://schemas.openxmlformats.org/officeDocument/2006/math">
                    <m:r>
                      <a:rPr lang="es-419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s-419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419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s-419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419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s-419" dirty="0"/>
                  <a:t>.</a:t>
                </a:r>
              </a:p>
              <a:p>
                <a:endParaRPr lang="es-419" b="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E80EEC6-E610-46E5-8640-5E4A0067B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20" y="3746358"/>
                <a:ext cx="8048786" cy="604396"/>
              </a:xfrm>
              <a:prstGeom prst="rect">
                <a:avLst/>
              </a:prstGeom>
              <a:blipFill>
                <a:blip r:embed="rId2"/>
                <a:stretch>
                  <a:fillRect l="-1061" t="-9091" r="-22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865AB61-A9AF-4764-9F74-82B2A1FB6EB6}"/>
                  </a:ext>
                </a:extLst>
              </p:cNvPr>
              <p:cNvSpPr/>
              <p:nvPr/>
            </p:nvSpPr>
            <p:spPr>
              <a:xfrm>
                <a:off x="1342238" y="4937507"/>
                <a:ext cx="9353725" cy="54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419" i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𝐵𝑖𝑛𝑁𝑒𝑔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419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419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s-419" i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419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419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r>
                              <a:rPr lang="es-419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419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r>
                              <a:rPr lang="es-419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419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r>
                              <a:rPr lang="es-419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419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s-419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41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i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419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s-419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s-419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419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s-419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419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419" i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i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s-419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419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419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419" i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s-419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419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s-419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s-419" dirty="0"/>
                  <a:t>.</a:t>
                </a:r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865AB61-A9AF-4764-9F74-82B2A1FB6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38" y="4937507"/>
                <a:ext cx="9353725" cy="540661"/>
              </a:xfrm>
              <a:prstGeom prst="rect">
                <a:avLst/>
              </a:prstGeom>
              <a:blipFill>
                <a:blip r:embed="rId3"/>
                <a:stretch>
                  <a:fillRect t="-59551" b="-9213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FBB8A1A-C242-4A52-B0CE-AEB2A55B127F}"/>
                  </a:ext>
                </a:extLst>
              </p:cNvPr>
              <p:cNvSpPr/>
              <p:nvPr/>
            </p:nvSpPr>
            <p:spPr>
              <a:xfrm>
                <a:off x="993275" y="2295983"/>
                <a:ext cx="6204478" cy="653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419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s-419" i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419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419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419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419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419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.            </m:t>
                      </m:r>
                      <m:r>
                        <a:rPr lang="es-419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419" i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b>
                          <m:r>
                            <a:rPr lang="es-419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419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419" i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s-419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419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FBB8A1A-C242-4A52-B0CE-AEB2A55B1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5" y="2295983"/>
                <a:ext cx="6204478" cy="653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DE29EA0-2A84-47CA-83F6-740C71124EA0}"/>
                  </a:ext>
                </a:extLst>
              </p:cNvPr>
              <p:cNvSpPr/>
              <p:nvPr/>
            </p:nvSpPr>
            <p:spPr>
              <a:xfrm>
                <a:off x="1374457" y="1417100"/>
                <a:ext cx="95718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Las siguientes familias paramétricas son miembros de la </a:t>
                </a:r>
                <a14:m>
                  <m:oMath xmlns:m="http://schemas.openxmlformats.org/officeDocument/2006/math">
                    <m:r>
                      <a:rPr lang="es-419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𝐶𝑙𝑎𝑠𝑒</m:t>
                    </m:r>
                    <m:d>
                      <m:dPr>
                        <m:ctrlPr>
                          <a:rPr lang="es-419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419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419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419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s-419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419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DE29EA0-2A84-47CA-83F6-740C71124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57" y="1417100"/>
                <a:ext cx="9571839" cy="369332"/>
              </a:xfrm>
              <a:prstGeom prst="rect">
                <a:avLst/>
              </a:prstGeom>
              <a:blipFill>
                <a:blip r:embed="rId5"/>
                <a:stretch>
                  <a:fillRect l="-509" t="-9836" b="-2295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96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37991E6F-3769-4FDB-B131-F802AB7CD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426025"/>
                  </p:ext>
                </p:extLst>
              </p:nvPr>
            </p:nvGraphicFramePr>
            <p:xfrm>
              <a:off x="1954635" y="2050199"/>
              <a:ext cx="8263156" cy="3879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5789">
                      <a:extLst>
                        <a:ext uri="{9D8B030D-6E8A-4147-A177-3AD203B41FA5}">
                          <a16:colId xmlns:a16="http://schemas.microsoft.com/office/drawing/2014/main" val="1367218020"/>
                        </a:ext>
                      </a:extLst>
                    </a:gridCol>
                    <a:gridCol w="2065789">
                      <a:extLst>
                        <a:ext uri="{9D8B030D-6E8A-4147-A177-3AD203B41FA5}">
                          <a16:colId xmlns:a16="http://schemas.microsoft.com/office/drawing/2014/main" val="195916253"/>
                        </a:ext>
                      </a:extLst>
                    </a:gridCol>
                    <a:gridCol w="2065789">
                      <a:extLst>
                        <a:ext uri="{9D8B030D-6E8A-4147-A177-3AD203B41FA5}">
                          <a16:colId xmlns:a16="http://schemas.microsoft.com/office/drawing/2014/main" val="4204343032"/>
                        </a:ext>
                      </a:extLst>
                    </a:gridCol>
                    <a:gridCol w="2065789">
                      <a:extLst>
                        <a:ext uri="{9D8B030D-6E8A-4147-A177-3AD203B41FA5}">
                          <a16:colId xmlns:a16="http://schemas.microsoft.com/office/drawing/2014/main" val="1285601109"/>
                        </a:ext>
                      </a:extLst>
                    </a:gridCol>
                  </a:tblGrid>
                  <a:tr h="775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Distribución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419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419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419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419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s-419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419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159342"/>
                      </a:ext>
                    </a:extLst>
                  </a:tr>
                  <a:tr h="775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𝐵𝑖𝑛𝑜𝑚𝑖𝑎𝑙</m:t>
                                </m:r>
                                <m:d>
                                  <m:d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419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f>
                                  <m:fPr>
                                    <m:ctrlPr>
                                      <a:rPr lang="es-419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381870"/>
                      </a:ext>
                    </a:extLst>
                  </a:tr>
                  <a:tr h="775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i="1" smtClean="0">
                                    <a:latin typeface="Cambria Math" panose="02040503050406030204" pitchFamily="18" charset="0"/>
                                  </a:rPr>
                                  <m:t>𝑃𝑜𝑖𝑠𝑠𝑜𝑛</m:t>
                                </m:r>
                                <m:d>
                                  <m:dPr>
                                    <m:ctrlP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419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419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786079"/>
                      </a:ext>
                    </a:extLst>
                  </a:tr>
                  <a:tr h="775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i="1" smtClean="0">
                                    <a:latin typeface="Cambria Math" panose="02040503050406030204" pitchFamily="18" charset="0"/>
                                  </a:rPr>
                                  <m:t>𝐵𝑖𝑛𝑁𝑒𝑔</m:t>
                                </m:r>
                                <m:d>
                                  <m:dPr>
                                    <m:ctrlP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419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s-419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3684"/>
                      </a:ext>
                    </a:extLst>
                  </a:tr>
                  <a:tr h="775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𝐶𝑎𝑠𝑜</m:t>
                                </m:r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𝑑𝑒𝑔𝑒𝑛𝑒𝑟𝑎𝑑𝑜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s-419" sz="1800" b="0" i="0" u="none" strike="noStrike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s-419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9319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4">
                <a:extLst>
                  <a:ext uri="{FF2B5EF4-FFF2-40B4-BE49-F238E27FC236}">
                    <a16:creationId xmlns:a16="http://schemas.microsoft.com/office/drawing/2014/main" id="{37991E6F-3769-4FDB-B131-F802AB7CD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426025"/>
                  </p:ext>
                </p:extLst>
              </p:nvPr>
            </p:nvGraphicFramePr>
            <p:xfrm>
              <a:off x="1954635" y="2050199"/>
              <a:ext cx="8263156" cy="3879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5789">
                      <a:extLst>
                        <a:ext uri="{9D8B030D-6E8A-4147-A177-3AD203B41FA5}">
                          <a16:colId xmlns:a16="http://schemas.microsoft.com/office/drawing/2014/main" val="1367218020"/>
                        </a:ext>
                      </a:extLst>
                    </a:gridCol>
                    <a:gridCol w="2065789">
                      <a:extLst>
                        <a:ext uri="{9D8B030D-6E8A-4147-A177-3AD203B41FA5}">
                          <a16:colId xmlns:a16="http://schemas.microsoft.com/office/drawing/2014/main" val="195916253"/>
                        </a:ext>
                      </a:extLst>
                    </a:gridCol>
                    <a:gridCol w="2065789">
                      <a:extLst>
                        <a:ext uri="{9D8B030D-6E8A-4147-A177-3AD203B41FA5}">
                          <a16:colId xmlns:a16="http://schemas.microsoft.com/office/drawing/2014/main" val="4204343032"/>
                        </a:ext>
                      </a:extLst>
                    </a:gridCol>
                    <a:gridCol w="2065789">
                      <a:extLst>
                        <a:ext uri="{9D8B030D-6E8A-4147-A177-3AD203B41FA5}">
                          <a16:colId xmlns:a16="http://schemas.microsoft.com/office/drawing/2014/main" val="1285601109"/>
                        </a:ext>
                      </a:extLst>
                    </a:gridCol>
                  </a:tblGrid>
                  <a:tr h="775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Distribución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787" r="-200000" b="-403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90" t="-787" r="-100590" b="-403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90" t="-787" r="-590" b="-4031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159342"/>
                      </a:ext>
                    </a:extLst>
                  </a:tr>
                  <a:tr h="775982"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5" t="-100000" r="-30088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90" t="-100000" r="-10059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90" t="-100000" r="-59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381870"/>
                      </a:ext>
                    </a:extLst>
                  </a:tr>
                  <a:tr h="775982"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5" t="-201575" r="-300885" b="-2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1575" r="-200000" b="-2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90" t="-201575" r="-100590" b="-202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90" t="-201575" r="-590" b="-202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786079"/>
                      </a:ext>
                    </a:extLst>
                  </a:tr>
                  <a:tr h="775982"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5" t="-299219" r="-300885" b="-1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99219" r="-200000" b="-1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90" t="-299219" r="-100590" b="-100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90" t="-299219" r="-590" b="-100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3684"/>
                      </a:ext>
                    </a:extLst>
                  </a:tr>
                  <a:tr h="775982"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5" t="-402362" r="-300885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02362" r="-200000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90" t="-402362" r="-100590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9319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D6F260FC-EDE0-4C8F-B61E-2D8517E8AAF3}"/>
                  </a:ext>
                </a:extLst>
              </p:cNvPr>
              <p:cNvSpPr/>
              <p:nvPr/>
            </p:nvSpPr>
            <p:spPr>
              <a:xfrm>
                <a:off x="1484244" y="1075911"/>
                <a:ext cx="956807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419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Ejercicio:</a:t>
                </a:r>
              </a:p>
              <a:p>
                <a:r>
                  <a:rPr lang="es-419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Probar que las distribuciones anteriores tienen los siguientes parámetros de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𝐶𝑙𝑎𝑠𝑒</m:t>
                    </m:r>
                    <m:d>
                      <m:dPr>
                        <m:ctrlPr>
                          <a:rPr lang="es-419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419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419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419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s-419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419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419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D6F260FC-EDE0-4C8F-B61E-2D8517E8A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244" y="1075911"/>
                <a:ext cx="9568070" cy="923330"/>
              </a:xfrm>
              <a:prstGeom prst="rect">
                <a:avLst/>
              </a:prstGeom>
              <a:blipFill>
                <a:blip r:embed="rId3"/>
                <a:stretch>
                  <a:fillRect l="-510" t="-3947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0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80DD3F-E5E6-4120-95B2-1673D46E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202" y="333883"/>
            <a:ext cx="5428298" cy="61729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D5462413-C227-415D-8436-BC1A7C90C8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421539"/>
                  </p:ext>
                </p:extLst>
              </p:nvPr>
            </p:nvGraphicFramePr>
            <p:xfrm>
              <a:off x="468914" y="2040835"/>
              <a:ext cx="6056280" cy="4333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8760">
                      <a:extLst>
                        <a:ext uri="{9D8B030D-6E8A-4147-A177-3AD203B41FA5}">
                          <a16:colId xmlns:a16="http://schemas.microsoft.com/office/drawing/2014/main" val="1367218020"/>
                        </a:ext>
                      </a:extLst>
                    </a:gridCol>
                    <a:gridCol w="2018760">
                      <a:extLst>
                        <a:ext uri="{9D8B030D-6E8A-4147-A177-3AD203B41FA5}">
                          <a16:colId xmlns:a16="http://schemas.microsoft.com/office/drawing/2014/main" val="195916253"/>
                        </a:ext>
                      </a:extLst>
                    </a:gridCol>
                    <a:gridCol w="2018760">
                      <a:extLst>
                        <a:ext uri="{9D8B030D-6E8A-4147-A177-3AD203B41FA5}">
                          <a16:colId xmlns:a16="http://schemas.microsoft.com/office/drawing/2014/main" val="4204343032"/>
                        </a:ext>
                      </a:extLst>
                    </a:gridCol>
                  </a:tblGrid>
                  <a:tr h="866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Distribución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s-419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s-419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159342"/>
                      </a:ext>
                    </a:extLst>
                  </a:tr>
                  <a:tr h="8666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𝐵𝑖𝑛</m:t>
                                </m:r>
                                <m:d>
                                  <m:dPr>
                                    <m:ctrlP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419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(−∞,0)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381870"/>
                      </a:ext>
                    </a:extLst>
                  </a:tr>
                  <a:tr h="8666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i="1" smtClean="0">
                                    <a:latin typeface="Cambria Math" panose="02040503050406030204" pitchFamily="18" charset="0"/>
                                  </a:rPr>
                                  <m:t>𝑃𝑜𝑖𝑠𝑠𝑜𝑛</m:t>
                                </m:r>
                                <m:d>
                                  <m:dPr>
                                    <m:ctrlP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(0,∞)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786079"/>
                      </a:ext>
                    </a:extLst>
                  </a:tr>
                  <a:tr h="8666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i="1" smtClean="0">
                                    <a:latin typeface="Cambria Math" panose="02040503050406030204" pitchFamily="18" charset="0"/>
                                  </a:rPr>
                                  <m:t>𝐵𝑖𝑛𝑁𝑒𝑔</m:t>
                                </m:r>
                                <m:d>
                                  <m:dPr>
                                    <m:ctrlP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s-419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419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419" b="0" i="1" smtClean="0">
                                    <a:latin typeface="Cambria Math" panose="02040503050406030204" pitchFamily="18" charset="0"/>
                                  </a:rPr>
                                  <m:t>,∞)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3684"/>
                      </a:ext>
                    </a:extLst>
                  </a:tr>
                  <a:tr h="8666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𝐶𝑎𝑠𝑜</m:t>
                                </m:r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𝐷𝑒𝑔𝑒𝑛𝑒𝑟𝑎𝑑𝑜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419" sz="1800" b="0" i="0" u="none" strike="noStrike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419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s-419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229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D5462413-C227-415D-8436-BC1A7C90C8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421539"/>
                  </p:ext>
                </p:extLst>
              </p:nvPr>
            </p:nvGraphicFramePr>
            <p:xfrm>
              <a:off x="468914" y="2040835"/>
              <a:ext cx="6056280" cy="4333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8760">
                      <a:extLst>
                        <a:ext uri="{9D8B030D-6E8A-4147-A177-3AD203B41FA5}">
                          <a16:colId xmlns:a16="http://schemas.microsoft.com/office/drawing/2014/main" val="1367218020"/>
                        </a:ext>
                      </a:extLst>
                    </a:gridCol>
                    <a:gridCol w="2018760">
                      <a:extLst>
                        <a:ext uri="{9D8B030D-6E8A-4147-A177-3AD203B41FA5}">
                          <a16:colId xmlns:a16="http://schemas.microsoft.com/office/drawing/2014/main" val="195916253"/>
                        </a:ext>
                      </a:extLst>
                    </a:gridCol>
                    <a:gridCol w="2018760">
                      <a:extLst>
                        <a:ext uri="{9D8B030D-6E8A-4147-A177-3AD203B41FA5}">
                          <a16:colId xmlns:a16="http://schemas.microsoft.com/office/drawing/2014/main" val="4204343032"/>
                        </a:ext>
                      </a:extLst>
                    </a:gridCol>
                  </a:tblGrid>
                  <a:tr h="8666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419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Distribución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4" t="-704" r="-100906" b="-4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704" r="-602" b="-4028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159342"/>
                      </a:ext>
                    </a:extLst>
                  </a:tr>
                  <a:tr h="866692"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" t="-100000" r="-20030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4" t="-100000" r="-10090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0000" r="-60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381870"/>
                      </a:ext>
                    </a:extLst>
                  </a:tr>
                  <a:tr h="866692"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" t="-201408" r="-200301" b="-202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4" t="-201408" r="-100906" b="-202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1408" r="-602" b="-202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5786079"/>
                      </a:ext>
                    </a:extLst>
                  </a:tr>
                  <a:tr h="866692"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" t="-299301" r="-200301" b="-100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4" t="-299301" r="-100906" b="-100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99301" r="-602" b="-100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83684"/>
                      </a:ext>
                    </a:extLst>
                  </a:tr>
                  <a:tr h="866692"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" t="-402113" r="-200301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604" t="-402113" r="-100906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419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402113" r="-602" b="-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229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90CA0AD7-7BD6-46B2-A5AC-8A7B0BBA904E}"/>
                  </a:ext>
                </a:extLst>
              </p:cNvPr>
              <p:cNvSpPr/>
              <p:nvPr/>
            </p:nvSpPr>
            <p:spPr>
              <a:xfrm>
                <a:off x="468919" y="333883"/>
                <a:ext cx="542829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419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Ejercicio:</a:t>
                </a:r>
              </a:p>
              <a:p>
                <a:pPr algn="just"/>
                <a:r>
                  <a:rPr lang="es-419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¡Son las únicas! Las únicas familias paramétricas que satisfacen ser de </a:t>
                </a:r>
                <a14:m>
                  <m:oMath xmlns:m="http://schemas.openxmlformats.org/officeDocument/2006/math">
                    <m:r>
                      <a:rPr lang="es-419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𝐶𝑙𝑎𝑠𝑒</m:t>
                    </m:r>
                    <m:d>
                      <m:dPr>
                        <m:ctrlPr>
                          <a:rPr lang="es-419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419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419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419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s-419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son las que ya hemos mencionado. Esto se puede probar con ayuda de la siguiente tabla.</a:t>
                </a:r>
              </a:p>
            </p:txBody>
          </p:sp>
        </mc:Choice>
        <mc:Fallback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90CA0AD7-7BD6-46B2-A5AC-8A7B0BBA9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9" y="333883"/>
                <a:ext cx="5428298" cy="1477328"/>
              </a:xfrm>
              <a:prstGeom prst="rect">
                <a:avLst/>
              </a:prstGeom>
              <a:blipFill>
                <a:blip r:embed="rId4"/>
                <a:stretch>
                  <a:fillRect l="-1011" t="-2893" r="-899" b="-5372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296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253</Words>
  <Application>Microsoft Office PowerPoint</Application>
  <PresentationFormat>Panorámica</PresentationFormat>
  <Paragraphs>48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Gerardo Alarcón González</dc:creator>
  <cp:lastModifiedBy>Edgar Gerardo Alarcón González</cp:lastModifiedBy>
  <cp:revision>14</cp:revision>
  <dcterms:created xsi:type="dcterms:W3CDTF">2020-04-20T08:40:13Z</dcterms:created>
  <dcterms:modified xsi:type="dcterms:W3CDTF">2020-04-21T20:19:42Z</dcterms:modified>
</cp:coreProperties>
</file>