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6B8F-E95A-43F9-A82E-42405C00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407ED-0CCD-40C7-B9ED-FAA6337D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C3D5-2EAE-41B8-A7E9-8559952C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7CD95-A381-4C78-897A-91CE9C32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F1D3C-4462-4336-90B1-4CFF291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4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03B8-31B9-4BBB-B6E3-DF9E2C6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87C267-B596-4B48-998C-6BC621B8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22513-5A87-43DE-8AA7-1D7405E5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EDC54-ACB8-40E6-9B34-740CB50B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81D12-82EA-41EB-A844-815074D4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03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76EA8-241B-4822-B211-F1FAC0C1D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E2C58E-1482-4CDF-9CFA-99965F6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26262-0FE7-4552-9912-4CA189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E79A-0C38-43E7-842E-BB19E3C2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430CF-74FD-4024-99D7-F8A48BE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14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F372-6874-43EF-8366-1F6117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557BA-2F58-4134-BAE9-4E44129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948E4-F198-44F5-BCE4-4E17CC0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611CF-DD79-4251-9734-0D44851A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742CB-A05C-44E6-90B9-CAACF37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67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2C8B-3DC5-46CF-885C-7C7D5B47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575AF-4C4F-4E64-9118-9E7D3AA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233AC-AE85-4BD2-BECF-71A1A74D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BAB72-EBCF-454D-B7A7-CFA1BB7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30F5C-93F0-4947-84C7-76A92B45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40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B9281-8A36-45BF-BF26-ACAAF35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75568-D57E-42EC-A346-4245ADDC4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68B20-1DA9-4993-B2C5-C9CB5E6D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C74B7-DAAA-4DC7-BDAB-FFFA25B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57756-10B3-427B-909B-8B37370E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3A503-60B8-4329-B5BD-0D65B3A8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5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8572-C9DA-4E08-99FF-0EC8F098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CC01F5-B8E2-4B46-BBE9-4895C16D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7CE8FC-8431-4532-BEA2-96E75997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A4F63-B032-46A5-BE6C-62B787B3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FD224D-D25A-4608-BD35-3441F0A3B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5745B4-C92D-4F2C-A4E1-EF1B23E8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FA635-F722-48D1-9442-F81FF12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3E14C-945D-4135-AB9E-1BC162DC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52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D2C2F-71AF-4385-9983-5AEF2DE7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C0BFD4-D58D-438A-8250-86490A6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8CE87-260F-44F0-A7C9-56160F89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8E8028-01AE-48F8-811F-9D98AD6F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992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B959DF-2464-499D-B37B-DC9AEA21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9E165-59B8-4DA7-AB15-E4450DA3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FB437-AB56-4653-8F1E-946AB81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0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199B9-FDA8-4628-BB6D-225C7A1B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082D4-8E5D-4F42-9BE2-0C2C7E35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5B3C5-2075-4871-8749-031F2624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43F758-77F9-4257-9AA5-AB4B92C7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C7CAE-29EA-4AC9-861F-E765285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DB87F-56D6-4180-A4A9-F5855D98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77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9648E-13C1-4A67-8580-86EAC8BE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B23263-CBF6-4EFB-9FC3-CB0D52DAE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DCD5E-38E6-47FF-8BFE-F4C645D2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96A09-8E2D-425B-BF20-DAE0D255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3340C3-3EF0-4A0B-90F6-5A5F9285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53F4A-1FB5-4D99-874B-729D716C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965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9CE7CB-4CD4-49CB-A56D-F5BDD7ED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EB0D4-5DA2-44B4-AF8C-69DF22E5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1BD3-3BFF-4E71-9A02-7230DE94C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9B68A-9285-4DA6-9F3E-7AD817FD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F19B9-141D-47E5-BBDE-B6EBE7CE3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21A4-1A07-4EED-A3BE-20D846CA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7206"/>
            <a:ext cx="10515600" cy="1325563"/>
          </a:xfrm>
        </p:spPr>
        <p:txBody>
          <a:bodyPr/>
          <a:lstStyle/>
          <a:p>
            <a:pPr algn="ctr"/>
            <a:r>
              <a:rPr lang="es-419" dirty="0"/>
              <a:t>Función de Verosimilitud y Estimación de Parámetros con R.</a:t>
            </a:r>
          </a:p>
        </p:txBody>
      </p:sp>
    </p:spTree>
    <p:extLst>
      <p:ext uri="{BB962C8B-B14F-4D97-AF65-F5344CB8AC3E}">
        <p14:creationId xmlns:p14="http://schemas.microsoft.com/office/powerpoint/2010/main" val="374241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4360D0-829A-4BF8-8DB5-0AE0E7BE8482}"/>
              </a:ext>
            </a:extLst>
          </p:cNvPr>
          <p:cNvSpPr/>
          <p:nvPr/>
        </p:nvSpPr>
        <p:spPr>
          <a:xfrm>
            <a:off x="763398" y="351881"/>
            <a:ext cx="108217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Hemos respondido esta pregunta con una metodología que implementamos en R. Pero con toda respuesta nacen grandes preguntas: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 calculan estimaciones para dos parámetros o más desconocidos?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¿Puedo implementar otras metodologías en R para la estimación de parámetros?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¿Existen metodologías ya implementadas en R para estimar parámetros?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 encontrar un intervalo con base en mi muestra que me diga dónde podría encontrar el parámetro?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pueden estimar parámetros de una distribución bimodal o multimodal?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¿Hay alguna forma de probar que mi modelo ajusta estadísticamente a mis datos?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¿Puedo hacer estimaciones de un parámetro que no sea fijo, sino aleatorio?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algn="just"/>
            <a:r>
              <a:rPr lang="es-419" dirty="0"/>
              <a:t>La respuesta corta a todas estas y más preguntas es sí. Pero si quieres hablar más de eso, nos vemos en otro video.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24BBEB-B78D-4F84-BFA3-B208C1DEA5E2}"/>
              </a:ext>
            </a:extLst>
          </p:cNvPr>
          <p:cNvSpPr/>
          <p:nvPr/>
        </p:nvSpPr>
        <p:spPr>
          <a:xfrm>
            <a:off x="763398" y="5690061"/>
            <a:ext cx="10821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Suscríbete, activa las notificaciones, dale manita arriba y déjanos tus dudas en los comentarios. Esto nos ayudará a hacer más y mejores videos para ti y para la comunidad. 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342431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BA0593-F531-4894-ABDA-4DAE079C2D9F}"/>
                  </a:ext>
                </a:extLst>
              </p:cNvPr>
              <p:cNvSpPr/>
              <p:nvPr/>
            </p:nvSpPr>
            <p:spPr>
              <a:xfrm>
                <a:off x="685101" y="1828160"/>
                <a:ext cx="10821797" cy="2330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b="0" dirty="0"/>
                  <a:t>Sea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s-419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419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s-419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419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419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419" dirty="0"/>
                  <a:t> un vector aleatorio tal que su distribución dependa de un parámetro de interés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419" dirty="0"/>
                  <a:t> desconocido pero fijo. 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La pregunta que nos haremos es: </a:t>
                </a:r>
              </a:p>
              <a:p>
                <a:pPr algn="just"/>
                <a:endParaRPr lang="es-419" dirty="0"/>
              </a:p>
              <a:p>
                <a:pPr algn="ctr"/>
                <a:r>
                  <a:rPr lang="es-419" b="1" dirty="0"/>
                  <a:t>¿Cómo puedo encontrar un </a:t>
                </a:r>
                <a:r>
                  <a:rPr lang="es-419" b="1" i="1" dirty="0"/>
                  <a:t>buen </a:t>
                </a:r>
                <a:r>
                  <a:rPr lang="es-419" b="1" dirty="0"/>
                  <a:t>valor para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419" b="1" dirty="0"/>
                  <a:t> usando la información que ya conozco, es decir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s-419" b="1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419" b="1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bar>
                  </m:oMath>
                </a14:m>
                <a:r>
                  <a:rPr lang="es-419" b="1" dirty="0"/>
                  <a:t>?</a:t>
                </a:r>
              </a:p>
              <a:p>
                <a:pPr algn="ctr"/>
                <a:endParaRPr lang="es-419" b="1" dirty="0"/>
              </a:p>
              <a:p>
                <a:pPr algn="just"/>
                <a:r>
                  <a:rPr lang="es-419" dirty="0"/>
                  <a:t>Antes de dar una opción para esto, hablaremos de un par de definiciones previas.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BA0593-F531-4894-ABDA-4DAE079C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1" y="1828160"/>
                <a:ext cx="10821797" cy="2330766"/>
              </a:xfrm>
              <a:prstGeom prst="rect">
                <a:avLst/>
              </a:prstGeom>
              <a:blipFill>
                <a:blip r:embed="rId2"/>
                <a:stretch>
                  <a:fillRect l="-450" t="-1309" b="-340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14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55888E8-151D-4DEA-8871-B225678D54A1}"/>
                  </a:ext>
                </a:extLst>
              </p:cNvPr>
              <p:cNvSpPr/>
              <p:nvPr/>
            </p:nvSpPr>
            <p:spPr>
              <a:xfrm>
                <a:off x="822120" y="2023345"/>
                <a:ext cx="10821797" cy="380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dirty="0"/>
                  <a:t>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función de verosimilitud </a:t>
                </a:r>
                <a:r>
                  <a:rPr lang="es-419" dirty="0"/>
                  <a:t>del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s-419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419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s-419" dirty="0"/>
                  <a:t> es:</a:t>
                </a: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55888E8-151D-4DEA-8871-B225678D5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0" y="2023345"/>
                <a:ext cx="10821797" cy="380553"/>
              </a:xfrm>
              <a:prstGeom prst="rect">
                <a:avLst/>
              </a:prstGeom>
              <a:blipFill>
                <a:blip r:embed="rId2"/>
                <a:stretch>
                  <a:fillRect l="-507" t="-8065" b="-2419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DEB2A2F0-D212-4E37-AC30-7B1B07822C3D}"/>
              </a:ext>
            </a:extLst>
          </p:cNvPr>
          <p:cNvSpPr/>
          <p:nvPr/>
        </p:nvSpPr>
        <p:spPr>
          <a:xfrm>
            <a:off x="763398" y="1595291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latin typeface="Cambria Math" panose="02040503050406030204" pitchFamily="18" charset="0"/>
              </a:rPr>
              <a:t> </a:t>
            </a:r>
            <a:r>
              <a:rPr lang="es-419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Definición:</a:t>
            </a:r>
            <a:endParaRPr lang="es-419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3E79D8D-C17D-4651-BC3C-9C748D52866C}"/>
                  </a:ext>
                </a:extLst>
              </p:cNvPr>
              <p:cNvSpPr/>
              <p:nvPr/>
            </p:nvSpPr>
            <p:spPr>
              <a:xfrm>
                <a:off x="4224744" y="2637323"/>
                <a:ext cx="4016548" cy="408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bar>
                            <m:barPr>
                              <m:ctrlPr>
                                <a:rPr lang="es-419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i="1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3E79D8D-C17D-4651-BC3C-9C748D528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44" y="2637323"/>
                <a:ext cx="4016548" cy="408894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7CE9B0B-F456-46A8-AA66-47CF5ECA59D0}"/>
                  </a:ext>
                </a:extLst>
              </p:cNvPr>
              <p:cNvSpPr/>
              <p:nvPr/>
            </p:nvSpPr>
            <p:spPr>
              <a:xfrm>
                <a:off x="763397" y="3476037"/>
                <a:ext cx="10821797" cy="657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dirty="0"/>
                  <a:t>De igual manera la llamada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“log-verosimilitud” </a:t>
                </a:r>
                <a:r>
                  <a:rPr lang="es-419" dirty="0"/>
                  <a:t>del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s-419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419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s-419" dirty="0"/>
                  <a:t> usualmente se denota por “</a:t>
                </a:r>
                <a14:m>
                  <m:oMath xmlns:m="http://schemas.openxmlformats.org/officeDocument/2006/math">
                    <m:r>
                      <a:rPr lang="es-419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419" dirty="0"/>
                  <a:t>” y se define como el logaritmo natural de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verosimilitud</a:t>
                </a:r>
                <a:r>
                  <a:rPr lang="es-419" dirty="0"/>
                  <a:t>: </a:t>
                </a: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7CE9B0B-F456-46A8-AA66-47CF5ECA5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7" y="3476037"/>
                <a:ext cx="10821797" cy="657552"/>
              </a:xfrm>
              <a:prstGeom prst="rect">
                <a:avLst/>
              </a:prstGeom>
              <a:blipFill>
                <a:blip r:embed="rId4"/>
                <a:stretch>
                  <a:fillRect l="-451" t="-3704" b="-1388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09EFCD7-01DC-4509-A116-F7B626BD52A8}"/>
                  </a:ext>
                </a:extLst>
              </p:cNvPr>
              <p:cNvSpPr/>
              <p:nvPr/>
            </p:nvSpPr>
            <p:spPr>
              <a:xfrm>
                <a:off x="4224744" y="4453852"/>
                <a:ext cx="426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419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09EFCD7-01DC-4509-A116-F7B626BD5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44" y="4453852"/>
                <a:ext cx="426315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A36715A-8E6B-45EC-AF1A-B242A2C5EB5D}"/>
                  </a:ext>
                </a:extLst>
              </p:cNvPr>
              <p:cNvSpPr/>
              <p:nvPr/>
            </p:nvSpPr>
            <p:spPr>
              <a:xfrm>
                <a:off x="763398" y="1316616"/>
                <a:ext cx="108217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Cuando conocemos o suponemos que los individuos en nuestra muestra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419" dirty="0"/>
                  <a:t> son independientes entonces podemos reescribir a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función de verosimilitud</a:t>
                </a:r>
                <a:r>
                  <a:rPr lang="es-419" dirty="0"/>
                  <a:t> de la siguiente manera: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A36715A-8E6B-45EC-AF1A-B242A2C5E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1316616"/>
                <a:ext cx="10821797" cy="646331"/>
              </a:xfrm>
              <a:prstGeom prst="rect">
                <a:avLst/>
              </a:prstGeom>
              <a:blipFill>
                <a:blip r:embed="rId2"/>
                <a:stretch>
                  <a:fillRect l="-451" t="-5660" r="-958" b="-1415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A50245E-0BD9-4281-88B2-9A8B34A1740F}"/>
                  </a:ext>
                </a:extLst>
              </p:cNvPr>
              <p:cNvSpPr/>
              <p:nvPr/>
            </p:nvSpPr>
            <p:spPr>
              <a:xfrm>
                <a:off x="4224744" y="2377264"/>
                <a:ext cx="351839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s-419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419" b="0" i="1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419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A50245E-0BD9-4281-88B2-9A8B34A17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44" y="2377264"/>
                <a:ext cx="3518399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7C37DA01-4B23-49EC-87C2-1211657525E3}"/>
              </a:ext>
            </a:extLst>
          </p:cNvPr>
          <p:cNvSpPr/>
          <p:nvPr/>
        </p:nvSpPr>
        <p:spPr>
          <a:xfrm>
            <a:off x="763397" y="3640147"/>
            <a:ext cx="10821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Si esto sucede, la </a:t>
            </a:r>
            <a:r>
              <a:rPr lang="es-419" dirty="0">
                <a:solidFill>
                  <a:schemeClr val="accent6">
                    <a:lumMod val="50000"/>
                  </a:schemeClr>
                </a:solidFill>
              </a:rPr>
              <a:t>log-verosimilitud </a:t>
            </a:r>
            <a:r>
              <a:rPr lang="es-419" dirty="0"/>
              <a:t>puede reescribirse como: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D3B1690-B619-4A9A-8BB1-C685993F66B3}"/>
                  </a:ext>
                </a:extLst>
              </p:cNvPr>
              <p:cNvSpPr/>
              <p:nvPr/>
            </p:nvSpPr>
            <p:spPr>
              <a:xfrm>
                <a:off x="3335511" y="4179840"/>
                <a:ext cx="575381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419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419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419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41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419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D3B1690-B619-4A9A-8BB1-C685993F6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11" y="4179840"/>
                <a:ext cx="575381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4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9D2BB0C-22D3-4659-9C66-320628EC05DF}"/>
                  </a:ext>
                </a:extLst>
              </p:cNvPr>
              <p:cNvSpPr/>
              <p:nvPr/>
            </p:nvSpPr>
            <p:spPr>
              <a:xfrm>
                <a:off x="763398" y="595162"/>
                <a:ext cx="10821797" cy="934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Observación: </a:t>
                </a:r>
                <a:r>
                  <a:rPr lang="es-419" dirty="0"/>
                  <a:t>La notación “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419" dirty="0"/>
                  <a:t>” viene del inglés </a:t>
                </a:r>
                <a:r>
                  <a:rPr lang="es-419" i="1" dirty="0"/>
                  <a:t>“</a:t>
                </a:r>
                <a:r>
                  <a:rPr lang="es-419" i="1" dirty="0" err="1">
                    <a:solidFill>
                      <a:schemeClr val="accent6">
                        <a:lumMod val="50000"/>
                      </a:schemeClr>
                    </a:solidFill>
                  </a:rPr>
                  <a:t>Likelihood</a:t>
                </a:r>
                <a:r>
                  <a:rPr lang="es-419" i="1" dirty="0"/>
                  <a:t>”</a:t>
                </a:r>
                <a:r>
                  <a:rPr lang="es-419" dirty="0"/>
                  <a:t> y es una función que depende del parámetro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  <a:r>
                  <a:rPr lang="es-419" dirty="0"/>
                  <a:t>Esto implícitamente está diciendo que vamos a pensar que tenemos una muestra de “individuos”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s-419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419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dada, y 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como la variable que deseamos manipular.</a:t>
                </a:r>
                <a:endParaRPr lang="es-419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9D2BB0C-22D3-4659-9C66-320628EC0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595162"/>
                <a:ext cx="10821797" cy="934551"/>
              </a:xfrm>
              <a:prstGeom prst="rect">
                <a:avLst/>
              </a:prstGeom>
              <a:blipFill>
                <a:blip r:embed="rId2"/>
                <a:stretch>
                  <a:fillRect l="-451" t="-3922" r="-507" b="-980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C529360-8DA2-44C9-BFC2-13990BD1BF40}"/>
                  </a:ext>
                </a:extLst>
              </p:cNvPr>
              <p:cNvSpPr/>
              <p:nvPr/>
            </p:nvSpPr>
            <p:spPr>
              <a:xfrm>
                <a:off x="718657" y="1678740"/>
                <a:ext cx="1082179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>
                    <a:solidFill>
                      <a:schemeClr val="accent4">
                        <a:lumMod val="50000"/>
                      </a:schemeClr>
                    </a:solidFill>
                  </a:rPr>
                  <a:t>Ejemplo</a:t>
                </a:r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s-419" dirty="0"/>
                  <a:t>Supongamos que tenemos una </a:t>
                </a:r>
                <a:r>
                  <a:rPr lang="es-419" dirty="0">
                    <a:solidFill>
                      <a:schemeClr val="accent2">
                        <a:lumMod val="50000"/>
                      </a:schemeClr>
                    </a:solidFill>
                  </a:rPr>
                  <a:t>muestra</a:t>
                </a:r>
                <a:r>
                  <a:rPr lang="es-419" dirty="0"/>
                  <a:t> de tamaño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419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de </a:t>
                </a:r>
                <a:r>
                  <a:rPr lang="es-419" i="1" dirty="0"/>
                  <a:t>v.a.i.i.d.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para cada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  <a:r>
                  <a:rPr lang="es-419" dirty="0"/>
                  <a:t>Donde nosotros no conocemos 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(nuestro parámetro de interés). Sin embargo, lo que sí conocemos es que esta muestra se ha materializado en los siguientes valores:</a:t>
                </a:r>
              </a:p>
              <a:p>
                <a:pPr algn="just"/>
                <a:endParaRPr lang="es-419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419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=8.12</m:t>
                    </m:r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,</a:t>
                </a:r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5.46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419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26.20</m:t>
                    </m:r>
                  </m:oMath>
                </a14:m>
                <a:endParaRPr lang="es-419" dirty="0"/>
              </a:p>
              <a:p>
                <a:pPr algn="ctr"/>
                <a:endParaRPr lang="es-419" dirty="0"/>
              </a:p>
              <a:p>
                <a:pPr algn="just"/>
                <a:r>
                  <a:rPr lang="es-419" dirty="0"/>
                  <a:t>De tal manera que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función de verosimilitud</a:t>
                </a:r>
                <a:r>
                  <a:rPr lang="es-419" dirty="0"/>
                  <a:t> es en este caso: 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C529360-8DA2-44C9-BFC2-13990BD1B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7" y="1678740"/>
                <a:ext cx="10821797" cy="2031325"/>
              </a:xfrm>
              <a:prstGeom prst="rect">
                <a:avLst/>
              </a:prstGeom>
              <a:blipFill>
                <a:blip r:embed="rId3"/>
                <a:stretch>
                  <a:fillRect l="-507" t="-1497" r="-451" b="-359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570FA28-3CB4-44F1-84F0-B05F19E84B34}"/>
                  </a:ext>
                </a:extLst>
              </p:cNvPr>
              <p:cNvSpPr/>
              <p:nvPr/>
            </p:nvSpPr>
            <p:spPr>
              <a:xfrm>
                <a:off x="1397654" y="3803777"/>
                <a:ext cx="9889567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s-419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419" b="0" i="1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s-419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s-419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8.12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5.46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26.20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39.78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419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570FA28-3CB4-44F1-84F0-B05F19E84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54" y="3803777"/>
                <a:ext cx="9889567" cy="871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7115A78-8449-4E83-BACC-BD8C13EABE2D}"/>
                  </a:ext>
                </a:extLst>
              </p:cNvPr>
              <p:cNvSpPr/>
              <p:nvPr/>
            </p:nvSpPr>
            <p:spPr>
              <a:xfrm>
                <a:off x="718657" y="4822507"/>
                <a:ext cx="7668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s-419" dirty="0"/>
                  <a:t>Y por ejemplo,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función de verosimilitud </a:t>
                </a:r>
                <a:r>
                  <a:rPr lang="es-419" dirty="0"/>
                  <a:t>evaluada en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419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419" dirty="0"/>
                  <a:t> será simplemente:</a:t>
                </a: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7115A78-8449-4E83-BACC-BD8C13EAB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7" y="4822507"/>
                <a:ext cx="7668253" cy="369332"/>
              </a:xfrm>
              <a:prstGeom prst="rect">
                <a:avLst/>
              </a:prstGeom>
              <a:blipFill>
                <a:blip r:embed="rId5"/>
                <a:stretch>
                  <a:fillRect l="-715" t="-8197" b="-2459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B9934F1-C5CB-4F79-ACE2-83753AEE3238}"/>
                  </a:ext>
                </a:extLst>
              </p:cNvPr>
              <p:cNvSpPr/>
              <p:nvPr/>
            </p:nvSpPr>
            <p:spPr>
              <a:xfrm>
                <a:off x="4764128" y="5487027"/>
                <a:ext cx="26637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−39.78</m:t>
                          </m:r>
                        </m:sup>
                      </m:sSup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B9934F1-C5CB-4F79-ACE2-83753AEE3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28" y="5487027"/>
                <a:ext cx="2663743" cy="38081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51C4C798-1F82-47F9-B90D-93417737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71" y="2836332"/>
            <a:ext cx="7989403" cy="2963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0BDDF8D-F056-447F-9A8F-0472DB748F24}"/>
                  </a:ext>
                </a:extLst>
              </p:cNvPr>
              <p:cNvSpPr/>
              <p:nvPr/>
            </p:nvSpPr>
            <p:spPr>
              <a:xfrm>
                <a:off x="1181569" y="502175"/>
                <a:ext cx="976606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En general, cuando tenemos una </a:t>
                </a:r>
                <a:r>
                  <a:rPr lang="es-419" dirty="0">
                    <a:solidFill>
                      <a:schemeClr val="accent2">
                        <a:lumMod val="50000"/>
                      </a:schemeClr>
                    </a:solidFill>
                  </a:rPr>
                  <a:t>muestra</a:t>
                </a:r>
                <a:r>
                  <a:rPr lang="es-419" dirty="0"/>
                  <a:t> grande de variables aleatorias con valores ya materializados, entonces tendremos muchas observaciones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/>
                  <a:t>” las cuales podemos poner en un </a:t>
                </a:r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histograma</a:t>
                </a:r>
                <a:r>
                  <a:rPr lang="es-419" dirty="0"/>
                  <a:t>. 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En esencia, lo que hace este tipo de gráficos es dividir en intervalos en el “eje x” y contar el número de observaciones que caen dentro de cada intervalo y dividirlas entre el tamaño de la muestra (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419" dirty="0"/>
                  <a:t>). De esta manera estaremos calculando de forma empírica la probabilidad de caer en dicho intervalo, haciendo así un tipo de gráfico de barras.</a:t>
                </a:r>
                <a:endParaRPr lang="es-419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0BDDF8D-F056-447F-9A8F-0472DB748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69" y="502175"/>
                <a:ext cx="9766064" cy="2031325"/>
              </a:xfrm>
              <a:prstGeom prst="rect">
                <a:avLst/>
              </a:prstGeom>
              <a:blipFill>
                <a:blip r:embed="rId3"/>
                <a:stretch>
                  <a:fillRect l="-562" t="-1497" r="-999" b="-359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6953323-E352-400C-ADF3-EA7C1E42824C}"/>
              </a:ext>
            </a:extLst>
          </p:cNvPr>
          <p:cNvCxnSpPr>
            <a:cxnSpLocks/>
          </p:cNvCxnSpPr>
          <p:nvPr/>
        </p:nvCxnSpPr>
        <p:spPr>
          <a:xfrm>
            <a:off x="2521825" y="6010546"/>
            <a:ext cx="732684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FE7329FD-B5A6-4F0C-878B-F5A994374CDF}"/>
              </a:ext>
            </a:extLst>
          </p:cNvPr>
          <p:cNvSpPr/>
          <p:nvPr/>
        </p:nvSpPr>
        <p:spPr>
          <a:xfrm>
            <a:off x="2794631" y="5834335"/>
            <a:ext cx="312635" cy="356145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D9C09A80-3BFE-4C1C-BA44-39310BF39553}"/>
              </a:ext>
            </a:extLst>
          </p:cNvPr>
          <p:cNvSpPr/>
          <p:nvPr/>
        </p:nvSpPr>
        <p:spPr>
          <a:xfrm>
            <a:off x="3089644" y="5827344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EA3C790A-8FEA-4855-9DD4-F0EF1ED2C7FC}"/>
              </a:ext>
            </a:extLst>
          </p:cNvPr>
          <p:cNvSpPr/>
          <p:nvPr/>
        </p:nvSpPr>
        <p:spPr>
          <a:xfrm>
            <a:off x="4072555" y="5845512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97D54F26-2FC7-4D47-AD2F-9A8047831843}"/>
              </a:ext>
            </a:extLst>
          </p:cNvPr>
          <p:cNvSpPr/>
          <p:nvPr/>
        </p:nvSpPr>
        <p:spPr>
          <a:xfrm>
            <a:off x="6218738" y="5845512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B84EEFFF-1CA5-448B-B36A-0136532C56ED}"/>
              </a:ext>
            </a:extLst>
          </p:cNvPr>
          <p:cNvSpPr/>
          <p:nvPr/>
        </p:nvSpPr>
        <p:spPr>
          <a:xfrm>
            <a:off x="7739943" y="5825946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5887393-8C7B-4E5D-BE83-EBEE1614AB8B}"/>
              </a:ext>
            </a:extLst>
          </p:cNvPr>
          <p:cNvSpPr/>
          <p:nvPr/>
        </p:nvSpPr>
        <p:spPr>
          <a:xfrm>
            <a:off x="5564398" y="5849697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637BEEAA-0D5B-4135-BAE0-A5DCCB8827C7}"/>
              </a:ext>
            </a:extLst>
          </p:cNvPr>
          <p:cNvSpPr/>
          <p:nvPr/>
        </p:nvSpPr>
        <p:spPr>
          <a:xfrm>
            <a:off x="8005593" y="5832919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D5389B8B-B21B-4032-8BD9-BBCEB0217ADF}"/>
              </a:ext>
            </a:extLst>
          </p:cNvPr>
          <p:cNvSpPr/>
          <p:nvPr/>
        </p:nvSpPr>
        <p:spPr>
          <a:xfrm>
            <a:off x="9349230" y="5818910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EFEC78D8-4E7A-40AB-B4B2-04D37259996D}"/>
              </a:ext>
            </a:extLst>
          </p:cNvPr>
          <p:cNvSpPr/>
          <p:nvPr/>
        </p:nvSpPr>
        <p:spPr>
          <a:xfrm>
            <a:off x="2589101" y="5832919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ADB17D22-D936-4E49-81A9-0FB32D4945CC}"/>
              </a:ext>
            </a:extLst>
          </p:cNvPr>
          <p:cNvSpPr/>
          <p:nvPr/>
        </p:nvSpPr>
        <p:spPr>
          <a:xfrm>
            <a:off x="3301465" y="5834317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0BDD188E-6F9B-415B-B26B-865A0B20D43D}"/>
              </a:ext>
            </a:extLst>
          </p:cNvPr>
          <p:cNvSpPr/>
          <p:nvPr/>
        </p:nvSpPr>
        <p:spPr>
          <a:xfrm>
            <a:off x="4375957" y="5846910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939E4166-C987-4D6F-A73B-7B1BF0D41381}"/>
              </a:ext>
            </a:extLst>
          </p:cNvPr>
          <p:cNvSpPr/>
          <p:nvPr/>
        </p:nvSpPr>
        <p:spPr>
          <a:xfrm>
            <a:off x="7463109" y="5830132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D3BEF325-0D49-43F7-8417-CBDAC926D6D8}"/>
              </a:ext>
            </a:extLst>
          </p:cNvPr>
          <p:cNvSpPr/>
          <p:nvPr/>
        </p:nvSpPr>
        <p:spPr>
          <a:xfrm>
            <a:off x="8629180" y="5813354"/>
            <a:ext cx="312635" cy="3561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EE68B2C-23AF-45E3-9D8D-2BA52C5C093E}"/>
              </a:ext>
            </a:extLst>
          </p:cNvPr>
          <p:cNvCxnSpPr>
            <a:cxnSpLocks/>
          </p:cNvCxnSpPr>
          <p:nvPr/>
        </p:nvCxnSpPr>
        <p:spPr>
          <a:xfrm>
            <a:off x="3699545" y="2952925"/>
            <a:ext cx="0" cy="326270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A9A52B0-4708-44AF-93DA-5EE72ECF7C12}"/>
              </a:ext>
            </a:extLst>
          </p:cNvPr>
          <p:cNvCxnSpPr>
            <a:cxnSpLocks/>
          </p:cNvCxnSpPr>
          <p:nvPr/>
        </p:nvCxnSpPr>
        <p:spPr>
          <a:xfrm>
            <a:off x="4908959" y="4288173"/>
            <a:ext cx="0" cy="1916718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CF00447-F3B9-4772-844A-880A952E7415}"/>
              </a:ext>
            </a:extLst>
          </p:cNvPr>
          <p:cNvCxnSpPr>
            <a:cxnSpLocks/>
          </p:cNvCxnSpPr>
          <p:nvPr/>
        </p:nvCxnSpPr>
        <p:spPr>
          <a:xfrm>
            <a:off x="8517627" y="4281182"/>
            <a:ext cx="0" cy="1916718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80D637F-77AC-4411-B8BF-F00D798C88D6}"/>
              </a:ext>
            </a:extLst>
          </p:cNvPr>
          <p:cNvCxnSpPr>
            <a:cxnSpLocks/>
          </p:cNvCxnSpPr>
          <p:nvPr/>
        </p:nvCxnSpPr>
        <p:spPr>
          <a:xfrm>
            <a:off x="7302620" y="4924338"/>
            <a:ext cx="0" cy="126657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1D2083B-3474-4A9A-8ABE-2322B4654C32}"/>
              </a:ext>
            </a:extLst>
          </p:cNvPr>
          <p:cNvCxnSpPr>
            <a:cxnSpLocks/>
          </p:cNvCxnSpPr>
          <p:nvPr/>
        </p:nvCxnSpPr>
        <p:spPr>
          <a:xfrm>
            <a:off x="6104391" y="4924338"/>
            <a:ext cx="0" cy="124280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56D39621-F714-4C6A-8B39-B7E32205526F}"/>
                  </a:ext>
                </a:extLst>
              </p:cNvPr>
              <p:cNvSpPr/>
              <p:nvPr/>
            </p:nvSpPr>
            <p:spPr>
              <a:xfrm>
                <a:off x="2813389" y="3839953"/>
                <a:ext cx="513282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s-419" b="1" dirty="0"/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56D39621-F714-4C6A-8B39-B7E322055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89" y="3839953"/>
                <a:ext cx="513282" cy="611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A5337BBD-3F3A-4F3B-924C-56A4F67A91BA}"/>
                  </a:ext>
                </a:extLst>
              </p:cNvPr>
              <p:cNvSpPr/>
              <p:nvPr/>
            </p:nvSpPr>
            <p:spPr>
              <a:xfrm>
                <a:off x="4047970" y="4671862"/>
                <a:ext cx="51328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s-419" b="1" dirty="0"/>
              </a:p>
            </p:txBody>
          </p:sp>
        </mc:Choice>
        <mc:Fallback xmlns="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A5337BBD-3F3A-4F3B-924C-56A4F67A9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70" y="4671862"/>
                <a:ext cx="51328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776EBDC1-C403-4950-83D9-869ED46C632A}"/>
                  </a:ext>
                </a:extLst>
              </p:cNvPr>
              <p:cNvSpPr/>
              <p:nvPr/>
            </p:nvSpPr>
            <p:spPr>
              <a:xfrm>
                <a:off x="5271366" y="4972468"/>
                <a:ext cx="513282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s-419" b="1" dirty="0"/>
              </a:p>
            </p:txBody>
          </p:sp>
        </mc:Choice>
        <mc:Fallback xmlns="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776EBDC1-C403-4950-83D9-869ED46C6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6" y="4972468"/>
                <a:ext cx="513282" cy="611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1AE26AE9-7392-4514-B6C6-F977CCE9BBBF}"/>
                  </a:ext>
                </a:extLst>
              </p:cNvPr>
              <p:cNvSpPr/>
              <p:nvPr/>
            </p:nvSpPr>
            <p:spPr>
              <a:xfrm>
                <a:off x="6438835" y="4973866"/>
                <a:ext cx="513282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s-419" b="1" dirty="0"/>
              </a:p>
            </p:txBody>
          </p:sp>
        </mc:Choice>
        <mc:Fallback xmlns="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1AE26AE9-7392-4514-B6C6-F977CCE9B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35" y="4973866"/>
                <a:ext cx="513282" cy="611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3A1D2453-77CF-449C-B659-2592FEFE9CAD}"/>
                  </a:ext>
                </a:extLst>
              </p:cNvPr>
              <p:cNvSpPr/>
              <p:nvPr/>
            </p:nvSpPr>
            <p:spPr>
              <a:xfrm>
                <a:off x="7665027" y="4278977"/>
                <a:ext cx="51328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s-419" b="1" dirty="0"/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3A1D2453-77CF-449C-B659-2592FEFE9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027" y="4278977"/>
                <a:ext cx="513282" cy="636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2942D57B-7790-4643-B34C-0CF8B7AD0AAD}"/>
                  </a:ext>
                </a:extLst>
              </p:cNvPr>
              <p:cNvSpPr/>
              <p:nvPr/>
            </p:nvSpPr>
            <p:spPr>
              <a:xfrm>
                <a:off x="8856265" y="4698427"/>
                <a:ext cx="51328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419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s-419" b="1" dirty="0"/>
              </a:p>
            </p:txBody>
          </p:sp>
        </mc:Choice>
        <mc:Fallback xmlns="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2942D57B-7790-4643-B34C-0CF8B7AD0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265" y="4698427"/>
                <a:ext cx="513282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9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F467F02-6032-42BD-841A-73DED6F76FE2}"/>
                  </a:ext>
                </a:extLst>
              </p:cNvPr>
              <p:cNvSpPr/>
              <p:nvPr/>
            </p:nvSpPr>
            <p:spPr>
              <a:xfrm>
                <a:off x="939567" y="485397"/>
                <a:ext cx="1019262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A la larga, al tener muchas observaciones podremos dividir en intervalos cada vez más finos. De tal manera que la altura de cada una de las barras deberá ser más y más parecida a la de la </a:t>
                </a:r>
                <a:r>
                  <a:rPr lang="es-419" dirty="0">
                    <a:solidFill>
                      <a:schemeClr val="accent2">
                        <a:lumMod val="50000"/>
                      </a:schemeClr>
                    </a:solidFill>
                  </a:rPr>
                  <a:t>función de densidad</a:t>
                </a:r>
                <a:r>
                  <a:rPr lang="es-419" dirty="0"/>
                  <a:t> de las</a:t>
                </a:r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pues es esta precisamente cuya </a:t>
                </a:r>
                <a:r>
                  <a:rPr lang="es-419" i="1" dirty="0"/>
                  <a:t>área bajo la curva</a:t>
                </a:r>
                <a:r>
                  <a:rPr lang="es-419" dirty="0"/>
                  <a:t> brinda las probabilidades por intervalos.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>
                    <a:solidFill>
                      <a:schemeClr val="accent4">
                        <a:lumMod val="50000"/>
                      </a:schemeClr>
                    </a:solidFill>
                  </a:rPr>
                  <a:t>Ejemplo</a:t>
                </a:r>
                <a:r>
                  <a:rPr lang="es-419" dirty="0"/>
                  <a:t>: Si tomamos una muestra de tamaño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419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=1,000</m:t>
                    </m:r>
                  </m:oMath>
                </a14:m>
                <a:r>
                  <a:rPr lang="es-419" dirty="0"/>
                  <a:t> de </a:t>
                </a:r>
                <a:r>
                  <a:rPr lang="es-419" i="1" dirty="0"/>
                  <a:t>v.a.i.i.d.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y hacemos un </a:t>
                </a:r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histograma, </a:t>
                </a:r>
                <a:r>
                  <a:rPr lang="es-419" dirty="0"/>
                  <a:t>este deberá tomar una forma similar a la siguiente.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F467F02-6032-42BD-841A-73DED6F7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67" y="485397"/>
                <a:ext cx="10192624" cy="1754326"/>
              </a:xfrm>
              <a:prstGeom prst="rect">
                <a:avLst/>
              </a:prstGeom>
              <a:blipFill>
                <a:blip r:embed="rId2"/>
                <a:stretch>
                  <a:fillRect l="-478" t="-2091" r="-538" b="-487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14A78083-B1C0-4894-8204-D5578463778A}"/>
              </a:ext>
            </a:extLst>
          </p:cNvPr>
          <p:cNvSpPr/>
          <p:nvPr/>
        </p:nvSpPr>
        <p:spPr>
          <a:xfrm>
            <a:off x="939567" y="5696169"/>
            <a:ext cx="1019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De donde se aprecia que va tomando su tradicional forma de </a:t>
            </a:r>
            <a:r>
              <a:rPr lang="es-419" i="1" dirty="0"/>
              <a:t>campana </a:t>
            </a:r>
            <a:r>
              <a:rPr lang="es-419" dirty="0"/>
              <a:t>debido a su mayor concentración de datos alrededor de la media, como podemos percibir en la parte inferior del gráfico</a:t>
            </a:r>
            <a:r>
              <a:rPr lang="es-419" i="1" dirty="0"/>
              <a:t>. ¡A mayor muestra más similar será!</a:t>
            </a: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734CCC-693C-483E-95AC-1434FB24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28" y="2315224"/>
            <a:ext cx="7324943" cy="32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0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D51FC79-E27A-4186-B3ED-B54F7E61D7C4}"/>
                  </a:ext>
                </a:extLst>
              </p:cNvPr>
              <p:cNvSpPr/>
              <p:nvPr/>
            </p:nvSpPr>
            <p:spPr>
              <a:xfrm>
                <a:off x="763398" y="293158"/>
                <a:ext cx="10821797" cy="5836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La pregunta persiste… </a:t>
                </a:r>
              </a:p>
              <a:p>
                <a:pPr algn="just"/>
                <a:endParaRPr lang="es-419" dirty="0"/>
              </a:p>
              <a:p>
                <a:pPr algn="ctr"/>
                <a:r>
                  <a:rPr lang="es-419" b="1" dirty="0"/>
                  <a:t>¿Cómo puedo encontrar un </a:t>
                </a:r>
                <a:r>
                  <a:rPr lang="es-419" b="1" i="1" dirty="0"/>
                  <a:t>buen </a:t>
                </a:r>
                <a:r>
                  <a:rPr lang="es-419" b="1" dirty="0"/>
                  <a:t>valor para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419" b="1" dirty="0"/>
                  <a:t> usando la información que ya conozco, es decir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s-419" b="1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419" b="1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bar>
                  </m:oMath>
                </a14:m>
                <a:r>
                  <a:rPr lang="es-419" b="1" dirty="0"/>
                  <a:t>?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Existen diversos métodos para hacer esto, uno de los más populares es encontrar el </a:t>
                </a:r>
                <a:r>
                  <a:rPr lang="es-419" b="1" dirty="0"/>
                  <a:t>estimador máximo verosímil </a:t>
                </a:r>
                <a:r>
                  <a:rPr lang="es-419" dirty="0"/>
                  <a:t> </a:t>
                </a:r>
                <a:r>
                  <a:rPr lang="es-419" b="1" dirty="0"/>
                  <a:t>(EMV)</a:t>
                </a:r>
                <a:r>
                  <a:rPr lang="es-419" dirty="0"/>
                  <a:t> de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419" dirty="0"/>
                  <a:t>. Este, usualmente es denotado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419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s-419" dirty="0"/>
                  <a:t> y es el valor tal que maximiza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función de verosimilitud.</a:t>
                </a:r>
              </a:p>
              <a:p>
                <a:pPr algn="just"/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es-419" dirty="0"/>
                  <a:t>Por ejemplo, cuando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419" dirty="0"/>
                  <a:t> es diferenciable, entonces el </a:t>
                </a:r>
                <a:r>
                  <a:rPr lang="es-419" b="1" dirty="0"/>
                  <a:t>EMV</a:t>
                </a:r>
                <a:r>
                  <a:rPr lang="es-419" dirty="0"/>
                  <a:t> de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419" dirty="0"/>
                  <a:t> será el número real tal que:</a:t>
                </a:r>
              </a:p>
              <a:p>
                <a:pPr algn="just"/>
                <a:endParaRPr lang="es-419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419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419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41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s-419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lang="es-419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	   y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s-419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419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lang="es-419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O bien, como la función “logaritmo” es creciente, respeta máximos, de tal manera que el </a:t>
                </a:r>
                <a:r>
                  <a:rPr lang="es-419" b="1" dirty="0"/>
                  <a:t>EMV </a:t>
                </a:r>
                <a:r>
                  <a:rPr lang="es-419" dirty="0"/>
                  <a:t>también se puede encontrar de forma análoga usando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log-verosimilitud:</a:t>
                </a:r>
              </a:p>
              <a:p>
                <a:pPr algn="just"/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41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s-419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lang="es-419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	   y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s-419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419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41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lang="es-419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>
                    <a:solidFill>
                      <a:schemeClr val="accent4">
                        <a:lumMod val="50000"/>
                      </a:schemeClr>
                    </a:solidFill>
                  </a:rPr>
                  <a:t>Ejemplo</a:t>
                </a:r>
                <a:r>
                  <a:rPr lang="es-419" dirty="0"/>
                  <a:t>: En el caso de cuando una muestra es de </a:t>
                </a:r>
                <a:r>
                  <a:rPr lang="es-419" i="1" dirty="0"/>
                  <a:t>v.a.i.i.d.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entonces se puede probar con base en esta metodología que el </a:t>
                </a:r>
                <a:r>
                  <a:rPr lang="es-419" b="1" dirty="0"/>
                  <a:t>EMV </a:t>
                </a:r>
                <a:r>
                  <a:rPr lang="es-419" dirty="0"/>
                  <a:t>para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419" dirty="0"/>
                  <a:t> 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41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s-419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419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419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419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419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s-419" dirty="0"/>
                  <a:t> el cual es un número que conocemos pues ya sabemos los valores materializados de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/>
                  <a:t>’s.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D51FC79-E27A-4186-B3ED-B54F7E61D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293158"/>
                <a:ext cx="10821797" cy="5836662"/>
              </a:xfrm>
              <a:prstGeom prst="rect">
                <a:avLst/>
              </a:prstGeom>
              <a:blipFill>
                <a:blip r:embed="rId2"/>
                <a:stretch>
                  <a:fillRect l="-451" t="-522" r="-1408" b="-261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3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35375F-8F48-4B04-96BB-298B7FC6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20312"/>
            <a:ext cx="4876800" cy="48768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F6DB880-94A1-4E27-91BD-5E44748B0DD2}"/>
              </a:ext>
            </a:extLst>
          </p:cNvPr>
          <p:cNvSpPr/>
          <p:nvPr/>
        </p:nvSpPr>
        <p:spPr>
          <a:xfrm>
            <a:off x="939567" y="763437"/>
            <a:ext cx="1019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/>
              <a:t>Hagamos cálculos con…</a:t>
            </a:r>
          </a:p>
        </p:txBody>
      </p:sp>
    </p:spTree>
    <p:extLst>
      <p:ext uri="{BB962C8B-B14F-4D97-AF65-F5344CB8AC3E}">
        <p14:creationId xmlns:p14="http://schemas.microsoft.com/office/powerpoint/2010/main" val="1007619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1005</Words>
  <Application>Microsoft Office PowerPoint</Application>
  <PresentationFormat>Panorámica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Función de Verosimilitud y Estimación de Parámetros con R.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Gerardo Alarcón González</dc:creator>
  <cp:lastModifiedBy>Edgar Gerardo Alarcón González</cp:lastModifiedBy>
  <cp:revision>68</cp:revision>
  <dcterms:created xsi:type="dcterms:W3CDTF">2020-04-20T08:40:13Z</dcterms:created>
  <dcterms:modified xsi:type="dcterms:W3CDTF">2020-06-16T16:59:34Z</dcterms:modified>
</cp:coreProperties>
</file>