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4" r:id="rId4"/>
    <p:sldId id="275" r:id="rId5"/>
    <p:sldId id="276" r:id="rId6"/>
    <p:sldId id="277" r:id="rId7"/>
    <p:sldId id="278" r:id="rId8"/>
    <p:sldId id="279" r:id="rId9"/>
    <p:sldId id="269" r:id="rId10"/>
    <p:sldId id="268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B6B8F-E95A-43F9-A82E-42405C003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9407ED-0CCD-40C7-B9ED-FAA6337D9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4C3D5-2EAE-41B8-A7E9-8559952C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17/6/2020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7CD95-A381-4C78-897A-91CE9C32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0F1D3C-4462-4336-90B1-4CFF291F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641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003B8-31B9-4BBB-B6E3-DF9E2C6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87C267-B596-4B48-998C-6BC621B85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22513-5A87-43DE-8AA7-1D7405E5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17/6/2020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2EDC54-ACB8-40E6-9B34-740CB50B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F81D12-82EA-41EB-A844-815074D4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036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76EA8-241B-4822-B211-F1FAC0C1D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E2C58E-1482-4CDF-9CFA-99965F6C6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26262-0FE7-4552-9912-4CA1898D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17/6/2020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7E79A-0C38-43E7-842E-BB19E3C2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430CF-74FD-4024-99D7-F8A48BE4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714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4F372-6874-43EF-8366-1F61179C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557BA-2F58-4134-BAE9-4E441291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948E4-F198-44F5-BCE4-4E17CC05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17/6/2020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D611CF-DD79-4251-9734-0D44851A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742CB-A05C-44E6-90B9-CAACF37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676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F2C8B-3DC5-46CF-885C-7C7D5B47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2575AF-4C4F-4E64-9118-9E7D3AAE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233AC-AE85-4BD2-BECF-71A1A74D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17/6/2020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EBAB72-EBCF-454D-B7A7-CFA1BB70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630F5C-93F0-4947-84C7-76A92B45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405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B9281-8A36-45BF-BF26-ACAAF358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275568-D57E-42EC-A346-4245ADDC4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C68B20-1DA9-4993-B2C5-C9CB5E6DB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C74B7-DAAA-4DC7-BDAB-FFFA25B6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17/6/2020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857756-10B3-427B-909B-8B37370E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83A503-60B8-4329-B5BD-0D65B3A8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256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78572-C9DA-4E08-99FF-0EC8F098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CC01F5-B8E2-4B46-BBE9-4895C16D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7CE8FC-8431-4532-BEA2-96E75997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9A4F63-B032-46A5-BE6C-62B787B37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FD224D-D25A-4608-BD35-3441F0A3B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5745B4-C92D-4F2C-A4E1-EF1B23E8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17/6/2020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DFA635-F722-48D1-9442-F81FF12A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23E14C-945D-4135-AB9E-1BC162DC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523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D2C2F-71AF-4385-9983-5AEF2DE7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C0BFD4-D58D-438A-8250-86490A68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17/6/2020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C8CE87-260F-44F0-A7C9-56160F89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8E8028-01AE-48F8-811F-9D98AD6F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992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B959DF-2464-499D-B37B-DC9AEA21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17/6/2020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39E165-59B8-4DA7-AB15-E4450DA3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8FB437-AB56-4653-8F1E-946AB81D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101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199B9-FDA8-4628-BB6D-225C7A1B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082D4-8E5D-4F42-9BE2-0C2C7E355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E5B3C5-2075-4871-8749-031F2624C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43F758-77F9-4257-9AA5-AB4B92C7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17/6/2020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BC7CAE-29EA-4AC9-861F-E7652855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0DB87F-56D6-4180-A4A9-F5855D98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775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9648E-13C1-4A67-8580-86EAC8BE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B23263-CBF6-4EFB-9FC3-CB0D52DAE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2DCD5E-38E6-47FF-8BFE-F4C645D2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696A09-8E2D-425B-BF20-DAE0D255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17/6/2020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3340C3-3EF0-4A0B-90F6-5A5F9285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C53F4A-1FB5-4D99-874B-729D716C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965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9CE7CB-4CD4-49CB-A56D-F5BDD7ED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7EB0D4-5DA2-44B4-AF8C-69DF22E5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71BD3-3BFF-4E71-9A02-7230DE94C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B169-B987-4F53-AC02-FE90830CD5FC}" type="datetimeFigureOut">
              <a:rPr lang="es-419" smtClean="0"/>
              <a:t>17/6/2020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9B68A-9285-4DA6-9F3E-7AD817FDD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F19B9-141D-47E5-BBDE-B6EBE7CE3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71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33.png"/><Relationship Id="rId21" Type="http://schemas.openxmlformats.org/officeDocument/2006/relationships/image" Target="../media/image3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32.png"/><Relationship Id="rId16" Type="http://schemas.openxmlformats.org/officeDocument/2006/relationships/image" Target="../media/image24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7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721A4-1A07-4EED-A3BE-20D846CA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298" y="2462373"/>
            <a:ext cx="9550167" cy="1325563"/>
          </a:xfrm>
        </p:spPr>
        <p:txBody>
          <a:bodyPr/>
          <a:lstStyle/>
          <a:p>
            <a:pPr algn="ctr"/>
            <a:r>
              <a:rPr lang="es-419" dirty="0"/>
              <a:t>Integración de Regiones vía Monte Carlo con R.</a:t>
            </a:r>
          </a:p>
        </p:txBody>
      </p:sp>
    </p:spTree>
    <p:extLst>
      <p:ext uri="{BB962C8B-B14F-4D97-AF65-F5344CB8AC3E}">
        <p14:creationId xmlns:p14="http://schemas.microsoft.com/office/powerpoint/2010/main" val="374241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4360D0-829A-4BF8-8DB5-0AE0E7BE8482}"/>
              </a:ext>
            </a:extLst>
          </p:cNvPr>
          <p:cNvSpPr/>
          <p:nvPr/>
        </p:nvSpPr>
        <p:spPr>
          <a:xfrm>
            <a:off x="763398" y="846832"/>
            <a:ext cx="108217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/>
              <a:t>Hemos respondido esta pregunta con una metodología que implementamos en R. Pero con toda respuesta nacen grandes preguntas:</a:t>
            </a:r>
          </a:p>
          <a:p>
            <a:pPr algn="just"/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¿Se puede extender lo que vimos a más dimensiones?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¿Existen más formas de integrar con la metodología Monte Carlo?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¿Se puede integrar una </a:t>
            </a:r>
            <a:r>
              <a:rPr lang="es-419"/>
              <a:t>función vía </a:t>
            </a:r>
            <a:r>
              <a:rPr lang="es-419" dirty="0"/>
              <a:t>Monte Carlo?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¿Se pueden implementar estas metodologías computacionalmente?</a:t>
            </a:r>
          </a:p>
          <a:p>
            <a:pPr algn="just"/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¿Podríamos usar como base otro tipo de variables aleatorias que no sean uniformes?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dirty="0"/>
          </a:p>
          <a:p>
            <a:pPr algn="just"/>
            <a:r>
              <a:rPr lang="es-419" dirty="0"/>
              <a:t>La respuesta corta a todas estas y más preguntas es sí. Pero si quieres hablar más de eso, nos vemos en otro video.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24BBEB-B78D-4F84-BFA3-B208C1DEA5E2}"/>
              </a:ext>
            </a:extLst>
          </p:cNvPr>
          <p:cNvSpPr/>
          <p:nvPr/>
        </p:nvSpPr>
        <p:spPr>
          <a:xfrm>
            <a:off x="763398" y="5136387"/>
            <a:ext cx="10821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/>
              <a:t>Suscríbete, activa las notificaciones, dale manita arriba y déjanos tus dudas en los comentarios. Esto nos ayudará a hacer más y mejores videos para ti y para la comunidad. Muchas gracias.</a:t>
            </a:r>
          </a:p>
        </p:txBody>
      </p:sp>
    </p:spTree>
    <p:extLst>
      <p:ext uri="{BB962C8B-B14F-4D97-AF65-F5344CB8AC3E}">
        <p14:creationId xmlns:p14="http://schemas.microsoft.com/office/powerpoint/2010/main" val="342431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5FAA1EE-933B-4760-8918-6A0E06BB290D}"/>
                  </a:ext>
                </a:extLst>
              </p:cNvPr>
              <p:cNvSpPr/>
              <p:nvPr/>
            </p:nvSpPr>
            <p:spPr>
              <a:xfrm>
                <a:off x="685101" y="742310"/>
                <a:ext cx="10821797" cy="5274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b="0" dirty="0"/>
                  <a:t>Cuando se hablan de temas de </a:t>
                </a:r>
                <a:r>
                  <a:rPr lang="es-419" b="1" dirty="0"/>
                  <a:t>simulación estocástica </a:t>
                </a:r>
                <a:r>
                  <a:rPr lang="es-419" dirty="0"/>
                  <a:t>por razones históricas</a:t>
                </a:r>
                <a:r>
                  <a:rPr lang="es-419" b="0" dirty="0"/>
                  <a:t> usualmente se parte de utilizar variables aleatorias con distribución </a:t>
                </a:r>
                <a14:m>
                  <m:oMath xmlns:m="http://schemas.openxmlformats.org/officeDocument/2006/math">
                    <m:r>
                      <a:rPr lang="es-419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𝑈𝑛𝑖𝑓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s-419" dirty="0"/>
                  <a:t>. Para simplificar un poco el trabajo nosotros podemos considerar implícitamente una variable aleatoria:</a:t>
                </a:r>
              </a:p>
              <a:p>
                <a:pPr algn="just"/>
                <a:endParaRPr lang="es-419" dirty="0"/>
              </a:p>
              <a:p>
                <a:pPr algn="ctr"/>
                <a:r>
                  <a:rPr lang="es-419" dirty="0"/>
                  <a:t> </a:t>
                </a:r>
                <a14:m>
                  <m:oMath xmlns:m="http://schemas.openxmlformats.org/officeDocument/2006/math">
                    <m:r>
                      <a:rPr lang="es-419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419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419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419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419" dirty="0"/>
                  <a:t>     con   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419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419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419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419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419" dirty="0"/>
                  <a:t>.</a:t>
                </a:r>
              </a:p>
              <a:p>
                <a:pPr algn="ctr"/>
                <a:endParaRPr lang="es-419" dirty="0"/>
              </a:p>
              <a:p>
                <a:pPr algn="just"/>
                <a:r>
                  <a:rPr lang="es-419" dirty="0"/>
                  <a:t>De donde podemos ver que: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419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419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s-419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s-419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s-419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0            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s-419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419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419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419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s-419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s-419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419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s-419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s-419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s-419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419" dirty="0"/>
              </a:p>
              <a:p>
                <a:pPr algn="just"/>
                <a:endParaRPr lang="es-419" dirty="0"/>
              </a:p>
              <a:p>
                <a:pPr algn="just"/>
                <a:endParaRPr lang="es-419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419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{"/>
                          <m:endChr m:val="}"/>
                          <m:ctrlP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s-419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⇔</m:t>
                      </m:r>
                      <m:r>
                        <a:rPr lang="es-419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𝑈𝑛𝑖𝑓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419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419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dirty="0"/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/>
                  <a:t>De donde vemos que no es muy difícil llegar a una variable aleatoria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𝑈𝑛𝑖𝑓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 partiendo de una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𝑈𝑛𝑖𝑓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s-419" dirty="0"/>
                  <a:t> como se haría de forma </a:t>
                </a:r>
                <a:r>
                  <a:rPr lang="es-419" i="1" dirty="0"/>
                  <a:t>tradicional</a:t>
                </a:r>
                <a:r>
                  <a:rPr lang="es-419" dirty="0"/>
                  <a:t>.</a:t>
                </a:r>
              </a:p>
              <a:p>
                <a:pPr algn="just"/>
                <a:endParaRPr lang="es-419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5FAA1EE-933B-4760-8918-6A0E06BB2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01" y="742310"/>
                <a:ext cx="10821797" cy="5274649"/>
              </a:xfrm>
              <a:prstGeom prst="rect">
                <a:avLst/>
              </a:prstGeom>
              <a:blipFill>
                <a:blip r:embed="rId2"/>
                <a:stretch>
                  <a:fillRect l="-450" t="-694" r="-450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32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0927FFF2-3265-4243-9952-E3BE04CAF21D}"/>
                  </a:ext>
                </a:extLst>
              </p:cNvPr>
              <p:cNvSpPr/>
              <p:nvPr/>
            </p:nvSpPr>
            <p:spPr>
              <a:xfrm>
                <a:off x="685101" y="361310"/>
                <a:ext cx="10821797" cy="6195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419" b="1" dirty="0"/>
                  <a:t>El objetivo es medir la </a:t>
                </a:r>
                <a:r>
                  <a:rPr lang="es-419" b="1" u="sng" dirty="0"/>
                  <a:t>longitud</a:t>
                </a:r>
                <a:r>
                  <a:rPr lang="es-419" b="1" dirty="0"/>
                  <a:t> de </a:t>
                </a:r>
                <a14:m>
                  <m:oMath xmlns:m="http://schemas.openxmlformats.org/officeDocument/2006/math">
                    <m:r>
                      <a:rPr lang="es-419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s-419" b="1" dirty="0"/>
                  <a:t> un conjunto de puntos en la recta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419" b="1" dirty="0"/>
                  <a:t> tal que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  <m:r>
                      <a:rPr lang="es-419" b="1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ctrlPr>
                          <a:rPr lang="es-419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s-419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419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s-419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s-419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s-419" b="1" dirty="0"/>
                  <a:t>.</a:t>
                </a:r>
              </a:p>
              <a:p>
                <a:pPr algn="ctr"/>
                <a:endParaRPr lang="es-419" b="1" dirty="0"/>
              </a:p>
              <a:p>
                <a:pPr algn="just"/>
                <a:r>
                  <a:rPr lang="es-419" b="1" dirty="0"/>
                  <a:t> </a:t>
                </a:r>
                <a:r>
                  <a:rPr lang="es-419" dirty="0">
                    <a:solidFill>
                      <a:schemeClr val="accent4">
                        <a:lumMod val="50000"/>
                      </a:schemeClr>
                    </a:solidFill>
                  </a:rPr>
                  <a:t>Ejemplo</a:t>
                </a:r>
                <a:r>
                  <a:rPr lang="es-419" dirty="0"/>
                  <a:t>: Si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  <m:r>
                      <a:rPr lang="es-419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s-419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s-419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419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es-419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b="1" dirty="0"/>
                  <a:t> </a:t>
                </a:r>
                <a:r>
                  <a:rPr lang="es-419" dirty="0"/>
                  <a:t>con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s-419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s-419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s-419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s-419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es-419" b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419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s-419" dirty="0"/>
                  <a:t>. Entonces la longitud de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s-419" dirty="0"/>
                  <a:t> es simplemente </a:t>
                </a:r>
                <a14:m>
                  <m:oMath xmlns:m="http://schemas.openxmlformats.org/officeDocument/2006/math">
                    <m:r>
                      <a:rPr lang="es-419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es-419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419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s-419" dirty="0"/>
                  <a:t>. En un caso más particular notemos que </a:t>
                </a:r>
                <a14:m>
                  <m:oMath xmlns:m="http://schemas.openxmlformats.org/officeDocument/2006/math">
                    <m:r>
                      <a:rPr lang="es-419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419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419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s-419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419" b="1" i="1">
                        <a:latin typeface="Cambria Math" panose="02040503050406030204" pitchFamily="18" charset="0"/>
                      </a:rPr>
                      <m:t>⊂(</m:t>
                    </m:r>
                    <m:r>
                      <a:rPr lang="es-419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419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419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s-419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b="1" dirty="0"/>
                  <a:t> </a:t>
                </a:r>
                <a:r>
                  <a:rPr lang="es-419" dirty="0"/>
                  <a:t>y la longitud de </a:t>
                </a:r>
                <a14:m>
                  <m:oMath xmlns:m="http://schemas.openxmlformats.org/officeDocument/2006/math">
                    <m:r>
                      <a:rPr lang="es-419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419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419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s-419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b="1" dirty="0"/>
                  <a:t> </a:t>
                </a:r>
                <a:r>
                  <a:rPr lang="es-419" dirty="0"/>
                  <a:t>es simplemente </a:t>
                </a:r>
                <a14:m>
                  <m:oMath xmlns:m="http://schemas.openxmlformats.org/officeDocument/2006/math">
                    <m:r>
                      <a:rPr lang="es-419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s-419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419" b="1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419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s-419" dirty="0"/>
                  <a:t>.</a:t>
                </a:r>
              </a:p>
              <a:p>
                <a:pPr algn="just"/>
                <a:endParaRPr lang="es-419" b="1" dirty="0"/>
              </a:p>
              <a:p>
                <a:pPr algn="just"/>
                <a:r>
                  <a:rPr lang="es-419" dirty="0"/>
                  <a:t>Este ejemplo es muy sencillo y del cual nace una pregunta aún más importante:</a:t>
                </a:r>
              </a:p>
              <a:p>
                <a:pPr algn="just"/>
                <a:endParaRPr lang="es-419" dirty="0"/>
              </a:p>
              <a:p>
                <a:pPr algn="ctr"/>
                <a:r>
                  <a:rPr lang="es-419" b="1" dirty="0"/>
                  <a:t> ¿Porqué voy a solicitar que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s-419" b="1" dirty="0"/>
                  <a:t> </a:t>
                </a:r>
                <a14:m>
                  <m:oMath xmlns:m="http://schemas.openxmlformats.org/officeDocument/2006/math">
                    <m:r>
                      <a:rPr lang="es-419" b="1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419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s-419" b="1" dirty="0"/>
                  <a:t>?</a:t>
                </a:r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/>
                  <a:t>Para eso, notemos algo importante, asumiendo que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s-419" b="1" dirty="0"/>
                  <a:t> </a:t>
                </a:r>
                <a14:m>
                  <m:oMath xmlns:m="http://schemas.openxmlformats.org/officeDocument/2006/math">
                    <m:r>
                      <a:rPr lang="es-419" b="1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419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s-419" dirty="0"/>
                  <a:t> entonces puedo tomar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𝑈𝑛𝑖𝑓</m:t>
                    </m:r>
                    <m:r>
                      <a:rPr lang="es-419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𝓡</m:t>
                    </m:r>
                    <m:r>
                      <a:rPr lang="es-419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s-419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s-419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419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s-419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 y posteriormente calcular la siguiente probabilidad:</a:t>
                </a:r>
              </a:p>
              <a:p>
                <a:pPr algn="just"/>
                <a:endParaRPr lang="es-419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419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𝓕</m:t>
                          </m:r>
                        </m:e>
                      </m:d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419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𝓕</m:t>
                          </m:r>
                        </m:sub>
                        <m:sup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s-419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nary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𝒅𝒕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419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𝓕</m:t>
                          </m:r>
                        </m:sub>
                        <m:sup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419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419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es-419" b="1" i="1">
                          <a:latin typeface="Cambria Math" panose="02040503050406030204" pitchFamily="18" charset="0"/>
                        </a:rPr>
                        <m:t>𝒅𝒕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𝑳𝒐𝒏𝒈𝒊𝒕𝒖𝒅</m:t>
                          </m:r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𝓕</m:t>
                          </m:r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𝑳𝒐𝒏𝒈𝒊𝒕𝒖𝒅</m:t>
                          </m:r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𝓡</m:t>
                          </m:r>
                          <m:r>
                            <a:rPr lang="es-419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419" i="1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s-419" b="1" i="1">
                          <a:latin typeface="Cambria Math" panose="02040503050406030204" pitchFamily="18" charset="0"/>
                        </a:rPr>
                        <m:t>𝑳𝒐𝒏𝒈𝒊𝒕𝒖𝒅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𝓡</m:t>
                          </m:r>
                        </m:e>
                      </m:d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419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𝓕</m:t>
                          </m:r>
                        </m:e>
                      </m:d>
                      <m:r>
                        <a:rPr lang="es-419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1" i="1">
                          <a:latin typeface="Cambria Math" panose="02040503050406030204" pitchFamily="18" charset="0"/>
                        </a:rPr>
                        <m:t>𝑳𝒐𝒏𝒈𝒊𝒕𝒖𝒅</m:t>
                      </m:r>
                      <m:r>
                        <a:rPr lang="es-419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  <m:r>
                        <a:rPr lang="es-419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b="1" dirty="0"/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/>
                  <a:t>Que en nuestro ejemplo anterior, se traduce simplemente a la siguiente probabilidad:</a:t>
                </a:r>
              </a:p>
              <a:p>
                <a:pPr algn="just"/>
                <a:endParaRPr lang="es-419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419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  <m:r>
                            <a:rPr lang="es-419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s-419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419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s-419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num>
                        <m:den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s-419" i="1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s-419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s-419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  <m:r>
                                <a:rPr lang="es-419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419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</m:d>
                        </m:e>
                      </m:d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s-419" b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419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s-419" b="1" dirty="0"/>
              </a:p>
              <a:p>
                <a:pPr algn="just"/>
                <a:endParaRPr lang="es-419" b="1" dirty="0"/>
              </a:p>
              <a:p>
                <a:pPr algn="ctr"/>
                <a:r>
                  <a:rPr lang="es-419" b="1" dirty="0"/>
                  <a:t>¡Y listo! Hemos encontrado una nueva forma de cómo medir el conjunto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s-419" b="1" dirty="0"/>
                  <a:t> usando las probabilidades de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s-419" b="1" dirty="0"/>
                  <a:t>.</a:t>
                </a:r>
              </a:p>
              <a:p>
                <a:pPr algn="just"/>
                <a:endParaRPr lang="es-419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0927FFF2-3265-4243-9952-E3BE04CAF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01" y="361310"/>
                <a:ext cx="10821797" cy="6195542"/>
              </a:xfrm>
              <a:prstGeom prst="rect">
                <a:avLst/>
              </a:prstGeom>
              <a:blipFill>
                <a:blip r:embed="rId2"/>
                <a:stretch>
                  <a:fillRect l="-450" t="-492" r="-450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92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AB39F2C0-9343-412E-A29C-06CCB0725FEA}"/>
                  </a:ext>
                </a:extLst>
              </p:cNvPr>
              <p:cNvSpPr/>
              <p:nvPr/>
            </p:nvSpPr>
            <p:spPr>
              <a:xfrm>
                <a:off x="808926" y="847085"/>
                <a:ext cx="10821797" cy="4918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419" dirty="0"/>
                  <a:t>¿Se podrá extender este resultado a dos dimensiones?</a:t>
                </a:r>
              </a:p>
              <a:p>
                <a:pPr algn="just"/>
                <a:endParaRPr lang="es-419" dirty="0"/>
              </a:p>
              <a:p>
                <a:pPr algn="ctr"/>
                <a:r>
                  <a:rPr lang="es-419" b="1" dirty="0"/>
                  <a:t>El objetivo  ahora es medir el </a:t>
                </a:r>
                <a:r>
                  <a:rPr lang="es-419" b="1" u="sng" dirty="0"/>
                  <a:t>área</a:t>
                </a:r>
                <a:r>
                  <a:rPr lang="es-419" b="1" dirty="0"/>
                  <a:t> de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s-419" b="1" dirty="0"/>
                  <a:t> un conjunto en el plano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419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419" b="1" dirty="0"/>
                  <a:t> tal que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  <m:r>
                      <a:rPr lang="es-419" b="1" i="1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ctrlPr>
                          <a:rPr lang="es-419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s-419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419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419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s-419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s-419" b="1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s-419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s-419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419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419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s-419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s-419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s-419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s-419" b="1" dirty="0"/>
                  <a:t>.</a:t>
                </a:r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/>
                  <a:t>Para hacer esto consideremos </a:t>
                </a:r>
                <a14:m>
                  <m:oMath xmlns:m="http://schemas.openxmlformats.org/officeDocument/2006/math">
                    <m:r>
                      <a:rPr lang="es-419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419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s-419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419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s-419" dirty="0"/>
                  <a:t> donde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s-419" b="0" i="1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b="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419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419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419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b="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419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419" dirty="0"/>
                  <a:t> </a:t>
                </a:r>
                <a14:m>
                  <m:oMath xmlns:m="http://schemas.openxmlformats.org/officeDocument/2006/math">
                    <m:r>
                      <a:rPr lang="es-419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s-419" dirty="0"/>
                  <a:t> </a:t>
                </a:r>
                <a14:m>
                  <m:oMath xmlns:m="http://schemas.openxmlformats.org/officeDocument/2006/math">
                    <m:r>
                      <a:rPr lang="es-419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419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419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419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419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419" dirty="0"/>
                  <a:t>. Debido a que cada coordenada se está moviendo de forma </a:t>
                </a:r>
                <a:r>
                  <a:rPr lang="es-419" b="1" dirty="0"/>
                  <a:t>completamente</a:t>
                </a:r>
                <a:r>
                  <a:rPr lang="es-419" dirty="0"/>
                  <a:t> aleatoria en el </a:t>
                </a:r>
                <a:r>
                  <a:rPr lang="es-419" b="1" dirty="0"/>
                  <a:t>rectángulo</a:t>
                </a:r>
                <a:r>
                  <a:rPr lang="es-419" dirty="0"/>
                  <a:t>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s-419" dirty="0"/>
                  <a:t> diremos que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419" dirty="0"/>
                  <a:t>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𝑈𝑛𝑖𝑓</m:t>
                    </m:r>
                  </m:oMath>
                </a14:m>
                <a:r>
                  <a:rPr lang="es-419" dirty="0"/>
                  <a:t>(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s-419" dirty="0"/>
                  <a:t>). Más aún, notemos que la función de densidad del vector aleatorio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419" dirty="0"/>
                  <a:t> es la siguiente:</a:t>
                </a:r>
              </a:p>
              <a:p>
                <a:pPr algn="just"/>
                <a:endParaRPr lang="es-419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419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419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419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419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419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419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419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419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419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419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419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{"/>
                          <m:endChr m:val="}"/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𝓡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𝑟𝑒𝑎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𝓡</m:t>
                          </m:r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419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{"/>
                          <m:endChr m:val="}"/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𝓡</m:t>
                          </m:r>
                        </m:e>
                      </m:d>
                    </m:oMath>
                  </m:oMathPara>
                </a14:m>
                <a:endParaRPr lang="es-419" dirty="0"/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/>
                  <a:t>De tal manera que al asumir que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  <m:r>
                      <a:rPr lang="es-419" b="1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419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s-419" dirty="0"/>
                  <a:t> podemos calcular probabilidades de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419" dirty="0"/>
                  <a:t> como a continuación:</a:t>
                </a:r>
              </a:p>
              <a:p>
                <a:pPr algn="just"/>
                <a:endParaRPr lang="es-419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419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𝓕</m:t>
                          </m:r>
                        </m:e>
                      </m:d>
                      <m:r>
                        <a:rPr lang="es-419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𝓕</m:t>
                          </m:r>
                        </m:sub>
                        <m:sup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s-419" b="1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  <m:d>
                            <m:d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419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lang="es-419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s-419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𝓕</m:t>
                          </m:r>
                        </m:sub>
                        <m:sup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𝑟𝑒𝑎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419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𝓡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s-419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s-419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𝑟𝑒𝑎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𝓕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𝑟𝑒𝑎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𝓡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419" i="1">
                          <a:latin typeface="Cambria Math" panose="02040503050406030204" pitchFamily="18" charset="0"/>
                        </a:rPr>
                        <m:t>⇔Á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b="1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𝓡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419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𝓕</m:t>
                          </m:r>
                        </m:e>
                      </m:d>
                      <m:r>
                        <a:rPr lang="es-419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dirty="0"/>
              </a:p>
              <a:p>
                <a:pPr algn="ctr"/>
                <a:endParaRPr lang="es-419" dirty="0"/>
              </a:p>
              <a:p>
                <a:pPr algn="just"/>
                <a:r>
                  <a:rPr lang="es-419" dirty="0"/>
                  <a:t>De tal manera que podemos obtener el área de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s-419" dirty="0"/>
                  <a:t> calculando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𝑟𝑒𝑎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𝓡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419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419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419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419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419" dirty="0"/>
                  <a:t> y </a:t>
                </a:r>
                <a14:m>
                  <m:oMath xmlns:m="http://schemas.openxmlformats.org/officeDocument/2006/math">
                    <m:r>
                      <a:rPr lang="es-419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s-419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s-419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419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𝓕</m:t>
                        </m:r>
                      </m:e>
                    </m:d>
                  </m:oMath>
                </a14:m>
                <a:r>
                  <a:rPr lang="es-419" dirty="0"/>
                  <a:t>.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AB39F2C0-9343-412E-A29C-06CCB0725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6" y="847085"/>
                <a:ext cx="10821797" cy="4918462"/>
              </a:xfrm>
              <a:prstGeom prst="rect">
                <a:avLst/>
              </a:prstGeom>
              <a:blipFill>
                <a:blip r:embed="rId2"/>
                <a:stretch>
                  <a:fillRect l="-507" t="-743" r="-451" b="-1239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34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03AE77F-A0AF-4DB9-B645-A63EFB6C3900}"/>
                  </a:ext>
                </a:extLst>
              </p:cNvPr>
              <p:cNvSpPr/>
              <p:nvPr/>
            </p:nvSpPr>
            <p:spPr>
              <a:xfrm>
                <a:off x="808926" y="513710"/>
                <a:ext cx="10821797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dirty="0"/>
                  <a:t>Todo esto suena bastante bien y de hecho, calcular el área por ejemplo de un rectángulo es bastante simple. Sin embargo, la verdadera pregunta es </a:t>
                </a:r>
                <a:r>
                  <a:rPr lang="es-419" b="1" dirty="0"/>
                  <a:t>¿cómo podemos calcular </a:t>
                </a:r>
                <a14:m>
                  <m:oMath xmlns:m="http://schemas.openxmlformats.org/officeDocument/2006/math">
                    <m:r>
                      <a:rPr lang="es-419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s-419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s-419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419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𝓕</m:t>
                        </m:r>
                      </m:e>
                    </m:d>
                  </m:oMath>
                </a14:m>
                <a:r>
                  <a:rPr lang="es-419" b="1" dirty="0"/>
                  <a:t>?</a:t>
                </a:r>
                <a:r>
                  <a:rPr lang="es-419" dirty="0"/>
                  <a:t>.</a:t>
                </a:r>
              </a:p>
              <a:p>
                <a:pPr algn="just"/>
                <a:endParaRPr lang="es-419" dirty="0"/>
              </a:p>
              <a:p>
                <a:pPr algn="ctr"/>
                <a:r>
                  <a:rPr lang="es-419" dirty="0"/>
                  <a:t>La respuesta a esto es que NO vamos a calcular </a:t>
                </a:r>
                <a14:m>
                  <m:oMath xmlns:m="http://schemas.openxmlformats.org/officeDocument/2006/math">
                    <m:r>
                      <a:rPr lang="es-419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s-419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s-419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419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𝓕</m:t>
                        </m:r>
                      </m:e>
                    </m:d>
                  </m:oMath>
                </a14:m>
                <a:r>
                  <a:rPr lang="es-419" dirty="0"/>
                  <a:t>, la vamos a estimar. </a:t>
                </a:r>
              </a:p>
              <a:p>
                <a:pPr algn="ctr"/>
                <a:r>
                  <a:rPr lang="es-419" dirty="0"/>
                  <a:t>¿Entonces cómo haremos esto?</a:t>
                </a:r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/>
                  <a:t>Primero, vamos a imaginar una </a:t>
                </a:r>
                <a:r>
                  <a:rPr lang="es-419" i="1" dirty="0">
                    <a:solidFill>
                      <a:schemeClr val="accent6">
                        <a:lumMod val="50000"/>
                      </a:schemeClr>
                    </a:solidFill>
                  </a:rPr>
                  <a:t>figura</a:t>
                </a:r>
                <a:r>
                  <a:rPr lang="es-419" dirty="0"/>
                  <a:t>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s-419" dirty="0"/>
                  <a:t> arbitraria en el plano que esté </a:t>
                </a:r>
                <a:r>
                  <a:rPr lang="es-419" i="1" dirty="0"/>
                  <a:t>“encerrada”</a:t>
                </a:r>
                <a:r>
                  <a:rPr lang="es-419" dirty="0"/>
                  <a:t> en un </a:t>
                </a:r>
                <a:r>
                  <a:rPr lang="es-419" i="1" dirty="0">
                    <a:solidFill>
                      <a:schemeClr val="accent5">
                        <a:lumMod val="50000"/>
                      </a:schemeClr>
                    </a:solidFill>
                  </a:rPr>
                  <a:t>rectángulo</a:t>
                </a:r>
                <a:r>
                  <a:rPr lang="es-419" dirty="0"/>
                  <a:t>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s-419" dirty="0"/>
                  <a:t>: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03AE77F-A0AF-4DB9-B645-A63EFB6C3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6" y="513710"/>
                <a:ext cx="10821797" cy="2031325"/>
              </a:xfrm>
              <a:prstGeom prst="rect">
                <a:avLst/>
              </a:prstGeom>
              <a:blipFill>
                <a:blip r:embed="rId2"/>
                <a:stretch>
                  <a:fillRect l="-507" t="-1502" r="-451" b="-390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CD6C472-4484-47B4-9CF7-FF2E75EC342E}"/>
              </a:ext>
            </a:extLst>
          </p:cNvPr>
          <p:cNvCxnSpPr>
            <a:cxnSpLocks/>
          </p:cNvCxnSpPr>
          <p:nvPr/>
        </p:nvCxnSpPr>
        <p:spPr>
          <a:xfrm flipV="1">
            <a:off x="4410075" y="2800350"/>
            <a:ext cx="0" cy="3228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A46BA74-47E3-4814-98D0-F0C6A26D2F09}"/>
              </a:ext>
            </a:extLst>
          </p:cNvPr>
          <p:cNvCxnSpPr/>
          <p:nvPr/>
        </p:nvCxnSpPr>
        <p:spPr>
          <a:xfrm>
            <a:off x="3752850" y="5638800"/>
            <a:ext cx="4838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xplosión: 14 puntos 19">
                <a:extLst>
                  <a:ext uri="{FF2B5EF4-FFF2-40B4-BE49-F238E27FC236}">
                    <a16:creationId xmlns:a16="http://schemas.microsoft.com/office/drawing/2014/main" id="{0FDD6038-54F9-4D8F-946E-AEE5D6B41460}"/>
                  </a:ext>
                </a:extLst>
              </p:cNvPr>
              <p:cNvSpPr/>
              <p:nvPr/>
            </p:nvSpPr>
            <p:spPr>
              <a:xfrm>
                <a:off x="5358877" y="3343284"/>
                <a:ext cx="2099195" cy="1606654"/>
              </a:xfrm>
              <a:prstGeom prst="irregularSeal2">
                <a:avLst/>
              </a:prstGeom>
              <a:solidFill>
                <a:srgbClr val="003300">
                  <a:alpha val="20000"/>
                </a:srgb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20" name="Explosión: 14 puntos 19">
                <a:extLst>
                  <a:ext uri="{FF2B5EF4-FFF2-40B4-BE49-F238E27FC236}">
                    <a16:creationId xmlns:a16="http://schemas.microsoft.com/office/drawing/2014/main" id="{0FDD6038-54F9-4D8F-946E-AEE5D6B41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77" y="3343284"/>
                <a:ext cx="2099195" cy="1606654"/>
              </a:xfrm>
              <a:prstGeom prst="irregularSeal2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B27AFFBE-09B1-40D1-A462-69C47A9897B2}"/>
              </a:ext>
            </a:extLst>
          </p:cNvPr>
          <p:cNvSpPr/>
          <p:nvPr/>
        </p:nvSpPr>
        <p:spPr>
          <a:xfrm>
            <a:off x="5086385" y="3195665"/>
            <a:ext cx="2566948" cy="19573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69446DF4-7DCB-47ED-9067-1ADC0FD516D0}"/>
                  </a:ext>
                </a:extLst>
              </p:cNvPr>
              <p:cNvSpPr/>
              <p:nvPr/>
            </p:nvSpPr>
            <p:spPr>
              <a:xfrm>
                <a:off x="7149829" y="4760939"/>
                <a:ext cx="5130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𝓡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69446DF4-7DCB-47ED-9067-1ADC0FD51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29" y="4760939"/>
                <a:ext cx="5130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99B79D9-7216-42D2-8ED5-C4D5214F4B8A}"/>
              </a:ext>
            </a:extLst>
          </p:cNvPr>
          <p:cNvCxnSpPr>
            <a:cxnSpLocks/>
          </p:cNvCxnSpPr>
          <p:nvPr/>
        </p:nvCxnSpPr>
        <p:spPr>
          <a:xfrm>
            <a:off x="7653333" y="3195665"/>
            <a:ext cx="0" cy="273841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D8E59E7-B782-48EF-9E02-9EB5C4C848AD}"/>
              </a:ext>
            </a:extLst>
          </p:cNvPr>
          <p:cNvCxnSpPr>
            <a:cxnSpLocks/>
          </p:cNvCxnSpPr>
          <p:nvPr/>
        </p:nvCxnSpPr>
        <p:spPr>
          <a:xfrm>
            <a:off x="5091108" y="3214715"/>
            <a:ext cx="0" cy="273841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A3752BE-355B-4090-8ACC-23B7C3047A55}"/>
              </a:ext>
            </a:extLst>
          </p:cNvPr>
          <p:cNvCxnSpPr>
            <a:cxnSpLocks/>
          </p:cNvCxnSpPr>
          <p:nvPr/>
        </p:nvCxnSpPr>
        <p:spPr>
          <a:xfrm flipH="1">
            <a:off x="4124325" y="3195665"/>
            <a:ext cx="3538534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0FCC5E8-997E-44D2-AD4C-AD87A6EB230F}"/>
              </a:ext>
            </a:extLst>
          </p:cNvPr>
          <p:cNvCxnSpPr>
            <a:cxnSpLocks/>
          </p:cNvCxnSpPr>
          <p:nvPr/>
        </p:nvCxnSpPr>
        <p:spPr>
          <a:xfrm flipH="1">
            <a:off x="4124325" y="5148290"/>
            <a:ext cx="3538534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A9611FA9-D62A-43B3-8C1B-0B7BDB345749}"/>
                  </a:ext>
                </a:extLst>
              </p:cNvPr>
              <p:cNvSpPr/>
              <p:nvPr/>
            </p:nvSpPr>
            <p:spPr>
              <a:xfrm>
                <a:off x="4879062" y="5873234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A9611FA9-D62A-43B3-8C1B-0B7BDB345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62" y="5873234"/>
                <a:ext cx="4907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985C55E1-C1CE-4336-AF0E-7566D540E15A}"/>
                  </a:ext>
                </a:extLst>
              </p:cNvPr>
              <p:cNvSpPr/>
              <p:nvPr/>
            </p:nvSpPr>
            <p:spPr>
              <a:xfrm>
                <a:off x="7458072" y="5873234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985C55E1-C1CE-4336-AF0E-7566D540E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72" y="5873234"/>
                <a:ext cx="4907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2E1D47B1-8340-4ACF-B4AD-EC1EA5863270}"/>
                  </a:ext>
                </a:extLst>
              </p:cNvPr>
              <p:cNvSpPr/>
              <p:nvPr/>
            </p:nvSpPr>
            <p:spPr>
              <a:xfrm>
                <a:off x="3695701" y="4972051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2E1D47B1-8340-4ACF-B4AD-EC1EA5863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1" y="4972051"/>
                <a:ext cx="4907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93A3C4CF-0B5F-426F-8DBF-51A4F422004D}"/>
                  </a:ext>
                </a:extLst>
              </p:cNvPr>
              <p:cNvSpPr/>
              <p:nvPr/>
            </p:nvSpPr>
            <p:spPr>
              <a:xfrm>
                <a:off x="3698907" y="3030049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93A3C4CF-0B5F-426F-8DBF-51A4F4220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907" y="3030049"/>
                <a:ext cx="4875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9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8CD6F3A-696D-48B1-9918-ECF00B32795E}"/>
                  </a:ext>
                </a:extLst>
              </p:cNvPr>
              <p:cNvSpPr/>
              <p:nvPr/>
            </p:nvSpPr>
            <p:spPr>
              <a:xfrm>
                <a:off x="780352" y="1206066"/>
                <a:ext cx="103015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dirty="0"/>
                  <a:t>Ahora, similar a cuando arrojamos </a:t>
                </a:r>
                <a:r>
                  <a:rPr lang="es-419" i="1" dirty="0">
                    <a:solidFill>
                      <a:schemeClr val="accent5">
                        <a:lumMod val="50000"/>
                      </a:schemeClr>
                    </a:solidFill>
                  </a:rPr>
                  <a:t>dardos</a:t>
                </a:r>
                <a:r>
                  <a:rPr lang="es-419" dirty="0"/>
                  <a:t> lanzaremos en todo el </a:t>
                </a:r>
                <a:r>
                  <a:rPr lang="es-419" i="1" dirty="0">
                    <a:solidFill>
                      <a:schemeClr val="accent5">
                        <a:lumMod val="50000"/>
                      </a:schemeClr>
                    </a:solidFill>
                  </a:rPr>
                  <a:t>rectángulo</a:t>
                </a:r>
                <a:r>
                  <a:rPr lang="es-419" dirty="0"/>
                  <a:t>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s-419" dirty="0"/>
                  <a:t> observaciones de la variable aleatoria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s-419" dirty="0"/>
                  <a:t>. Estas deberían verse de la siguiente manera: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8CD6F3A-696D-48B1-9918-ECF00B327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2" y="1206066"/>
                <a:ext cx="10301500" cy="646331"/>
              </a:xfrm>
              <a:prstGeom prst="rect">
                <a:avLst/>
              </a:prstGeom>
              <a:blipFill>
                <a:blip r:embed="rId2"/>
                <a:stretch>
                  <a:fillRect l="-473" t="-5660" r="-533" b="-1415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A5CED6D-6F6D-48DA-AF96-ED93D1E8C895}"/>
              </a:ext>
            </a:extLst>
          </p:cNvPr>
          <p:cNvCxnSpPr>
            <a:cxnSpLocks/>
          </p:cNvCxnSpPr>
          <p:nvPr/>
        </p:nvCxnSpPr>
        <p:spPr>
          <a:xfrm flipV="1">
            <a:off x="4410075" y="2238287"/>
            <a:ext cx="0" cy="3228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7462FBD-9858-4AD9-90ED-A5D7A80D8DA6}"/>
              </a:ext>
            </a:extLst>
          </p:cNvPr>
          <p:cNvCxnSpPr/>
          <p:nvPr/>
        </p:nvCxnSpPr>
        <p:spPr>
          <a:xfrm>
            <a:off x="3752850" y="5076737"/>
            <a:ext cx="4838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C0CB759-537F-4CAC-8225-852F3802567D}"/>
              </a:ext>
            </a:extLst>
          </p:cNvPr>
          <p:cNvSpPr/>
          <p:nvPr/>
        </p:nvSpPr>
        <p:spPr>
          <a:xfrm>
            <a:off x="5086385" y="2633602"/>
            <a:ext cx="2566948" cy="19573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CA097D3E-0EEB-41F6-959E-625123CC9095}"/>
                  </a:ext>
                </a:extLst>
              </p:cNvPr>
              <p:cNvSpPr/>
              <p:nvPr/>
            </p:nvSpPr>
            <p:spPr>
              <a:xfrm>
                <a:off x="7149829" y="4198876"/>
                <a:ext cx="5130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𝓡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CA097D3E-0EEB-41F6-959E-625123CC9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29" y="4198876"/>
                <a:ext cx="5130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A60C6D5-EEB9-4A50-9222-1EF01AC9F9FB}"/>
              </a:ext>
            </a:extLst>
          </p:cNvPr>
          <p:cNvCxnSpPr>
            <a:cxnSpLocks/>
          </p:cNvCxnSpPr>
          <p:nvPr/>
        </p:nvCxnSpPr>
        <p:spPr>
          <a:xfrm>
            <a:off x="7653333" y="2633602"/>
            <a:ext cx="0" cy="273841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B192B01-1E41-4063-87BF-0184C8AECC81}"/>
              </a:ext>
            </a:extLst>
          </p:cNvPr>
          <p:cNvCxnSpPr>
            <a:cxnSpLocks/>
          </p:cNvCxnSpPr>
          <p:nvPr/>
        </p:nvCxnSpPr>
        <p:spPr>
          <a:xfrm>
            <a:off x="5091108" y="2652652"/>
            <a:ext cx="0" cy="273841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2B6DA57-E105-4142-A1F1-A53174B644CE}"/>
              </a:ext>
            </a:extLst>
          </p:cNvPr>
          <p:cNvCxnSpPr>
            <a:cxnSpLocks/>
          </p:cNvCxnSpPr>
          <p:nvPr/>
        </p:nvCxnSpPr>
        <p:spPr>
          <a:xfrm flipH="1">
            <a:off x="4124325" y="2633602"/>
            <a:ext cx="3538534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BB2DAC3-78AA-44E4-BDAA-44FA77FED082}"/>
              </a:ext>
            </a:extLst>
          </p:cNvPr>
          <p:cNvCxnSpPr>
            <a:cxnSpLocks/>
          </p:cNvCxnSpPr>
          <p:nvPr/>
        </p:nvCxnSpPr>
        <p:spPr>
          <a:xfrm flipH="1">
            <a:off x="4124325" y="4586227"/>
            <a:ext cx="3538534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41566E46-503B-45CD-8CE6-39E632E60959}"/>
                  </a:ext>
                </a:extLst>
              </p:cNvPr>
              <p:cNvSpPr/>
              <p:nvPr/>
            </p:nvSpPr>
            <p:spPr>
              <a:xfrm>
                <a:off x="4879062" y="5311171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41566E46-503B-45CD-8CE6-39E632E60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62" y="5311171"/>
                <a:ext cx="490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B70072B3-532E-485E-A0E8-044315F1E4A9}"/>
                  </a:ext>
                </a:extLst>
              </p:cNvPr>
              <p:cNvSpPr/>
              <p:nvPr/>
            </p:nvSpPr>
            <p:spPr>
              <a:xfrm>
                <a:off x="7458072" y="5311171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B70072B3-532E-485E-A0E8-044315F1E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72" y="5311171"/>
                <a:ext cx="4907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88EEB7CE-1399-4DFE-BF91-926560296EF6}"/>
                  </a:ext>
                </a:extLst>
              </p:cNvPr>
              <p:cNvSpPr/>
              <p:nvPr/>
            </p:nvSpPr>
            <p:spPr>
              <a:xfrm>
                <a:off x="3695701" y="4409988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88EEB7CE-1399-4DFE-BF91-926560296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1" y="4409988"/>
                <a:ext cx="4907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2CACC47A-BB86-4EFF-BF25-BA3510C9A50A}"/>
                  </a:ext>
                </a:extLst>
              </p:cNvPr>
              <p:cNvSpPr/>
              <p:nvPr/>
            </p:nvSpPr>
            <p:spPr>
              <a:xfrm>
                <a:off x="3698907" y="2467986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2CACC47A-BB86-4EFF-BF25-BA3510C9A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907" y="2467986"/>
                <a:ext cx="4875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BEDAF5A-E84D-4A7C-91B7-F63BE26DA999}"/>
                  </a:ext>
                </a:extLst>
              </p:cNvPr>
              <p:cNvSpPr/>
              <p:nvPr/>
            </p:nvSpPr>
            <p:spPr>
              <a:xfrm>
                <a:off x="5238099" y="2691826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BEDAF5A-E84D-4A7C-91B7-F63BE26DA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099" y="269182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F64876A-CFC5-49E8-BE0B-E7EE86982814}"/>
                  </a:ext>
                </a:extLst>
              </p:cNvPr>
              <p:cNvSpPr/>
              <p:nvPr/>
            </p:nvSpPr>
            <p:spPr>
              <a:xfrm>
                <a:off x="7169791" y="2791328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F64876A-CFC5-49E8-BE0B-E7EE86982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91" y="2791328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6E99132D-FE7E-48FC-A327-48361F5B11DF}"/>
                  </a:ext>
                </a:extLst>
              </p:cNvPr>
              <p:cNvSpPr/>
              <p:nvPr/>
            </p:nvSpPr>
            <p:spPr>
              <a:xfrm>
                <a:off x="5270011" y="4217257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6E99132D-FE7E-48FC-A327-48361F5B1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011" y="4217257"/>
                <a:ext cx="4026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CD04A29A-CCB1-4025-9F72-783079E3C353}"/>
                  </a:ext>
                </a:extLst>
              </p:cNvPr>
              <p:cNvSpPr/>
              <p:nvPr/>
            </p:nvSpPr>
            <p:spPr>
              <a:xfrm>
                <a:off x="7069123" y="3420503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CD04A29A-CCB1-4025-9F72-783079E3C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123" y="3420503"/>
                <a:ext cx="402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8C3D01F7-6F70-483D-9998-944010A7A9FD}"/>
                  </a:ext>
                </a:extLst>
              </p:cNvPr>
              <p:cNvSpPr/>
              <p:nvPr/>
            </p:nvSpPr>
            <p:spPr>
              <a:xfrm>
                <a:off x="5419635" y="3034646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8C3D01F7-6F70-483D-9998-944010A7A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35" y="3034646"/>
                <a:ext cx="402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3CBC5488-9BCD-438E-AE41-B879BBC56558}"/>
                  </a:ext>
                </a:extLst>
              </p:cNvPr>
              <p:cNvSpPr/>
              <p:nvPr/>
            </p:nvSpPr>
            <p:spPr>
              <a:xfrm>
                <a:off x="6168522" y="4108710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3CBC5488-9BCD-438E-AE41-B879BBC56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22" y="4108710"/>
                <a:ext cx="40267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860C16B0-F294-4214-BBD8-94DFC799DF46}"/>
                  </a:ext>
                </a:extLst>
              </p:cNvPr>
              <p:cNvSpPr/>
              <p:nvPr/>
            </p:nvSpPr>
            <p:spPr>
              <a:xfrm>
                <a:off x="6245681" y="2680258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860C16B0-F294-4214-BBD8-94DFC799D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681" y="2680258"/>
                <a:ext cx="4026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C5D9374B-7B3D-4628-9034-9605A4FAB9A0}"/>
                  </a:ext>
                </a:extLst>
              </p:cNvPr>
              <p:cNvSpPr/>
              <p:nvPr/>
            </p:nvSpPr>
            <p:spPr>
              <a:xfrm>
                <a:off x="7250660" y="3990616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C5D9374B-7B3D-4628-9034-9605A4FAB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660" y="3990616"/>
                <a:ext cx="4026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D8D70CDC-E6E4-4AA0-AD1F-CEC312DE3ABF}"/>
                  </a:ext>
                </a:extLst>
              </p:cNvPr>
              <p:cNvSpPr/>
              <p:nvPr/>
            </p:nvSpPr>
            <p:spPr>
              <a:xfrm>
                <a:off x="5074831" y="3395551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D8D70CDC-E6E4-4AA0-AD1F-CEC312DE3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831" y="3395551"/>
                <a:ext cx="4026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ECFEDDCA-B258-4A37-9622-BF173ED4316C}"/>
                  </a:ext>
                </a:extLst>
              </p:cNvPr>
              <p:cNvSpPr/>
              <p:nvPr/>
            </p:nvSpPr>
            <p:spPr>
              <a:xfrm>
                <a:off x="6757764" y="4232223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ECFEDDCA-B258-4A37-9622-BF173ED43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64" y="4232223"/>
                <a:ext cx="4026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580B16BC-5196-416A-AD57-1EEAC4766836}"/>
                  </a:ext>
                </a:extLst>
              </p:cNvPr>
              <p:cNvSpPr/>
              <p:nvPr/>
            </p:nvSpPr>
            <p:spPr>
              <a:xfrm>
                <a:off x="5938510" y="2915642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580B16BC-5196-416A-AD57-1EEAC4766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510" y="2915642"/>
                <a:ext cx="40267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1129CF3B-B921-426B-B80C-28F1CA9399E6}"/>
                  </a:ext>
                </a:extLst>
              </p:cNvPr>
              <p:cNvSpPr/>
              <p:nvPr/>
            </p:nvSpPr>
            <p:spPr>
              <a:xfrm>
                <a:off x="6327304" y="3632120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1129CF3B-B921-426B-B80C-28F1CA939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304" y="3632120"/>
                <a:ext cx="40267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329BC769-44A2-479B-8738-B097393F4491}"/>
                  </a:ext>
                </a:extLst>
              </p:cNvPr>
              <p:cNvSpPr/>
              <p:nvPr/>
            </p:nvSpPr>
            <p:spPr>
              <a:xfrm>
                <a:off x="6622016" y="3307312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329BC769-44A2-479B-8738-B097393F4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016" y="3307312"/>
                <a:ext cx="40267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134BB488-A197-4E52-A880-B930B5852772}"/>
                  </a:ext>
                </a:extLst>
              </p:cNvPr>
              <p:cNvSpPr/>
              <p:nvPr/>
            </p:nvSpPr>
            <p:spPr>
              <a:xfrm>
                <a:off x="6104949" y="3201271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134BB488-A197-4E52-A880-B930B5852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949" y="3201271"/>
                <a:ext cx="4026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067A4E0E-EA05-4E86-83B4-029A3C789A06}"/>
                  </a:ext>
                </a:extLst>
              </p:cNvPr>
              <p:cNvSpPr/>
              <p:nvPr/>
            </p:nvSpPr>
            <p:spPr>
              <a:xfrm>
                <a:off x="5700758" y="3750525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067A4E0E-EA05-4E86-83B4-029A3C789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58" y="3750525"/>
                <a:ext cx="4026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Explosión: 14 puntos 45">
                <a:extLst>
                  <a:ext uri="{FF2B5EF4-FFF2-40B4-BE49-F238E27FC236}">
                    <a16:creationId xmlns:a16="http://schemas.microsoft.com/office/drawing/2014/main" id="{48B0749A-1C16-4C10-B636-EBEC1FC62E67}"/>
                  </a:ext>
                </a:extLst>
              </p:cNvPr>
              <p:cNvSpPr/>
              <p:nvPr/>
            </p:nvSpPr>
            <p:spPr>
              <a:xfrm>
                <a:off x="5358877" y="2797999"/>
                <a:ext cx="2099195" cy="1606654"/>
              </a:xfrm>
              <a:prstGeom prst="irregularSeal2">
                <a:avLst/>
              </a:prstGeom>
              <a:solidFill>
                <a:srgbClr val="003300">
                  <a:alpha val="20000"/>
                </a:srgb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46" name="Explosión: 14 puntos 45">
                <a:extLst>
                  <a:ext uri="{FF2B5EF4-FFF2-40B4-BE49-F238E27FC236}">
                    <a16:creationId xmlns:a16="http://schemas.microsoft.com/office/drawing/2014/main" id="{48B0749A-1C16-4C10-B636-EBEC1FC62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77" y="2797999"/>
                <a:ext cx="2099195" cy="1606654"/>
              </a:xfrm>
              <a:prstGeom prst="irregularSeal2">
                <a:avLst/>
              </a:prstGeom>
              <a:blipFill>
                <a:blip r:embed="rId23"/>
                <a:stretch>
                  <a:fillRect/>
                </a:stretch>
              </a:blip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64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Explosión: 14 puntos 72">
                <a:extLst>
                  <a:ext uri="{FF2B5EF4-FFF2-40B4-BE49-F238E27FC236}">
                    <a16:creationId xmlns:a16="http://schemas.microsoft.com/office/drawing/2014/main" id="{2E01FC62-98FB-4D17-957A-DA6640D2A682}"/>
                  </a:ext>
                </a:extLst>
              </p:cNvPr>
              <p:cNvSpPr/>
              <p:nvPr/>
            </p:nvSpPr>
            <p:spPr>
              <a:xfrm>
                <a:off x="5358877" y="2797999"/>
                <a:ext cx="2099195" cy="1606654"/>
              </a:xfrm>
              <a:prstGeom prst="irregularSeal2">
                <a:avLst/>
              </a:prstGeom>
              <a:solidFill>
                <a:srgbClr val="003300">
                  <a:alpha val="20000"/>
                </a:srgb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73" name="Explosión: 14 puntos 72">
                <a:extLst>
                  <a:ext uri="{FF2B5EF4-FFF2-40B4-BE49-F238E27FC236}">
                    <a16:creationId xmlns:a16="http://schemas.microsoft.com/office/drawing/2014/main" id="{2E01FC62-98FB-4D17-957A-DA6640D2A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77" y="2797999"/>
                <a:ext cx="2099195" cy="1606654"/>
              </a:xfrm>
              <a:prstGeom prst="irregularSeal2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BDE936B0-BFA2-4836-9CB6-411D5193ADD5}"/>
                  </a:ext>
                </a:extLst>
              </p:cNvPr>
              <p:cNvSpPr/>
              <p:nvPr/>
            </p:nvSpPr>
            <p:spPr>
              <a:xfrm>
                <a:off x="1019174" y="1300024"/>
                <a:ext cx="1023937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dirty="0"/>
                  <a:t>Luego, observemos del </a:t>
                </a:r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total de </a:t>
                </a:r>
                <a:r>
                  <a:rPr lang="es-419" i="1" dirty="0">
                    <a:solidFill>
                      <a:schemeClr val="accent1">
                        <a:lumMod val="50000"/>
                      </a:schemeClr>
                    </a:solidFill>
                  </a:rPr>
                  <a:t>dardos (</a:t>
                </a:r>
                <a:r>
                  <a:rPr lang="es-419" dirty="0">
                    <a:solidFill>
                      <a:schemeClr val="accent1">
                        <a:lumMod val="50000"/>
                      </a:schemeClr>
                    </a:solidFill>
                  </a:rPr>
                  <a:t>ensayos</a:t>
                </a:r>
                <a:r>
                  <a:rPr lang="es-419" i="1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r>
                  <a:rPr lang="es-419" dirty="0"/>
                  <a:t> cuántos caen </a:t>
                </a:r>
                <a:r>
                  <a:rPr lang="es-419" dirty="0">
                    <a:solidFill>
                      <a:srgbClr val="7030A0"/>
                    </a:solidFill>
                  </a:rPr>
                  <a:t>dentro</a:t>
                </a:r>
                <a:r>
                  <a:rPr lang="es-419" dirty="0"/>
                  <a:t> de la </a:t>
                </a:r>
                <a:r>
                  <a:rPr lang="es-419" i="1" dirty="0">
                    <a:solidFill>
                      <a:schemeClr val="accent6">
                        <a:lumMod val="50000"/>
                      </a:schemeClr>
                    </a:solidFill>
                  </a:rPr>
                  <a:t>figura</a:t>
                </a:r>
                <a:r>
                  <a:rPr lang="es-419" dirty="0"/>
                  <a:t>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s-419" dirty="0"/>
                  <a:t> a esta cantidad la podemos pensar como el </a:t>
                </a:r>
                <a:r>
                  <a:rPr lang="es-419" dirty="0">
                    <a:solidFill>
                      <a:srgbClr val="7030A0"/>
                    </a:solidFill>
                  </a:rPr>
                  <a:t>número de éxitos</a:t>
                </a:r>
                <a:r>
                  <a:rPr lang="es-419" dirty="0"/>
                  <a:t>.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BDE936B0-BFA2-4836-9CB6-411D5193A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74" y="1300024"/>
                <a:ext cx="10239375" cy="646331"/>
              </a:xfrm>
              <a:prstGeom prst="rect">
                <a:avLst/>
              </a:prstGeom>
              <a:blipFill>
                <a:blip r:embed="rId3"/>
                <a:stretch>
                  <a:fillRect l="-476" t="-4717" r="-476" b="-1415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54D5851-2C88-45E9-8ABA-6FFF6DCD20CD}"/>
              </a:ext>
            </a:extLst>
          </p:cNvPr>
          <p:cNvCxnSpPr>
            <a:cxnSpLocks/>
          </p:cNvCxnSpPr>
          <p:nvPr/>
        </p:nvCxnSpPr>
        <p:spPr>
          <a:xfrm flipV="1">
            <a:off x="4410075" y="2238287"/>
            <a:ext cx="0" cy="3228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3D06DA21-8B0B-430A-91AB-FAF838C5591B}"/>
              </a:ext>
            </a:extLst>
          </p:cNvPr>
          <p:cNvCxnSpPr/>
          <p:nvPr/>
        </p:nvCxnSpPr>
        <p:spPr>
          <a:xfrm>
            <a:off x="3752850" y="5076737"/>
            <a:ext cx="4838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81A7413-DA7E-4C59-B8D9-BB2091DC5287}"/>
              </a:ext>
            </a:extLst>
          </p:cNvPr>
          <p:cNvSpPr/>
          <p:nvPr/>
        </p:nvSpPr>
        <p:spPr>
          <a:xfrm>
            <a:off x="5086385" y="2633602"/>
            <a:ext cx="2566948" cy="19573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76FC8BB1-61B6-4857-B8B2-3B01467EF348}"/>
                  </a:ext>
                </a:extLst>
              </p:cNvPr>
              <p:cNvSpPr/>
              <p:nvPr/>
            </p:nvSpPr>
            <p:spPr>
              <a:xfrm>
                <a:off x="7149829" y="4198876"/>
                <a:ext cx="5130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𝓡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76FC8BB1-61B6-4857-B8B2-3B01467EF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29" y="4198876"/>
                <a:ext cx="5130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F56408B-FE06-4BA9-A9C5-9D72D8E4E3CB}"/>
              </a:ext>
            </a:extLst>
          </p:cNvPr>
          <p:cNvCxnSpPr>
            <a:cxnSpLocks/>
          </p:cNvCxnSpPr>
          <p:nvPr/>
        </p:nvCxnSpPr>
        <p:spPr>
          <a:xfrm>
            <a:off x="7653333" y="2633602"/>
            <a:ext cx="0" cy="273841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63CB4DAD-50F0-4A84-B271-2FF520C33027}"/>
              </a:ext>
            </a:extLst>
          </p:cNvPr>
          <p:cNvCxnSpPr>
            <a:cxnSpLocks/>
          </p:cNvCxnSpPr>
          <p:nvPr/>
        </p:nvCxnSpPr>
        <p:spPr>
          <a:xfrm>
            <a:off x="5091108" y="2652652"/>
            <a:ext cx="0" cy="273841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5E846FE-767D-4215-B97A-78B4211FCB51}"/>
              </a:ext>
            </a:extLst>
          </p:cNvPr>
          <p:cNvCxnSpPr>
            <a:cxnSpLocks/>
          </p:cNvCxnSpPr>
          <p:nvPr/>
        </p:nvCxnSpPr>
        <p:spPr>
          <a:xfrm flipH="1">
            <a:off x="4124325" y="2633602"/>
            <a:ext cx="3538534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4308DE63-B300-4E1A-8B0B-B0F2D80191B8}"/>
              </a:ext>
            </a:extLst>
          </p:cNvPr>
          <p:cNvCxnSpPr>
            <a:cxnSpLocks/>
          </p:cNvCxnSpPr>
          <p:nvPr/>
        </p:nvCxnSpPr>
        <p:spPr>
          <a:xfrm flipH="1">
            <a:off x="4124325" y="4586227"/>
            <a:ext cx="3538534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6C9C39BC-7A5D-49B0-8452-E1E7C3818962}"/>
                  </a:ext>
                </a:extLst>
              </p:cNvPr>
              <p:cNvSpPr/>
              <p:nvPr/>
            </p:nvSpPr>
            <p:spPr>
              <a:xfrm>
                <a:off x="4879062" y="5311171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6C9C39BC-7A5D-49B0-8452-E1E7C381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62" y="5311171"/>
                <a:ext cx="4907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3381E728-4344-427C-A8A4-FD82F3B6F395}"/>
                  </a:ext>
                </a:extLst>
              </p:cNvPr>
              <p:cNvSpPr/>
              <p:nvPr/>
            </p:nvSpPr>
            <p:spPr>
              <a:xfrm>
                <a:off x="7458072" y="5311171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3381E728-4344-427C-A8A4-FD82F3B6F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72" y="5311171"/>
                <a:ext cx="4907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D555418A-5685-42E0-A4AD-1FB0687375D6}"/>
                  </a:ext>
                </a:extLst>
              </p:cNvPr>
              <p:cNvSpPr/>
              <p:nvPr/>
            </p:nvSpPr>
            <p:spPr>
              <a:xfrm>
                <a:off x="3695701" y="4409988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D555418A-5685-42E0-A4AD-1FB068737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1" y="4409988"/>
                <a:ext cx="4907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79959D28-02E0-4C30-9A4B-0D34BCB893AD}"/>
                  </a:ext>
                </a:extLst>
              </p:cNvPr>
              <p:cNvSpPr/>
              <p:nvPr/>
            </p:nvSpPr>
            <p:spPr>
              <a:xfrm>
                <a:off x="3698907" y="2467986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419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79959D28-02E0-4C30-9A4B-0D34BCB89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907" y="2467986"/>
                <a:ext cx="4875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3944E7B5-6533-4664-9FE4-269B74905A2F}"/>
                  </a:ext>
                </a:extLst>
              </p:cNvPr>
              <p:cNvSpPr/>
              <p:nvPr/>
            </p:nvSpPr>
            <p:spPr>
              <a:xfrm>
                <a:off x="5238099" y="2691826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3944E7B5-6533-4664-9FE4-269B74905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099" y="2691826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D27ADF06-E082-42B5-BB46-83E8751EC93C}"/>
                  </a:ext>
                </a:extLst>
              </p:cNvPr>
              <p:cNvSpPr/>
              <p:nvPr/>
            </p:nvSpPr>
            <p:spPr>
              <a:xfrm>
                <a:off x="7169791" y="2791328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D27ADF06-E082-42B5-BB46-83E8751EC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91" y="2791328"/>
                <a:ext cx="4026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BFE19227-B876-4480-919A-96E2E94761BC}"/>
                  </a:ext>
                </a:extLst>
              </p:cNvPr>
              <p:cNvSpPr/>
              <p:nvPr/>
            </p:nvSpPr>
            <p:spPr>
              <a:xfrm>
                <a:off x="5270011" y="4217257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BFE19227-B876-4480-919A-96E2E9476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011" y="4217257"/>
                <a:ext cx="402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71B62080-6BA1-4D52-A76A-6520E61AE11F}"/>
                  </a:ext>
                </a:extLst>
              </p:cNvPr>
              <p:cNvSpPr/>
              <p:nvPr/>
            </p:nvSpPr>
            <p:spPr>
              <a:xfrm>
                <a:off x="7069123" y="3420503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71B62080-6BA1-4D52-A76A-6520E61AE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123" y="3420503"/>
                <a:ext cx="402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E78B30F1-9EE1-435D-BCF8-B7409FCA4D68}"/>
                  </a:ext>
                </a:extLst>
              </p:cNvPr>
              <p:cNvSpPr/>
              <p:nvPr/>
            </p:nvSpPr>
            <p:spPr>
              <a:xfrm>
                <a:off x="5419635" y="3034646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E78B30F1-9EE1-435D-BCF8-B7409FCA4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35" y="3034646"/>
                <a:ext cx="40267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18F85853-A453-40DE-AB3C-96DBA5E73688}"/>
                  </a:ext>
                </a:extLst>
              </p:cNvPr>
              <p:cNvSpPr/>
              <p:nvPr/>
            </p:nvSpPr>
            <p:spPr>
              <a:xfrm>
                <a:off x="6168522" y="4108710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18F85853-A453-40DE-AB3C-96DBA5E73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22" y="4108710"/>
                <a:ext cx="4026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C5E94047-7EED-4160-958C-41C5C8A52251}"/>
                  </a:ext>
                </a:extLst>
              </p:cNvPr>
              <p:cNvSpPr/>
              <p:nvPr/>
            </p:nvSpPr>
            <p:spPr>
              <a:xfrm>
                <a:off x="6245681" y="2680258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C5E94047-7EED-4160-958C-41C5C8A52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681" y="2680258"/>
                <a:ext cx="4026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493397BB-F90B-40C7-9328-00F0A74461A3}"/>
                  </a:ext>
                </a:extLst>
              </p:cNvPr>
              <p:cNvSpPr/>
              <p:nvPr/>
            </p:nvSpPr>
            <p:spPr>
              <a:xfrm>
                <a:off x="7250660" y="3990616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493397BB-F90B-40C7-9328-00F0A7446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660" y="3990616"/>
                <a:ext cx="4026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C76B5FB7-1EC2-4261-B7C8-EC78442AE3F3}"/>
                  </a:ext>
                </a:extLst>
              </p:cNvPr>
              <p:cNvSpPr/>
              <p:nvPr/>
            </p:nvSpPr>
            <p:spPr>
              <a:xfrm>
                <a:off x="5074831" y="3395551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C76B5FB7-1EC2-4261-B7C8-EC78442AE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831" y="3395551"/>
                <a:ext cx="4026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29705817-20DE-484D-BD9D-DE6B678FF1CF}"/>
                  </a:ext>
                </a:extLst>
              </p:cNvPr>
              <p:cNvSpPr/>
              <p:nvPr/>
            </p:nvSpPr>
            <p:spPr>
              <a:xfrm>
                <a:off x="6757764" y="4232223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29705817-20DE-484D-BD9D-DE6B678FF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64" y="4232223"/>
                <a:ext cx="40267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DF258E2B-1938-4D27-A37E-59841214498C}"/>
                  </a:ext>
                </a:extLst>
              </p:cNvPr>
              <p:cNvSpPr/>
              <p:nvPr/>
            </p:nvSpPr>
            <p:spPr>
              <a:xfrm>
                <a:off x="5938510" y="2915642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DF258E2B-1938-4D27-A37E-598412144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510" y="2915642"/>
                <a:ext cx="40267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4CE3DD49-3D34-4B74-8E69-C65759407CBE}"/>
                  </a:ext>
                </a:extLst>
              </p:cNvPr>
              <p:cNvSpPr/>
              <p:nvPr/>
            </p:nvSpPr>
            <p:spPr>
              <a:xfrm>
                <a:off x="6327304" y="3632120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4CE3DD49-3D34-4B74-8E69-C65759407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304" y="3632120"/>
                <a:ext cx="40267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56B34419-9177-4843-AF8E-89CE2A59B26D}"/>
                  </a:ext>
                </a:extLst>
              </p:cNvPr>
              <p:cNvSpPr/>
              <p:nvPr/>
            </p:nvSpPr>
            <p:spPr>
              <a:xfrm>
                <a:off x="6622016" y="3307312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0" name="Rectángulo 69">
                <a:extLst>
                  <a:ext uri="{FF2B5EF4-FFF2-40B4-BE49-F238E27FC236}">
                    <a16:creationId xmlns:a16="http://schemas.microsoft.com/office/drawing/2014/main" id="{56B34419-9177-4843-AF8E-89CE2A59B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016" y="3307312"/>
                <a:ext cx="4026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ángulo 70">
                <a:extLst>
                  <a:ext uri="{FF2B5EF4-FFF2-40B4-BE49-F238E27FC236}">
                    <a16:creationId xmlns:a16="http://schemas.microsoft.com/office/drawing/2014/main" id="{AC940714-F680-4FF7-B03D-ADCCE5B7C1DB}"/>
                  </a:ext>
                </a:extLst>
              </p:cNvPr>
              <p:cNvSpPr/>
              <p:nvPr/>
            </p:nvSpPr>
            <p:spPr>
              <a:xfrm>
                <a:off x="6104949" y="3201271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Rectángulo 70">
                <a:extLst>
                  <a:ext uri="{FF2B5EF4-FFF2-40B4-BE49-F238E27FC236}">
                    <a16:creationId xmlns:a16="http://schemas.microsoft.com/office/drawing/2014/main" id="{AC940714-F680-4FF7-B03D-ADCCE5B7C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949" y="3201271"/>
                <a:ext cx="4026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3EAAF6F5-1387-4FAD-A107-E0ECB7613922}"/>
                  </a:ext>
                </a:extLst>
              </p:cNvPr>
              <p:cNvSpPr/>
              <p:nvPr/>
            </p:nvSpPr>
            <p:spPr>
              <a:xfrm>
                <a:off x="5700758" y="3750525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3EAAF6F5-1387-4FAD-A107-E0ECB7613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58" y="3750525"/>
                <a:ext cx="40267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93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92152D17-56EB-4967-8ACB-58C1ABE781FE}"/>
                  </a:ext>
                </a:extLst>
              </p:cNvPr>
              <p:cNvSpPr/>
              <p:nvPr/>
            </p:nvSpPr>
            <p:spPr>
              <a:xfrm>
                <a:off x="1142999" y="963375"/>
                <a:ext cx="10144125" cy="5021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419" dirty="0"/>
                  <a:t>De tal manera que podremos estimar la probabilidad que necesitamos como: </a:t>
                </a:r>
                <a14:m>
                  <m:oMath xmlns:m="http://schemas.openxmlformats.org/officeDocument/2006/math">
                    <m:r>
                      <a:rPr lang="es-419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s-419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s-419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419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s-419" b="1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s-419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419" dirty="0" smtClean="0">
                            <a:solidFill>
                              <a:srgbClr val="7030A0"/>
                            </a:solidFill>
                          </a:rPr>
                          <m:t>#é</m:t>
                        </m:r>
                        <m:r>
                          <m:rPr>
                            <m:nor/>
                          </m:rPr>
                          <a:rPr lang="es-419" dirty="0" smtClean="0">
                            <a:solidFill>
                              <a:srgbClr val="7030A0"/>
                            </a:solidFill>
                          </a:rPr>
                          <m:t>xitos</m:t>
                        </m:r>
                      </m:num>
                      <m:den>
                        <m:r>
                          <m:rPr>
                            <m:nor/>
                          </m:rPr>
                          <a:rPr lang="es-419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s-419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rPr>
                          <m:t>ensayos</m:t>
                        </m:r>
                      </m:den>
                    </m:f>
                  </m:oMath>
                </a14:m>
                <a:r>
                  <a:rPr lang="es-419" dirty="0"/>
                  <a:t>.</a:t>
                </a:r>
              </a:p>
              <a:p>
                <a:pPr algn="ctr"/>
                <a:r>
                  <a:rPr lang="es-419" dirty="0">
                    <a:solidFill>
                      <a:srgbClr val="FF0000"/>
                    </a:solidFill>
                  </a:rPr>
                  <a:t>Nota: </a:t>
                </a:r>
                <a:r>
                  <a:rPr lang="es-419" dirty="0"/>
                  <a:t>A mayor cantidad de ensayos obtendremos una mejor aproximación a la probabilidad real.</a:t>
                </a:r>
              </a:p>
              <a:p>
                <a:pPr algn="ctr"/>
                <a:endParaRPr lang="es-419" dirty="0">
                  <a:solidFill>
                    <a:srgbClr val="FF0000"/>
                  </a:solidFill>
                </a:endParaRPr>
              </a:p>
              <a:p>
                <a:pPr algn="ctr"/>
                <a:endParaRPr lang="es-419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s-419" dirty="0"/>
                  <a:t>Por lo tanto, podemos aproximar el área de 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s-419" dirty="0"/>
                  <a:t> simplemente calculando: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𝑟𝑒𝑎</m:t>
                      </m:r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𝓡</m:t>
                          </m:r>
                        </m:e>
                      </m:d>
                      <m:d>
                        <m:dPr>
                          <m:ctrlP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s-419" dirty="0">
                                  <a:solidFill>
                                    <a:srgbClr val="7030A0"/>
                                  </a:solidFill>
                                </a:rPr>
                                <m:t>#é</m:t>
                              </m:r>
                              <m:r>
                                <m:rPr>
                                  <m:nor/>
                                </m:rPr>
                                <a:rPr lang="es-419" dirty="0">
                                  <a:solidFill>
                                    <a:srgbClr val="7030A0"/>
                                  </a:solidFill>
                                </a:rPr>
                                <m:t>xitos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s-419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s-419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ensayos</m:t>
                              </m:r>
                            </m:den>
                          </m:f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dirty="0"/>
              </a:p>
              <a:p>
                <a:pPr algn="ctr"/>
                <a:endParaRPr lang="es-419" dirty="0"/>
              </a:p>
              <a:p>
                <a:pPr algn="ctr"/>
                <a:endParaRPr lang="es-419" dirty="0"/>
              </a:p>
              <a:p>
                <a:pPr algn="just"/>
                <a:r>
                  <a:rPr lang="es-419" dirty="0"/>
                  <a:t>En resumen, para hacer esta metodología debemos:</a:t>
                </a:r>
              </a:p>
              <a:p>
                <a:pPr algn="just"/>
                <a:endParaRPr lang="es-419" dirty="0"/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es-419" dirty="0"/>
                  <a:t>Simular una muestra de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𝑈𝑛𝑖𝑓</m:t>
                    </m:r>
                  </m:oMath>
                </a14:m>
                <a:r>
                  <a:rPr lang="es-419" dirty="0"/>
                  <a:t>(</a:t>
                </a:r>
                <a14:m>
                  <m:oMath xmlns:m="http://schemas.openxmlformats.org/officeDocument/2006/math">
                    <m:r>
                      <a:rPr lang="es-419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s-419" dirty="0"/>
                  <a:t>).</a:t>
                </a:r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es-419" dirty="0"/>
                  <a:t>Contar el </a:t>
                </a:r>
                <a:r>
                  <a:rPr lang="es-419" dirty="0">
                    <a:solidFill>
                      <a:srgbClr val="7030A0"/>
                    </a:solidFill>
                  </a:rPr>
                  <a:t>número de éxitos</a:t>
                </a:r>
                <a:r>
                  <a:rPr lang="es-419" dirty="0"/>
                  <a:t>, es decir el total de observaciones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419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419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419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s-419" dirty="0"/>
                  <a:t>.</a:t>
                </a:r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es-419" dirty="0"/>
                  <a:t>Calcular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𝑟𝑒𝑎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𝓡</m:t>
                        </m:r>
                      </m:e>
                    </m:d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419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s-419" dirty="0">
                                <a:solidFill>
                                  <a:srgbClr val="7030A0"/>
                                </a:solidFill>
                              </a:rPr>
                              <m:t>#é</m:t>
                            </m:r>
                            <m:r>
                              <m:rPr>
                                <m:nor/>
                              </m:rPr>
                              <a:rPr lang="es-419" dirty="0">
                                <a:solidFill>
                                  <a:srgbClr val="7030A0"/>
                                </a:solidFill>
                              </a:rPr>
                              <m:t>xitos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s-419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#</m:t>
                            </m:r>
                            <m:r>
                              <m:rPr>
                                <m:nor/>
                              </m:rPr>
                              <a:rPr lang="es-419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ensayos</m:t>
                            </m:r>
                          </m:den>
                        </m:f>
                      </m:e>
                    </m:d>
                  </m:oMath>
                </a14:m>
                <a:r>
                  <a:rPr lang="es-419" dirty="0"/>
                  <a:t>.</a:t>
                </a:r>
              </a:p>
              <a:p>
                <a:pPr algn="just"/>
                <a:endParaRPr lang="es-419" dirty="0"/>
              </a:p>
              <a:p>
                <a:pPr algn="just"/>
                <a:r>
                  <a:rPr lang="es-419" dirty="0"/>
                  <a:t>Y con esto tendremos una aproximación a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𝑟𝑒𝑎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𝓕</m:t>
                        </m:r>
                      </m:e>
                    </m:d>
                  </m:oMath>
                </a14:m>
                <a:r>
                  <a:rPr lang="es-419" dirty="0"/>
                  <a:t> esta es una forma de realizar integración Monte Carlo.</a:t>
                </a:r>
              </a:p>
            </p:txBody>
          </p:sp>
        </mc:Choice>
        <mc:Fallback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92152D17-56EB-4967-8ACB-58C1ABE78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963375"/>
                <a:ext cx="10144125" cy="5021567"/>
              </a:xfrm>
              <a:prstGeom prst="rect">
                <a:avLst/>
              </a:prstGeom>
              <a:blipFill>
                <a:blip r:embed="rId2"/>
                <a:stretch>
                  <a:fillRect l="-480" b="-97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53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35375F-8F48-4B04-96BB-298B7FC66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20312"/>
            <a:ext cx="4876800" cy="48768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F6DB880-94A1-4E27-91BD-5E44748B0DD2}"/>
              </a:ext>
            </a:extLst>
          </p:cNvPr>
          <p:cNvSpPr/>
          <p:nvPr/>
        </p:nvSpPr>
        <p:spPr>
          <a:xfrm>
            <a:off x="939567" y="763437"/>
            <a:ext cx="10192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dirty="0"/>
              <a:t>Hagamos cálculos con…</a:t>
            </a:r>
          </a:p>
        </p:txBody>
      </p:sp>
    </p:spTree>
    <p:extLst>
      <p:ext uri="{BB962C8B-B14F-4D97-AF65-F5344CB8AC3E}">
        <p14:creationId xmlns:p14="http://schemas.microsoft.com/office/powerpoint/2010/main" val="1007619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963</Words>
  <Application>Microsoft Office PowerPoint</Application>
  <PresentationFormat>Panorámica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Integración de Regiones vía Monte Carlo con R.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Gerardo Alarcón González</dc:creator>
  <cp:lastModifiedBy>Edgar Gerardo Alarcón González</cp:lastModifiedBy>
  <cp:revision>112</cp:revision>
  <dcterms:created xsi:type="dcterms:W3CDTF">2020-04-20T08:40:13Z</dcterms:created>
  <dcterms:modified xsi:type="dcterms:W3CDTF">2020-06-17T06:24:34Z</dcterms:modified>
</cp:coreProperties>
</file>