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0" r:id="rId3"/>
    <p:sldId id="272" r:id="rId4"/>
    <p:sldId id="282" r:id="rId5"/>
    <p:sldId id="281" r:id="rId6"/>
    <p:sldId id="269" r:id="rId7"/>
    <p:sldId id="268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6B8F-E95A-43F9-A82E-42405C00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407ED-0CCD-40C7-B9ED-FAA6337D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C3D5-2EAE-41B8-A7E9-8559952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7CD95-A381-4C78-897A-91CE9C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F1D3C-4462-4336-90B1-4CFF291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4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03B8-31B9-4BBB-B6E3-DF9E2C6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87C267-B596-4B48-998C-6BC621B8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22513-5A87-43DE-8AA7-1D7405E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EDC54-ACB8-40E6-9B34-740CB50B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81D12-82EA-41EB-A844-815074D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3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76EA8-241B-4822-B211-F1FAC0C1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E2C58E-1482-4CDF-9CFA-99965F6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26262-0FE7-4552-9912-4CA189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E79A-0C38-43E7-842E-BB19E3C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430CF-74FD-4024-99D7-F8A48BE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1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F372-6874-43EF-8366-1F6117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557BA-2F58-4134-BAE9-4E44129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48E4-F198-44F5-BCE4-4E17CC0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611CF-DD79-4251-9734-0D44851A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742CB-A05C-44E6-90B9-CAACF37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67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2C8B-3DC5-46CF-885C-7C7D5B4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575AF-4C4F-4E64-9118-9E7D3AA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233AC-AE85-4BD2-BECF-71A1A74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BAB72-EBCF-454D-B7A7-CFA1BB7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30F5C-93F0-4947-84C7-76A92B45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40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9281-8A36-45BF-BF26-ACAAF35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75568-D57E-42EC-A346-4245ADDC4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68B20-1DA9-4993-B2C5-C9CB5E6D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C74B7-DAAA-4DC7-BDAB-FFFA25B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57756-10B3-427B-909B-8B37370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3A503-60B8-4329-B5BD-0D65B3A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5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8572-C9DA-4E08-99FF-0EC8F09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C01F5-B8E2-4B46-BBE9-4895C16D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7CE8FC-8431-4532-BEA2-96E75997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A4F63-B032-46A5-BE6C-62B787B3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FD224D-D25A-4608-BD35-3441F0A3B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5745B4-C92D-4F2C-A4E1-EF1B23E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FA635-F722-48D1-9442-F81FF1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3E14C-945D-4135-AB9E-1BC162DC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5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2C2F-71AF-4385-9983-5AEF2DE7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0BFD4-D58D-438A-8250-86490A6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8CE87-260F-44F0-A7C9-56160F89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8E8028-01AE-48F8-811F-9D98AD6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9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959DF-2464-499D-B37B-DC9AEA2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E165-59B8-4DA7-AB15-E4450DA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FB437-AB56-4653-8F1E-946AB81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0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99B9-FDA8-4628-BB6D-225C7A1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082D4-8E5D-4F42-9BE2-0C2C7E35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5B3C5-2075-4871-8749-031F2624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43F758-77F9-4257-9AA5-AB4B92C7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C7CAE-29EA-4AC9-861F-E765285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B87F-56D6-4180-A4A9-F5855D9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77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9648E-13C1-4A67-8580-86EAC8BE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B23263-CBF6-4EFB-9FC3-CB0D52DA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DCD5E-38E6-47FF-8BFE-F4C645D2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96A09-8E2D-425B-BF20-DAE0D255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340C3-3EF0-4A0B-90F6-5A5F9285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53F4A-1FB5-4D99-874B-729D716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6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CE7CB-4CD4-49CB-A56D-F5BDD7E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EB0D4-5DA2-44B4-AF8C-69DF22E5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1BD3-3BFF-4E71-9A02-7230DE94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B169-B987-4F53-AC02-FE90830CD5FC}" type="datetimeFigureOut">
              <a:rPr lang="es-419" smtClean="0"/>
              <a:t>16/6/2020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9B68A-9285-4DA6-9F3E-7AD817FD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F19B9-141D-47E5-BBDE-B6EBE7CE3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21A4-1A07-4EED-A3BE-20D846CA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94" y="2462373"/>
            <a:ext cx="9550167" cy="1325563"/>
          </a:xfrm>
        </p:spPr>
        <p:txBody>
          <a:bodyPr/>
          <a:lstStyle/>
          <a:p>
            <a:pPr algn="ctr"/>
            <a:r>
              <a:rPr lang="es-419" dirty="0"/>
              <a:t>Integración de Funciones vía Monte Carlo con R.</a:t>
            </a:r>
          </a:p>
        </p:txBody>
      </p:sp>
    </p:spTree>
    <p:extLst>
      <p:ext uri="{BB962C8B-B14F-4D97-AF65-F5344CB8AC3E}">
        <p14:creationId xmlns:p14="http://schemas.microsoft.com/office/powerpoint/2010/main" val="37424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DE73C28-B10C-40C0-9938-9C54602E5FA8}"/>
                  </a:ext>
                </a:extLst>
              </p:cNvPr>
              <p:cNvSpPr/>
              <p:nvPr/>
            </p:nvSpPr>
            <p:spPr>
              <a:xfrm>
                <a:off x="763398" y="265894"/>
                <a:ext cx="10821797" cy="6329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Teorema del Estadístico Inconsciente</a:t>
                </a:r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s-419" dirty="0"/>
                  <a:t>Consideremos una variable aleatoria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419" dirty="0"/>
                  <a:t> una función tal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sea una variable aleatoria con esperanza finita. Entonces: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s-419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Al estar integrando con respecto a la medida inducida por la </a:t>
                </a:r>
                <a:r>
                  <a:rPr lang="es-419" dirty="0">
                    <a:solidFill>
                      <a:schemeClr val="accent5">
                        <a:lumMod val="50000"/>
                      </a:schemeClr>
                    </a:solidFill>
                  </a:rPr>
                  <a:t>función de distribución de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, es decir</a:t>
                </a:r>
                <a14:m>
                  <m:oMath xmlns:m="http://schemas.openxmlformats.org/officeDocument/2006/math">
                    <m:r>
                      <a:rPr lang="es-419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s-419" dirty="0"/>
                  <a:t>, nos permite generalizar el resultado para variables aleatorias discretas, continuas o mixtas. 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Caso particular 1</a:t>
                </a:r>
                <a:r>
                  <a:rPr lang="es-419" dirty="0"/>
                  <a:t>: Cuando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 es v.a. </a:t>
                </a:r>
                <a:r>
                  <a:rPr lang="es-419" i="1" dirty="0"/>
                  <a:t>absolutamente </a:t>
                </a:r>
                <a:r>
                  <a:rPr lang="es-419" i="1" dirty="0">
                    <a:solidFill>
                      <a:srgbClr val="C00000"/>
                    </a:solidFill>
                  </a:rPr>
                  <a:t>discreta</a:t>
                </a:r>
                <a:r>
                  <a:rPr lang="es-419" dirty="0"/>
                  <a:t> entonces el resultado anterior  puede verse como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s-419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Caso particular 2</a:t>
                </a:r>
                <a:r>
                  <a:rPr lang="es-419" dirty="0"/>
                  <a:t>: Cuando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 es v.a. </a:t>
                </a:r>
                <a:r>
                  <a:rPr lang="es-419" i="1" dirty="0"/>
                  <a:t>absolutamente </a:t>
                </a:r>
                <a:r>
                  <a:rPr lang="es-419" i="1" dirty="0">
                    <a:solidFill>
                      <a:srgbClr val="C00000"/>
                    </a:solidFill>
                  </a:rPr>
                  <a:t>continua</a:t>
                </a:r>
                <a:r>
                  <a:rPr lang="es-419" dirty="0"/>
                  <a:t> entonces el resultado anterior  puede verse como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s-419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Ejemplos aplicados hay muchísimos, como el cálculo de momentos de variables aleatorias.</a:t>
                </a: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DE73C28-B10C-40C0-9938-9C54602E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265894"/>
                <a:ext cx="10821797" cy="6329233"/>
              </a:xfrm>
              <a:prstGeom prst="rect">
                <a:avLst/>
              </a:prstGeom>
              <a:blipFill>
                <a:blip r:embed="rId2"/>
                <a:stretch>
                  <a:fillRect l="-451" t="-578" r="-507" b="-57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3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9CB940E-FC3A-4A88-B66C-31F3940800C5}"/>
                  </a:ext>
                </a:extLst>
              </p:cNvPr>
              <p:cNvSpPr/>
              <p:nvPr/>
            </p:nvSpPr>
            <p:spPr>
              <a:xfrm>
                <a:off x="763398" y="265894"/>
                <a:ext cx="10821797" cy="6170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Ley de los Grandes Números</a:t>
                </a:r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s-419" dirty="0"/>
                  <a:t>Consideremos una muestra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419" dirty="0"/>
                  <a:t> de variables aleatorias independientes e i</a:t>
                </a:r>
                <a:r>
                  <a:rPr lang="es-419" dirty="0">
                    <a:solidFill>
                      <a:schemeClr val="tx1"/>
                    </a:solidFill>
                  </a:rPr>
                  <a:t>dénticamente distribuidas con media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s-419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dirty="0"/>
                  <a:t>. Entonces: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419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419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419" dirty="0"/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s-419" dirty="0"/>
                  <a:t>Existen dos versiones principales de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Ley de los Grandes Números</a:t>
                </a:r>
                <a:r>
                  <a:rPr lang="es-419" dirty="0"/>
                  <a:t>, la débil y la fuerte. Su principal diferencia está en su tipo de convergencia, en probabilidad y casi segura respectivamente. </a:t>
                </a:r>
              </a:p>
              <a:p>
                <a:pPr algn="just"/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Ejemplo</a:t>
                </a:r>
                <a:r>
                  <a:rPr lang="es-419" dirty="0"/>
                  <a:t>: Si tomamos una muestra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419" dirty="0"/>
                  <a:t> de v.a.i.i.d. con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es-419" dirty="0"/>
                  <a:t>donde pensamos a este parámetro como la </a:t>
                </a:r>
                <a:r>
                  <a:rPr lang="es-419" b="1" dirty="0"/>
                  <a:t>probabilidad de éxito</a:t>
                </a:r>
                <a:r>
                  <a:rPr lang="es-419" dirty="0"/>
                  <a:t>, que es precisamente cuando la variable aleatoria toma el valor 1.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s-419" dirty="0"/>
                  <a:t>Recordemos que cada observación de este tipo toma valores únicamente 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419" dirty="0"/>
                  <a:t>. Entonces, invocando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Ley de los Grandes Números </a:t>
                </a:r>
                <a:r>
                  <a:rPr lang="es-419" dirty="0"/>
                  <a:t>tendremos que:</a:t>
                </a:r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es-419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#É</m:t>
                          </m:r>
                          <m: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𝑥𝑖𝑡𝑜𝑠</m:t>
                          </m:r>
                        </m:num>
                        <m:den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419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𝐸𝑛𝑠𝑎𝑦𝑜𝑠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419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419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La cual es una propiedad sumamente utilizada en estadística básica.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Derivado de este resultado, si contamos con una muestra homogénea materializada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419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419" dirty="0"/>
                  <a:t> entonces el promedio de estos datos convergerá a la media teórica de los mismos.</a:t>
                </a: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9CB940E-FC3A-4A88-B66C-31F3940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265894"/>
                <a:ext cx="10821797" cy="6170407"/>
              </a:xfrm>
              <a:prstGeom prst="rect">
                <a:avLst/>
              </a:prstGeom>
              <a:blipFill>
                <a:blip r:embed="rId2"/>
                <a:stretch>
                  <a:fillRect l="-451" t="-593" r="-507" b="-69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5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537679E-7213-4C1A-AFC2-7DC062AC5B7B}"/>
                  </a:ext>
                </a:extLst>
              </p:cNvPr>
              <p:cNvSpPr/>
              <p:nvPr/>
            </p:nvSpPr>
            <p:spPr>
              <a:xfrm>
                <a:off x="763398" y="559509"/>
                <a:ext cx="10821797" cy="550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Sean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419" dirty="0"/>
                  <a:t> una variable aleatoria tal que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s-419" dirty="0"/>
                  <a:t> una función integrable en el 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419" dirty="0"/>
                  <a:t> tal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sea variable aleatoria. Invocando el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Teorema del Estadístico Inconsciente </a:t>
                </a:r>
                <a:r>
                  <a:rPr lang="es-419" dirty="0"/>
                  <a:t>podemos obtener el siguiente resultado: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419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s-419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r>
                  <a:rPr lang="es-419" dirty="0"/>
                  <a:t>De donde se deduce la siguiente igualdad: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419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Luego, si tomamos una muestra aleatoria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419" dirty="0"/>
                  <a:t> de v.a.i.i.d. podemos ahora transformar cada una de estas con la función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s-419" dirty="0"/>
                  <a:t>, de tal manera que tendremos una muestra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419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419" dirty="0"/>
                  <a:t>…,</a:t>
                </a:r>
                <a:r>
                  <a:rPr lang="es-419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y así podremos invocar la </a:t>
                </a:r>
                <a:r>
                  <a:rPr lang="es-419" dirty="0">
                    <a:solidFill>
                      <a:schemeClr val="accent6">
                        <a:lumMod val="50000"/>
                      </a:schemeClr>
                    </a:solidFill>
                  </a:rPr>
                  <a:t>Ley de los Grandes Números </a:t>
                </a:r>
                <a:r>
                  <a:rPr lang="es-419" dirty="0"/>
                  <a:t>sobre la transformación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obteniendo el siguiente resultado: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419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s-419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s-419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419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419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bar>
                        </m:e>
                        <m:sub>
                          <m:r>
                            <a:rPr lang="es-419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419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algn="just"/>
                <a:r>
                  <a:rPr lang="es-419" dirty="0"/>
                  <a:t>Y por lo tanto: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419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s-419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bar>
                        </m:e>
                        <m:sub>
                          <m:r>
                            <a:rPr lang="es-419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ctr"/>
                <a:r>
                  <a:rPr lang="es-419" dirty="0"/>
                  <a:t>Hemos encontrado una forma de aproximarnos una integral a partir de simulaciones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419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537679E-7213-4C1A-AFC2-7DC062AC5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559509"/>
                <a:ext cx="10821797" cy="5503494"/>
              </a:xfrm>
              <a:prstGeom prst="rect">
                <a:avLst/>
              </a:prstGeom>
              <a:blipFill>
                <a:blip r:embed="rId2"/>
                <a:stretch>
                  <a:fillRect l="-451" t="-664" r="-507" b="-77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6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005694-AEB1-481D-ABC5-5D8FA749CC38}"/>
                  </a:ext>
                </a:extLst>
              </p:cNvPr>
              <p:cNvSpPr/>
              <p:nvPr/>
            </p:nvSpPr>
            <p:spPr>
              <a:xfrm>
                <a:off x="763398" y="1541022"/>
                <a:ext cx="10821797" cy="3567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En resumen, si nosotros deseáramos integrar por ejemplo, una función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s-419" dirty="0"/>
                  <a:t> continua en el 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419" dirty="0"/>
                  <a:t> podríamos seguir los siguientes pasos:</a:t>
                </a:r>
              </a:p>
              <a:p>
                <a:pPr algn="just"/>
                <a:endParaRPr lang="es-419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419" dirty="0"/>
                  <a:t>Simulamos una muestra de tamaño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dirty="0"/>
                  <a:t> 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419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419" dirty="0"/>
                  <a:t>Transformamos cada observación de esta muestra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419" dirty="0"/>
                  <a:t>Calculamos la estadística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419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s-419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ar>
                      </m:e>
                      <m:sub>
                        <m:r>
                          <a:rPr lang="es-419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419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419" dirty="0"/>
              </a:p>
              <a:p>
                <a:pPr algn="just"/>
                <a:r>
                  <a:rPr lang="es-419" dirty="0"/>
                  <a:t>Y de esta manera tendemos una aproximación a la integral que nosotros buscamos: 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005694-AEB1-481D-ABC5-5D8FA749C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1541022"/>
                <a:ext cx="10821797" cy="3567708"/>
              </a:xfrm>
              <a:prstGeom prst="rect">
                <a:avLst/>
              </a:prstGeom>
              <a:blipFill>
                <a:blip r:embed="rId2"/>
                <a:stretch>
                  <a:fillRect l="-451" t="-1026" r="-50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35375F-8F48-4B04-96BB-298B7FC6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20312"/>
            <a:ext cx="4876800" cy="48768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F6DB880-94A1-4E27-91BD-5E44748B0DD2}"/>
              </a:ext>
            </a:extLst>
          </p:cNvPr>
          <p:cNvSpPr/>
          <p:nvPr/>
        </p:nvSpPr>
        <p:spPr>
          <a:xfrm>
            <a:off x="939567" y="763437"/>
            <a:ext cx="1019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Hagamos cálculos con…</a:t>
            </a:r>
          </a:p>
        </p:txBody>
      </p:sp>
    </p:spTree>
    <p:extLst>
      <p:ext uri="{BB962C8B-B14F-4D97-AF65-F5344CB8AC3E}">
        <p14:creationId xmlns:p14="http://schemas.microsoft.com/office/powerpoint/2010/main" val="100761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4360D0-829A-4BF8-8DB5-0AE0E7BE8482}"/>
              </a:ext>
            </a:extLst>
          </p:cNvPr>
          <p:cNvSpPr/>
          <p:nvPr/>
        </p:nvSpPr>
        <p:spPr>
          <a:xfrm>
            <a:off x="763398" y="1182392"/>
            <a:ext cx="10821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Hemos respondido esta pregunta con una metodología que implementamos en R. Pero con toda respuesta nacen grandes preguntas: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extender lo que vimos a más dimensiones?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integrar el volumen de una figura vía Monte Carlo?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pueden implementar estas metodologías computacionalmente?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¿Existen otras metodologías numéricas para calcular una integral?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algn="just"/>
            <a:r>
              <a:rPr lang="es-419" dirty="0"/>
              <a:t>La respuesta corta a todas estas y más preguntas es sí. Pero si quieres hablar más de eso, nos vemos en otro video.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24BBEB-B78D-4F84-BFA3-B208C1DEA5E2}"/>
              </a:ext>
            </a:extLst>
          </p:cNvPr>
          <p:cNvSpPr/>
          <p:nvPr/>
        </p:nvSpPr>
        <p:spPr>
          <a:xfrm>
            <a:off x="763398" y="5136387"/>
            <a:ext cx="10821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Suscríbete, activa las notificaciones, dale manita arriba y déjanos tus dudas en los comentarios. Esto nos ayudará a hacer más y mejores videos para ti y para la comunidad. 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3424316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722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Integración de Funciones vía Monte Carlo con 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Gerardo Alarcón González</dc:creator>
  <cp:lastModifiedBy>Edgar Gerardo Alarcón González</cp:lastModifiedBy>
  <cp:revision>145</cp:revision>
  <dcterms:created xsi:type="dcterms:W3CDTF">2020-04-20T08:40:13Z</dcterms:created>
  <dcterms:modified xsi:type="dcterms:W3CDTF">2020-06-17T06:55:05Z</dcterms:modified>
</cp:coreProperties>
</file>