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77" r:id="rId5"/>
    <p:sldId id="291" r:id="rId6"/>
    <p:sldId id="263" r:id="rId7"/>
    <p:sldId id="292" r:id="rId8"/>
    <p:sldId id="293" r:id="rId9"/>
    <p:sldId id="294" r:id="rId10"/>
    <p:sldId id="295" r:id="rId11"/>
    <p:sldId id="264" r:id="rId12"/>
    <p:sldId id="296" r:id="rId13"/>
    <p:sldId id="297" r:id="rId14"/>
    <p:sldId id="298" r:id="rId15"/>
    <p:sldId id="299" r:id="rId16"/>
    <p:sldId id="300" r:id="rId17"/>
    <p:sldId id="284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A3"/>
    <a:srgbClr val="404040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14" autoAdjust="0"/>
  </p:normalViewPr>
  <p:slideViewPr>
    <p:cSldViewPr snapToGrid="0" showGuides="1">
      <p:cViewPr varScale="1">
        <p:scale>
          <a:sx n="61" d="100"/>
          <a:sy n="61" d="100"/>
        </p:scale>
        <p:origin x="-7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279668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“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神策杯”</a:t>
            </a:r>
            <a:r>
              <a:rPr lang="en-US" altLang="zh-CN" sz="4400" b="1" dirty="0">
                <a:solidFill>
                  <a:schemeClr val="bg1"/>
                </a:solidFill>
              </a:rPr>
              <a:t>2018</a:t>
            </a:r>
            <a:r>
              <a:rPr lang="zh-CN" altLang="en-US" sz="4400" b="1" dirty="0">
                <a:solidFill>
                  <a:schemeClr val="bg1"/>
                </a:solidFill>
              </a:rPr>
              <a:t>高校算法大师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赛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53D3A"/>
                </a:solidFill>
              </a:rPr>
              <a:t>汇报人：</a:t>
            </a:r>
            <a:r>
              <a:rPr lang="zh-CN" altLang="en-US" b="1" dirty="0">
                <a:solidFill>
                  <a:srgbClr val="453D3A"/>
                </a:solidFill>
              </a:rPr>
              <a:t>谭达昭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4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队伍</a:t>
            </a:r>
            <a:r>
              <a:rPr lang="zh-CN" altLang="en-US" b="1" dirty="0" smtClean="0">
                <a:solidFill>
                  <a:srgbClr val="453D3A"/>
                </a:solidFill>
              </a:rPr>
              <a:t>名称：发</a:t>
            </a:r>
            <a:r>
              <a:rPr lang="en-US" altLang="zh-CN" b="1" dirty="0" smtClean="0">
                <a:solidFill>
                  <a:srgbClr val="453D3A"/>
                </a:solidFill>
              </a:rPr>
              <a:t>SCI</a:t>
            </a:r>
            <a:r>
              <a:rPr lang="zh-CN" altLang="en-US" b="1" dirty="0" smtClean="0">
                <a:solidFill>
                  <a:srgbClr val="453D3A"/>
                </a:solidFill>
              </a:rPr>
              <a:t>才能毕业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 descr="C:\Users\bigzhao\Desktop\logo_2018_gray_9f9e17e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 bwMode="auto">
          <a:xfrm>
            <a:off x="1371591" y="2926300"/>
            <a:ext cx="487689" cy="51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比赛思路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03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关键词选择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9744" y="2074749"/>
            <a:ext cx="9636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特征生成：</a:t>
            </a:r>
            <a:r>
              <a:rPr lang="zh-CN" altLang="en-US" sz="2000" dirty="0" smtClean="0"/>
              <a:t>为每条文本的候选关键词进行特征工程。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二 分 类 ：</a:t>
            </a:r>
            <a:r>
              <a:rPr lang="zh-CN" altLang="en-US" sz="2000" dirty="0"/>
              <a:t>将关键词选择转化为二分类问题，</a:t>
            </a:r>
            <a:r>
              <a:rPr lang="zh-CN" altLang="en-US" sz="2000" dirty="0" smtClean="0"/>
              <a:t>即判断</a:t>
            </a:r>
            <a:r>
              <a:rPr lang="zh-CN" altLang="en-US" sz="2000" dirty="0"/>
              <a:t>候选词是不是关键词。分类方法有朴素贝叶斯、决策树、</a:t>
            </a:r>
            <a:r>
              <a:rPr lang="en-US" altLang="zh-CN" sz="2000" dirty="0"/>
              <a:t>SVM</a:t>
            </a:r>
            <a:r>
              <a:rPr lang="zh-CN" altLang="en-US" sz="2000" dirty="0"/>
              <a:t>等。在这里我用了</a:t>
            </a:r>
            <a:r>
              <a:rPr lang="en-US" altLang="zh-CN" sz="2000" dirty="0" err="1"/>
              <a:t>LightGBM</a:t>
            </a:r>
            <a:r>
              <a:rPr lang="zh-CN" altLang="en-US" sz="2000" dirty="0"/>
              <a:t>（速度快，效果好）。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1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特征工程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特征工程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38867" y="1642234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1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6571" y="1618935"/>
            <a:ext cx="9900104" cy="755914"/>
            <a:chOff x="1596571" y="876323"/>
            <a:chExt cx="9900104" cy="755914"/>
          </a:xfrm>
        </p:grpSpPr>
        <p:sp>
          <p:nvSpPr>
            <p:cNvPr id="17" name="矩形 16"/>
            <p:cNvSpPr/>
            <p:nvPr/>
          </p:nvSpPr>
          <p:spPr>
            <a:xfrm>
              <a:off x="1596571" y="1193655"/>
              <a:ext cx="990010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每</a:t>
              </a:r>
              <a:r>
                <a:rPr lang="zh-CN" altLang="en-US" dirty="0" smtClean="0"/>
                <a:t>条文本的基础特征，例如</a:t>
              </a:r>
              <a:r>
                <a:rPr lang="zh-CN" altLang="en-US" dirty="0"/>
                <a:t>文本的长度、句子数</a:t>
              </a:r>
              <a:r>
                <a:rPr lang="zh-CN" altLang="en-US" dirty="0" smtClean="0"/>
                <a:t>、词语数、所属聚类类别等</a:t>
              </a:r>
              <a:r>
                <a:rPr lang="zh-CN" altLang="en-US" dirty="0" smtClean="0">
                  <a:latin typeface="+mn-ea"/>
                </a:rPr>
                <a:t>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样本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文档基础特征</a:t>
              </a:r>
              <a:endParaRPr lang="en-US" altLang="zh-CN" sz="2000" b="1" dirty="0" smtClean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738867" y="2548795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2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96571" y="2492246"/>
            <a:ext cx="8096069" cy="772539"/>
            <a:chOff x="1596571" y="876323"/>
            <a:chExt cx="9900104" cy="772539"/>
          </a:xfrm>
        </p:grpSpPr>
        <p:sp>
          <p:nvSpPr>
            <p:cNvPr id="22" name="矩形 21"/>
            <p:cNvSpPr/>
            <p:nvPr/>
          </p:nvSpPr>
          <p:spPr>
            <a:xfrm>
              <a:off x="1596571" y="1210280"/>
              <a:ext cx="990010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候选关键词</a:t>
              </a:r>
              <a:r>
                <a:rPr lang="zh-CN" altLang="en-US" dirty="0">
                  <a:latin typeface="+mn-ea"/>
                </a:rPr>
                <a:t>的长度</a:t>
              </a:r>
              <a:r>
                <a:rPr lang="zh-CN" altLang="en-US" dirty="0" smtClean="0">
                  <a:latin typeface="+mn-ea"/>
                </a:rPr>
                <a:t>、词性等。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候选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关键词基础特征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738867" y="3531807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3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96571" y="3498758"/>
            <a:ext cx="7165044" cy="724303"/>
            <a:chOff x="1596571" y="876323"/>
            <a:chExt cx="9900104" cy="724303"/>
          </a:xfrm>
        </p:grpSpPr>
        <p:sp>
          <p:nvSpPr>
            <p:cNvPr id="25" name="矩形 24"/>
            <p:cNvSpPr/>
            <p:nvPr/>
          </p:nvSpPr>
          <p:spPr>
            <a:xfrm>
              <a:off x="1596571" y="1193655"/>
              <a:ext cx="9900104" cy="406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各种词频逆词频特征、位置特征、候选词与样本主题的相似度等。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样本文本和候选关键词的交互特征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38867" y="4491519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4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96571" y="4442664"/>
            <a:ext cx="7613931" cy="755914"/>
            <a:chOff x="1596571" y="876323"/>
            <a:chExt cx="9900104" cy="755914"/>
          </a:xfrm>
        </p:grpSpPr>
        <p:sp>
          <p:nvSpPr>
            <p:cNvPr id="28" name="矩形 27"/>
            <p:cNvSpPr/>
            <p:nvPr/>
          </p:nvSpPr>
          <p:spPr>
            <a:xfrm>
              <a:off x="1596571" y="1193655"/>
              <a:ext cx="990010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共现矩阵相关统计特征、候选关键词之间的语义相似度等。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候选关键词之间的特征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741642" y="5508419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5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99346" y="5442939"/>
            <a:ext cx="7613931" cy="724303"/>
            <a:chOff x="1596571" y="876323"/>
            <a:chExt cx="9900104" cy="724303"/>
          </a:xfrm>
        </p:grpSpPr>
        <p:sp>
          <p:nvSpPr>
            <p:cNvPr id="31" name="矩形 30"/>
            <p:cNvSpPr/>
            <p:nvPr/>
          </p:nvSpPr>
          <p:spPr>
            <a:xfrm>
              <a:off x="1596571" y="1193655"/>
              <a:ext cx="9900104" cy="406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候选关键词在其他样本里</a:t>
              </a:r>
              <a:r>
                <a:rPr lang="zh-CN" altLang="en-US" dirty="0">
                  <a:latin typeface="+mn-ea"/>
                </a:rPr>
                <a:t>被当成候选关键词的</a:t>
              </a:r>
              <a:r>
                <a:rPr lang="zh-CN" altLang="en-US" dirty="0" smtClean="0">
                  <a:latin typeface="+mn-ea"/>
                </a:rPr>
                <a:t>频率。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候选关键词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与语料库的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交互特征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95324" y="913005"/>
            <a:ext cx="5368777" cy="461665"/>
          </a:xfrm>
          <a:prstGeom prst="rect">
            <a:avLst/>
          </a:prstGeom>
          <a:solidFill>
            <a:srgbClr val="0053A3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一共做了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100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个特征，可分为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以下五类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54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3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47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4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  <p:bldP spid="20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特征工程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36608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TF-IDF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95325" y="1475524"/>
            <a:ext cx="108013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TF-IDF</a:t>
            </a:r>
            <a:r>
              <a:rPr lang="zh-CN" altLang="en-US" sz="2000" dirty="0">
                <a:latin typeface="+mn-ea"/>
              </a:rPr>
              <a:t>是一种统计方法，用以</a:t>
            </a:r>
            <a:r>
              <a:rPr lang="zh-CN" altLang="en-US" sz="2000" dirty="0" smtClean="0">
                <a:latin typeface="+mn-ea"/>
              </a:rPr>
              <a:t>评估字词</a:t>
            </a:r>
            <a:r>
              <a:rPr lang="zh-CN" altLang="en-US" sz="2000" dirty="0">
                <a:latin typeface="+mn-ea"/>
              </a:rPr>
              <a:t>对于一个文件集或一个语料库中的其中一份文件的重要程度。字词的重要性随着它在文件中出现的次数成正比增加，但同时会随着它在语料库中出现的频率成反比下降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维基</a:t>
            </a:r>
            <a:r>
              <a:rPr lang="zh-CN" altLang="en-US" sz="2000" dirty="0" smtClean="0">
                <a:latin typeface="+mn-ea"/>
              </a:rPr>
              <a:t>百科</a:t>
            </a:r>
            <a:r>
              <a:rPr lang="zh-CN" altLang="en-US" sz="2000" dirty="0" smtClean="0">
                <a:latin typeface="+mn-ea"/>
              </a:rPr>
              <a:t>）。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325" y="3800392"/>
            <a:ext cx="10814504" cy="461665"/>
            <a:chOff x="695325" y="3800392"/>
            <a:chExt cx="10814504" cy="461665"/>
          </a:xfrm>
        </p:grpSpPr>
        <p:sp>
          <p:nvSpPr>
            <p:cNvPr id="10" name="矩形 9"/>
            <p:cNvSpPr/>
            <p:nvPr/>
          </p:nvSpPr>
          <p:spPr>
            <a:xfrm>
              <a:off x="695325" y="3800392"/>
              <a:ext cx="16578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 smtClean="0">
                  <a:solidFill>
                    <a:schemeClr val="bg1"/>
                  </a:solidFill>
                </a:rPr>
                <a:t>textrank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5325" y="4262057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95325" y="4262057"/>
            <a:ext cx="108013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+mn-ea"/>
              </a:rPr>
              <a:t>TextRank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算法是一种用于文本的基于图的排序算法。其基本思想来源于谷歌的 </a:t>
            </a:r>
            <a:r>
              <a:rPr lang="en-US" altLang="zh-CN" sz="2000" dirty="0">
                <a:latin typeface="+mn-ea"/>
              </a:rPr>
              <a:t>PageRank</a:t>
            </a:r>
            <a:r>
              <a:rPr lang="zh-CN" altLang="en-US" sz="2000" dirty="0">
                <a:latin typeface="+mn-ea"/>
              </a:rPr>
              <a:t>算法</a:t>
            </a:r>
            <a:r>
              <a:rPr lang="en-US" altLang="zh-CN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通过把文本分割成若干组成单元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单词、句子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并建立图模型</a:t>
            </a:r>
            <a:r>
              <a:rPr lang="en-US" altLang="zh-CN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利用投票机制对文本中的重要成分进行排序</a:t>
            </a:r>
            <a:r>
              <a:rPr lang="en-US" altLang="zh-CN" sz="2000" dirty="0">
                <a:latin typeface="+mn-ea"/>
              </a:rPr>
              <a:t>, 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7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特征工程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位置信息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95325" y="1475524"/>
            <a:ext cx="108013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位置特征常用</a:t>
            </a:r>
            <a:r>
              <a:rPr lang="zh-CN" altLang="en-US" sz="2000" dirty="0">
                <a:latin typeface="+mn-ea"/>
              </a:rPr>
              <a:t>候选关键词在目标文档中出现位置的分布、跨度等指标来度量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因为</a:t>
            </a:r>
            <a:r>
              <a:rPr lang="zh-CN" altLang="en-US" sz="2000" dirty="0" smtClean="0">
                <a:latin typeface="+mn-ea"/>
              </a:rPr>
              <a:t>关键词经常</a:t>
            </a:r>
            <a:r>
              <a:rPr lang="zh-CN" altLang="en-US" sz="2000" dirty="0">
                <a:latin typeface="+mn-ea"/>
              </a:rPr>
              <a:t>出现在文档中的一些特定的重要位置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如出现在文档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标题</a:t>
            </a:r>
            <a:r>
              <a:rPr lang="zh-CN" altLang="en-US" sz="2000" dirty="0" smtClean="0">
                <a:latin typeface="+mn-ea"/>
              </a:rPr>
              <a:t>、开头等</a:t>
            </a:r>
            <a:r>
              <a:rPr lang="zh-CN" altLang="en-US" sz="2000" dirty="0">
                <a:latin typeface="+mn-ea"/>
              </a:rPr>
              <a:t>位置的词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相对于出现在</a:t>
            </a:r>
            <a:r>
              <a:rPr lang="zh-CN" altLang="en-US" sz="2000" dirty="0" smtClean="0">
                <a:latin typeface="+mn-ea"/>
              </a:rPr>
              <a:t>其他位置</a:t>
            </a:r>
            <a:r>
              <a:rPr lang="zh-CN" altLang="en-US" sz="2000" dirty="0">
                <a:latin typeface="+mn-ea"/>
              </a:rPr>
              <a:t>的词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更有可能成为</a:t>
            </a:r>
            <a:r>
              <a:rPr lang="zh-CN" altLang="en-US" sz="2000" dirty="0" smtClean="0">
                <a:latin typeface="+mn-ea"/>
              </a:rPr>
              <a:t>关键词。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325" y="3800392"/>
            <a:ext cx="10814504" cy="461665"/>
            <a:chOff x="695325" y="3800392"/>
            <a:chExt cx="10814504" cy="461665"/>
          </a:xfrm>
        </p:grpSpPr>
        <p:sp>
          <p:nvSpPr>
            <p:cNvPr id="10" name="矩形 9"/>
            <p:cNvSpPr/>
            <p:nvPr/>
          </p:nvSpPr>
          <p:spPr>
            <a:xfrm>
              <a:off x="695325" y="3800392"/>
              <a:ext cx="203132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词间关系特征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5325" y="4262057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95325" y="4262057"/>
            <a:ext cx="10801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词间的关系特征主要来自于词共现和词间相似度两个</a:t>
            </a:r>
            <a:r>
              <a:rPr lang="zh-CN" altLang="en-US" sz="2000" dirty="0" smtClean="0">
                <a:latin typeface="+mn-ea"/>
              </a:rPr>
              <a:t>方面。对于词共现矩阵可以统计出一系列特征，例如词共现均值、方差、最大最小次数、偏度峰度等。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对于词间相似度可以通过训练</a:t>
            </a:r>
            <a:r>
              <a:rPr lang="en-US" altLang="zh-CN" sz="2000" dirty="0" smtClean="0">
                <a:latin typeface="+mn-ea"/>
              </a:rPr>
              <a:t>word2vec</a:t>
            </a:r>
            <a:r>
              <a:rPr lang="zh-CN" altLang="en-US" sz="2000" dirty="0">
                <a:latin typeface="+mn-ea"/>
              </a:rPr>
              <a:t>模型提取</a:t>
            </a:r>
            <a:r>
              <a:rPr lang="zh-CN" altLang="en-US" sz="2000" dirty="0" smtClean="0">
                <a:latin typeface="+mn-ea"/>
              </a:rPr>
              <a:t>。在此我用了余弦相似度和欧式距离来衡量词间的相似度。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华工\研二\神策杯\improtan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 r="6168" b="8946"/>
          <a:stretch/>
        </p:blipFill>
        <p:spPr bwMode="auto">
          <a:xfrm>
            <a:off x="5010288" y="1598564"/>
            <a:ext cx="5927343" cy="51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特征工程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28808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特征重要性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(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分裂次数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)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95324" y="1598564"/>
            <a:ext cx="3639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/>
              <a:t>逆</a:t>
            </a:r>
            <a:r>
              <a:rPr lang="zh-CN" altLang="en-US" sz="1600" dirty="0" smtClean="0"/>
              <a:t>词频</a:t>
            </a:r>
            <a:endParaRPr lang="en-US" altLang="zh-CN" sz="1600" dirty="0" smtClean="0"/>
          </a:p>
          <a:p>
            <a:pPr>
              <a:lnSpc>
                <a:spcPct val="200000"/>
              </a:lnSpc>
            </a:pPr>
            <a:r>
              <a:rPr lang="zh-CN" altLang="en-US" sz="1600" dirty="0" smtClean="0"/>
              <a:t>首次出现位置</a:t>
            </a:r>
            <a:endParaRPr lang="en-US" altLang="zh-CN" sz="1600" dirty="0" smtClean="0"/>
          </a:p>
          <a:p>
            <a:pPr>
              <a:lnSpc>
                <a:spcPct val="200000"/>
              </a:lnSpc>
            </a:pPr>
            <a:r>
              <a:rPr lang="zh-CN" altLang="en-US" sz="1600" dirty="0" smtClean="0"/>
              <a:t>词频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词频总数</a:t>
            </a:r>
            <a:endParaRPr lang="en-US" altLang="zh-CN" sz="1600" dirty="0" smtClean="0"/>
          </a:p>
          <a:p>
            <a:pPr>
              <a:lnSpc>
                <a:spcPct val="200000"/>
              </a:lnSpc>
            </a:pPr>
            <a:r>
              <a:rPr lang="zh-CN" altLang="en-US" sz="1600" dirty="0" smtClean="0"/>
              <a:t>在其他样本中为候选词的次数</a:t>
            </a:r>
            <a:endParaRPr lang="en-US" altLang="zh-CN" sz="1600" dirty="0" smtClean="0"/>
          </a:p>
          <a:p>
            <a:pPr>
              <a:lnSpc>
                <a:spcPct val="200000"/>
              </a:lnSpc>
            </a:pPr>
            <a:r>
              <a:rPr lang="zh-CN" altLang="en-US" sz="1600" dirty="0"/>
              <a:t>词性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485900" y="1899138"/>
            <a:ext cx="3877408" cy="79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092569" y="2162908"/>
            <a:ext cx="3270739" cy="298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206869" y="2382719"/>
            <a:ext cx="3358662" cy="562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516923" y="2602524"/>
            <a:ext cx="1846385" cy="774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230923" y="3877408"/>
            <a:ext cx="2497015" cy="351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27938" y="2875836"/>
            <a:ext cx="1565031" cy="1001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总结展望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0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总结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="" xmlns:a16="http://schemas.microsoft.com/office/drawing/2014/main" id="{0AC2D930-270C-4F66-8F75-C97A3CF3A872}"/>
              </a:ext>
            </a:extLst>
          </p:cNvPr>
          <p:cNvSpPr txBox="1">
            <a:spLocks/>
          </p:cNvSpPr>
          <p:nvPr/>
        </p:nvSpPr>
        <p:spPr bwMode="auto">
          <a:xfrm>
            <a:off x="1451915" y="1163881"/>
            <a:ext cx="9288168" cy="331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161616"/>
                </a:solidFill>
                <a:latin typeface="+mn-ea"/>
              </a:rPr>
              <a:t>数据和特征决定了机器学习的上限</a:t>
            </a:r>
            <a:r>
              <a:rPr lang="zh-CN" altLang="en-US" b="0" dirty="0" smtClean="0">
                <a:solidFill>
                  <a:srgbClr val="161616"/>
                </a:solidFill>
                <a:latin typeface="+mn-ea"/>
              </a:rPr>
              <a:t>，对于特征要多思考，多实践</a:t>
            </a:r>
            <a:r>
              <a:rPr lang="en-US" altLang="zh-CN" b="0" dirty="0" smtClean="0">
                <a:solidFill>
                  <a:srgbClr val="161616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161616"/>
                </a:solidFill>
                <a:latin typeface="+mn-ea"/>
              </a:rPr>
              <a:t>分词很</a:t>
            </a:r>
            <a:r>
              <a:rPr lang="zh-CN" altLang="en-US" b="0" dirty="0">
                <a:solidFill>
                  <a:srgbClr val="161616"/>
                </a:solidFill>
                <a:latin typeface="+mn-ea"/>
              </a:rPr>
              <a:t>重要</a:t>
            </a:r>
            <a:r>
              <a:rPr lang="zh-CN" altLang="en-US" b="0" dirty="0" smtClean="0">
                <a:solidFill>
                  <a:srgbClr val="161616"/>
                </a:solidFill>
                <a:latin typeface="+mn-ea"/>
              </a:rPr>
              <a:t>。目前几乎</a:t>
            </a:r>
            <a:r>
              <a:rPr lang="zh-CN" altLang="en-US" b="0" dirty="0">
                <a:solidFill>
                  <a:srgbClr val="161616"/>
                </a:solidFill>
                <a:latin typeface="+mn-ea"/>
              </a:rPr>
              <a:t>不存在通用而且效果非常好的分词</a:t>
            </a:r>
            <a:r>
              <a:rPr lang="zh-CN" altLang="en-US" b="0" dirty="0" smtClean="0">
                <a:solidFill>
                  <a:srgbClr val="161616"/>
                </a:solidFill>
                <a:latin typeface="+mn-ea"/>
              </a:rPr>
              <a:t>系统，针对语料库内容爬取词典是个不错的选择。</a:t>
            </a:r>
            <a:endParaRPr lang="en-US" altLang="zh-CN" b="0" dirty="0" smtClean="0">
              <a:solidFill>
                <a:srgbClr val="161616"/>
              </a:solidFill>
              <a:latin typeface="+mn-ea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161616"/>
                </a:solidFill>
                <a:latin typeface="+mn-ea"/>
              </a:rPr>
              <a:t>候选词集不是越大越好，</a:t>
            </a:r>
            <a:r>
              <a:rPr lang="zh-CN" altLang="en-US" b="0" dirty="0">
                <a:solidFill>
                  <a:srgbClr val="161616"/>
                </a:solidFill>
                <a:latin typeface="+mn-ea"/>
              </a:rPr>
              <a:t>候选</a:t>
            </a:r>
            <a:r>
              <a:rPr lang="zh-CN" altLang="en-US" b="0" dirty="0" smtClean="0">
                <a:solidFill>
                  <a:srgbClr val="161616"/>
                </a:solidFill>
                <a:latin typeface="+mn-ea"/>
              </a:rPr>
              <a:t>词集太大会使得训练集里面负例太多影响模型效果，同时处理大批量的数据也需要更多内存和时间；</a:t>
            </a:r>
            <a:r>
              <a:rPr lang="zh-CN" altLang="en-US" b="0" dirty="0">
                <a:solidFill>
                  <a:srgbClr val="161616"/>
                </a:solidFill>
                <a:latin typeface="+mn-ea"/>
              </a:rPr>
              <a:t>候选词集</a:t>
            </a:r>
            <a:r>
              <a:rPr lang="zh-CN" altLang="en-US" b="0" dirty="0" smtClean="0">
                <a:solidFill>
                  <a:srgbClr val="161616"/>
                </a:solidFill>
                <a:latin typeface="+mn-ea"/>
              </a:rPr>
              <a:t>太小会导致关键词的覆盖度不够，影响模型上限。</a:t>
            </a:r>
            <a:endParaRPr lang="en-US" altLang="zh-CN" b="0" dirty="0">
              <a:solidFill>
                <a:srgbClr val="161616"/>
              </a:solidFill>
              <a:latin typeface="+mn-ea"/>
            </a:endParaRPr>
          </a:p>
          <a:p>
            <a:pPr defTabSz="9144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161616"/>
                </a:solidFill>
                <a:latin typeface="+mn-ea"/>
              </a:rPr>
              <a:t>验证集很</a:t>
            </a:r>
            <a:r>
              <a:rPr lang="zh-CN" altLang="en-US" b="0" dirty="0">
                <a:solidFill>
                  <a:srgbClr val="161616"/>
                </a:solidFill>
                <a:latin typeface="+mn-ea"/>
              </a:rPr>
              <a:t>重要，有效的线下验证是提高模型准确性的关键。</a:t>
            </a:r>
            <a:endParaRPr lang="en-US" altLang="zh-CN" b="0" dirty="0">
              <a:solidFill>
                <a:srgbClr val="161616"/>
              </a:solidFill>
              <a:latin typeface="+mn-ea"/>
            </a:endParaRPr>
          </a:p>
          <a:p>
            <a:pPr marL="0" indent="0" defTabSz="914400">
              <a:lnSpc>
                <a:spcPct val="200000"/>
              </a:lnSpc>
              <a:buNone/>
            </a:pPr>
            <a:endParaRPr lang="en-US" altLang="zh-CN" b="0" dirty="0">
              <a:solidFill>
                <a:srgbClr val="161616"/>
              </a:solidFill>
              <a:latin typeface="+mn-ea"/>
            </a:endParaRPr>
          </a:p>
          <a:p>
            <a:pPr marL="0" indent="0" defTabSz="914400">
              <a:lnSpc>
                <a:spcPct val="200000"/>
              </a:lnSpc>
              <a:buNone/>
            </a:pPr>
            <a:endParaRPr lang="en-US" altLang="zh-CN" b="0" dirty="0">
              <a:solidFill>
                <a:srgbClr val="16161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7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2192097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赛题分析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2192097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思路介绍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3763216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特征工程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Engineering</a:t>
                </a:r>
                <a:endPara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769206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总结展望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Summary 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赛题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赛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题分析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94881" y="1117262"/>
            <a:ext cx="1142022" cy="1142022"/>
            <a:chOff x="794881" y="1048888"/>
            <a:chExt cx="1142022" cy="1142022"/>
          </a:xfrm>
        </p:grpSpPr>
        <p:sp>
          <p:nvSpPr>
            <p:cNvPr id="9" name="椭圆 8"/>
            <p:cNvSpPr/>
            <p:nvPr/>
          </p:nvSpPr>
          <p:spPr>
            <a:xfrm>
              <a:off x="794881" y="1048888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27705" y="1277340"/>
              <a:ext cx="676374" cy="685120"/>
              <a:chOff x="7639243" y="2325084"/>
              <a:chExt cx="726802" cy="736201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085589" y="1500913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神策数据以一个真实的业务案例作为依托，提供了上千篇资讯文章及其关键词，参赛者需要训练出一个”关键词提取”的模型，提取</a:t>
            </a:r>
            <a:r>
              <a:rPr lang="en-US" altLang="zh-CN" sz="2000" dirty="0"/>
              <a:t>10</a:t>
            </a:r>
            <a:r>
              <a:rPr lang="zh-CN" altLang="en-US" sz="2000" dirty="0"/>
              <a:t>万篇资讯文章的关键词。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085589" y="1013859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业务背景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94881" y="2599165"/>
            <a:ext cx="1142022" cy="1142022"/>
            <a:chOff x="794881" y="2597323"/>
            <a:chExt cx="1142022" cy="1142022"/>
          </a:xfrm>
        </p:grpSpPr>
        <p:sp>
          <p:nvSpPr>
            <p:cNvPr id="15" name="椭圆 14"/>
            <p:cNvSpPr/>
            <p:nvPr/>
          </p:nvSpPr>
          <p:spPr>
            <a:xfrm>
              <a:off x="794881" y="2597323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025651" y="2880589"/>
              <a:ext cx="680482" cy="575490"/>
            </a:xfrm>
            <a:custGeom>
              <a:avLst/>
              <a:gdLst>
                <a:gd name="T0" fmla="*/ 103 w 175"/>
                <a:gd name="T1" fmla="*/ 64 h 148"/>
                <a:gd name="T2" fmla="*/ 51 w 175"/>
                <a:gd name="T3" fmla="*/ 64 h 148"/>
                <a:gd name="T4" fmla="*/ 51 w 175"/>
                <a:gd name="T5" fmla="*/ 84 h 148"/>
                <a:gd name="T6" fmla="*/ 0 w 175"/>
                <a:gd name="T7" fmla="*/ 42 h 148"/>
                <a:gd name="T8" fmla="*/ 51 w 175"/>
                <a:gd name="T9" fmla="*/ 0 h 148"/>
                <a:gd name="T10" fmla="*/ 51 w 175"/>
                <a:gd name="T11" fmla="*/ 22 h 148"/>
                <a:gd name="T12" fmla="*/ 103 w 175"/>
                <a:gd name="T13" fmla="*/ 22 h 148"/>
                <a:gd name="T14" fmla="*/ 103 w 175"/>
                <a:gd name="T15" fmla="*/ 64 h 148"/>
                <a:gd name="T16" fmla="*/ 103 w 175"/>
                <a:gd name="T17" fmla="*/ 64 h 148"/>
                <a:gd name="T18" fmla="*/ 74 w 175"/>
                <a:gd name="T19" fmla="*/ 126 h 148"/>
                <a:gd name="T20" fmla="*/ 126 w 175"/>
                <a:gd name="T21" fmla="*/ 126 h 148"/>
                <a:gd name="T22" fmla="*/ 126 w 175"/>
                <a:gd name="T23" fmla="*/ 148 h 148"/>
                <a:gd name="T24" fmla="*/ 175 w 175"/>
                <a:gd name="T25" fmla="*/ 106 h 148"/>
                <a:gd name="T26" fmla="*/ 126 w 175"/>
                <a:gd name="T27" fmla="*/ 64 h 148"/>
                <a:gd name="T28" fmla="*/ 126 w 175"/>
                <a:gd name="T29" fmla="*/ 84 h 148"/>
                <a:gd name="T30" fmla="*/ 74 w 175"/>
                <a:gd name="T31" fmla="*/ 84 h 148"/>
                <a:gd name="T32" fmla="*/ 74 w 175"/>
                <a:gd name="T33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48">
                  <a:moveTo>
                    <a:pt x="103" y="64"/>
                  </a:moveTo>
                  <a:lnTo>
                    <a:pt x="51" y="64"/>
                  </a:lnTo>
                  <a:lnTo>
                    <a:pt x="51" y="84"/>
                  </a:lnTo>
                  <a:lnTo>
                    <a:pt x="0" y="42"/>
                  </a:lnTo>
                  <a:lnTo>
                    <a:pt x="51" y="0"/>
                  </a:lnTo>
                  <a:lnTo>
                    <a:pt x="51" y="22"/>
                  </a:lnTo>
                  <a:lnTo>
                    <a:pt x="103" y="22"/>
                  </a:lnTo>
                  <a:lnTo>
                    <a:pt x="103" y="64"/>
                  </a:lnTo>
                  <a:lnTo>
                    <a:pt x="103" y="64"/>
                  </a:lnTo>
                  <a:close/>
                  <a:moveTo>
                    <a:pt x="74" y="126"/>
                  </a:moveTo>
                  <a:lnTo>
                    <a:pt x="126" y="126"/>
                  </a:lnTo>
                  <a:lnTo>
                    <a:pt x="126" y="148"/>
                  </a:lnTo>
                  <a:lnTo>
                    <a:pt x="175" y="106"/>
                  </a:lnTo>
                  <a:lnTo>
                    <a:pt x="126" y="64"/>
                  </a:lnTo>
                  <a:lnTo>
                    <a:pt x="126" y="84"/>
                  </a:lnTo>
                  <a:lnTo>
                    <a:pt x="74" y="8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85589" y="2511593"/>
            <a:ext cx="172354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关键词提取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589" y="2966985"/>
            <a:ext cx="94110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关键词是与</a:t>
            </a:r>
            <a:r>
              <a:rPr lang="zh-CN" altLang="en-US" sz="2000" dirty="0"/>
              <a:t>这篇</a:t>
            </a:r>
            <a:r>
              <a:rPr lang="zh-CN" altLang="en-US" sz="2000" dirty="0" smtClean="0"/>
              <a:t>文章主题意义</a:t>
            </a:r>
            <a:r>
              <a:rPr lang="zh-CN" altLang="en-US" sz="2000" dirty="0"/>
              <a:t>最相关的</a:t>
            </a:r>
            <a:r>
              <a:rPr lang="zh-CN" altLang="en-US" sz="2000" dirty="0" smtClean="0"/>
              <a:t>词语，同时关键词</a:t>
            </a:r>
            <a:r>
              <a:rPr lang="zh-CN" altLang="en-US" sz="2000" dirty="0"/>
              <a:t>本身应该是有意义的词或者</a:t>
            </a:r>
            <a:r>
              <a:rPr lang="zh-CN" altLang="en-US" sz="2000" dirty="0" smtClean="0"/>
              <a:t>短语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如何</a:t>
            </a:r>
            <a:r>
              <a:rPr lang="zh-CN" altLang="en-US" sz="2000" dirty="0"/>
              <a:t>从文本文档中提取反映文档主题的</a:t>
            </a:r>
            <a:r>
              <a:rPr lang="zh-CN" altLang="en-US" sz="2000" dirty="0" smtClean="0"/>
              <a:t>关键词一直以来都是</a:t>
            </a:r>
            <a:r>
              <a:rPr lang="zh-CN" altLang="en-US" sz="2000" dirty="0"/>
              <a:t>自然语言处理</a:t>
            </a:r>
            <a:r>
              <a:rPr lang="zh-CN" altLang="en-US" sz="2000" dirty="0" smtClean="0"/>
              <a:t>领域亟待解决的</a:t>
            </a:r>
            <a:r>
              <a:rPr lang="zh-CN" altLang="en-US" sz="2000" dirty="0"/>
              <a:t>关键基础问题和研究热点</a:t>
            </a:r>
            <a:r>
              <a:rPr lang="en-US" altLang="zh-CN" sz="2000" dirty="0"/>
              <a:t>,</a:t>
            </a:r>
            <a:r>
              <a:rPr lang="zh-CN" altLang="en-US" sz="2000" dirty="0"/>
              <a:t>其研究成果可广泛用于</a:t>
            </a:r>
            <a:r>
              <a:rPr lang="zh-CN" altLang="en-US" sz="2000" dirty="0" smtClean="0"/>
              <a:t>文档检索、</a:t>
            </a:r>
            <a:r>
              <a:rPr lang="zh-CN" altLang="en-US" sz="2000" dirty="0"/>
              <a:t>文本</a:t>
            </a:r>
            <a:r>
              <a:rPr lang="zh-CN" altLang="en-US" sz="2000" dirty="0" smtClean="0"/>
              <a:t>摘要 、文本分类、</a:t>
            </a:r>
            <a:r>
              <a:rPr lang="zh-CN" altLang="en-US" sz="2000" dirty="0"/>
              <a:t>话题</a:t>
            </a:r>
            <a:r>
              <a:rPr lang="zh-CN" altLang="en-US" sz="2000" dirty="0" smtClean="0"/>
              <a:t>检测、</a:t>
            </a:r>
            <a:r>
              <a:rPr lang="zh-CN" altLang="en-US" sz="2000" dirty="0"/>
              <a:t>问答</a:t>
            </a:r>
            <a:r>
              <a:rPr lang="zh-CN" altLang="en-US" sz="2000" dirty="0" smtClean="0"/>
              <a:t>系统等</a:t>
            </a:r>
            <a:r>
              <a:rPr lang="zh-CN" altLang="en-US" sz="2000" dirty="0"/>
              <a:t>具体应用</a:t>
            </a:r>
            <a:r>
              <a:rPr lang="zh-CN" altLang="en-US" sz="2000" dirty="0" smtClean="0"/>
              <a:t>领域</a:t>
            </a:r>
            <a:r>
              <a:rPr lang="zh-CN" altLang="en-US" sz="2000" dirty="0"/>
              <a:t>。</a:t>
            </a:r>
          </a:p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085589" y="5116353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传统方法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85589" y="5571745"/>
            <a:ext cx="94110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）有</a:t>
            </a:r>
            <a:r>
              <a:rPr lang="zh-CN" altLang="en-US" sz="2000" dirty="0"/>
              <a:t>监督（二分类问题，需</a:t>
            </a:r>
            <a:r>
              <a:rPr lang="zh-CN" altLang="en-US" sz="2000" dirty="0" smtClean="0"/>
              <a:t>提供标注</a:t>
            </a:r>
            <a:r>
              <a:rPr lang="zh-CN" altLang="en-US" sz="2000" dirty="0"/>
              <a:t>好的训练数据</a:t>
            </a:r>
            <a:r>
              <a:rPr lang="zh-CN" altLang="en-US" sz="2000" dirty="0" smtClean="0"/>
              <a:t>）；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）半</a:t>
            </a:r>
            <a:r>
              <a:rPr lang="zh-CN" altLang="en-US" sz="2000" dirty="0"/>
              <a:t>监督（提供少量的有标注的训练数据作为种子数据构建模型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）无</a:t>
            </a:r>
            <a:r>
              <a:rPr lang="zh-CN" altLang="en-US" sz="2000" dirty="0"/>
              <a:t>监督（一些方法自动发现关键词）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94881" y="5203925"/>
            <a:ext cx="1142022" cy="1142022"/>
            <a:chOff x="794881" y="4198540"/>
            <a:chExt cx="1142022" cy="1142022"/>
          </a:xfrm>
        </p:grpSpPr>
        <p:sp>
          <p:nvSpPr>
            <p:cNvPr id="23" name="椭圆 22"/>
            <p:cNvSpPr/>
            <p:nvPr/>
          </p:nvSpPr>
          <p:spPr>
            <a:xfrm>
              <a:off x="794881" y="4198540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117748" y="4506592"/>
              <a:ext cx="496288" cy="525917"/>
            </a:xfrm>
            <a:custGeom>
              <a:avLst/>
              <a:gdLst>
                <a:gd name="T0" fmla="*/ 35 w 134"/>
                <a:gd name="T1" fmla="*/ 142 h 142"/>
                <a:gd name="T2" fmla="*/ 35 w 134"/>
                <a:gd name="T3" fmla="*/ 73 h 142"/>
                <a:gd name="T4" fmla="*/ 0 w 134"/>
                <a:gd name="T5" fmla="*/ 73 h 142"/>
                <a:gd name="T6" fmla="*/ 67 w 134"/>
                <a:gd name="T7" fmla="*/ 0 h 142"/>
                <a:gd name="T8" fmla="*/ 134 w 134"/>
                <a:gd name="T9" fmla="*/ 73 h 142"/>
                <a:gd name="T10" fmla="*/ 102 w 134"/>
                <a:gd name="T11" fmla="*/ 73 h 142"/>
                <a:gd name="T12" fmla="*/ 102 w 134"/>
                <a:gd name="T13" fmla="*/ 142 h 142"/>
                <a:gd name="T14" fmla="*/ 35 w 134"/>
                <a:gd name="T15" fmla="*/ 142 h 142"/>
                <a:gd name="T16" fmla="*/ 35 w 134"/>
                <a:gd name="T17" fmla="*/ 142 h 142"/>
                <a:gd name="T18" fmla="*/ 65 w 134"/>
                <a:gd name="T19" fmla="*/ 20 h 142"/>
                <a:gd name="T20" fmla="*/ 30 w 134"/>
                <a:gd name="T21" fmla="*/ 60 h 142"/>
                <a:gd name="T22" fmla="*/ 47 w 134"/>
                <a:gd name="T23" fmla="*/ 60 h 142"/>
                <a:gd name="T24" fmla="*/ 47 w 134"/>
                <a:gd name="T25" fmla="*/ 105 h 142"/>
                <a:gd name="T26" fmla="*/ 57 w 134"/>
                <a:gd name="T27" fmla="*/ 105 h 142"/>
                <a:gd name="T28" fmla="*/ 65 w 134"/>
                <a:gd name="T2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42">
                  <a:moveTo>
                    <a:pt x="35" y="142"/>
                  </a:moveTo>
                  <a:lnTo>
                    <a:pt x="35" y="73"/>
                  </a:lnTo>
                  <a:lnTo>
                    <a:pt x="0" y="73"/>
                  </a:lnTo>
                  <a:lnTo>
                    <a:pt x="67" y="0"/>
                  </a:lnTo>
                  <a:lnTo>
                    <a:pt x="134" y="73"/>
                  </a:lnTo>
                  <a:lnTo>
                    <a:pt x="102" y="73"/>
                  </a:lnTo>
                  <a:lnTo>
                    <a:pt x="102" y="142"/>
                  </a:lnTo>
                  <a:lnTo>
                    <a:pt x="35" y="142"/>
                  </a:lnTo>
                  <a:lnTo>
                    <a:pt x="35" y="142"/>
                  </a:lnTo>
                  <a:close/>
                  <a:moveTo>
                    <a:pt x="65" y="20"/>
                  </a:moveTo>
                  <a:lnTo>
                    <a:pt x="30" y="60"/>
                  </a:lnTo>
                  <a:lnTo>
                    <a:pt x="47" y="60"/>
                  </a:lnTo>
                  <a:lnTo>
                    <a:pt x="47" y="105"/>
                  </a:lnTo>
                  <a:lnTo>
                    <a:pt x="57" y="105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21" grpId="0" animBg="1"/>
      <p:bldP spid="22" grpId="0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赛题分析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19303"/>
              </p:ext>
            </p:extLst>
          </p:nvPr>
        </p:nvGraphicFramePr>
        <p:xfrm>
          <a:off x="6397857" y="2044930"/>
          <a:ext cx="5073708" cy="370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236"/>
                <a:gridCol w="1691236"/>
                <a:gridCol w="1691236"/>
              </a:tblGrid>
              <a:tr h="4807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正文</a:t>
                      </a:r>
                      <a:endParaRPr lang="zh-CN" altLang="en-US" dirty="0"/>
                    </a:p>
                  </a:txBody>
                  <a:tcPr/>
                </a:tc>
              </a:tr>
              <a:tr h="12304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D000001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林志颖老婆深夜敷面膜，睫毛太长好吓人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早年林志颖带</a:t>
                      </a:r>
                      <a:r>
                        <a:rPr lang="en-US" altLang="zh-CN" dirty="0" err="1" smtClean="0"/>
                        <a:t>kimi</a:t>
                      </a:r>
                      <a:r>
                        <a:rPr lang="zh-CN" altLang="en-US" dirty="0" smtClean="0"/>
                        <a:t>上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爸爸去哪儿</a:t>
                      </a:r>
                      <a:r>
                        <a:rPr lang="en-US" altLang="zh-CN" dirty="0" smtClean="0"/>
                        <a:t>》</a:t>
                      </a:r>
                      <a:r>
                        <a:rPr lang="zh-CN" altLang="en-US" dirty="0" smtClean="0"/>
                        <a:t>的时候</a:t>
                      </a:r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12304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D000002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夸杨幂身材好，杨幂回复太精彩了！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"</a:t>
                      </a:r>
                      <a:r>
                        <a:rPr lang="zh-CN" altLang="en-US" dirty="0" smtClean="0"/>
                        <a:t>翩若惊鸿，婉若游龙。</a:t>
                      </a:r>
                      <a:r>
                        <a:rPr lang="en-US" altLang="zh-CN" dirty="0" smtClean="0"/>
                        <a:t>"</a:t>
                      </a:r>
                      <a:r>
                        <a:rPr lang="zh-CN" altLang="en-US" dirty="0" smtClean="0"/>
                        <a:t>曹植形容洛神的这两句</a:t>
                      </a:r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759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695324" y="1244691"/>
            <a:ext cx="1107996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语料库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4" y="1954635"/>
            <a:ext cx="456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10W</a:t>
            </a:r>
            <a:r>
              <a:rPr lang="zh-CN" altLang="en-US" dirty="0" smtClean="0"/>
              <a:t>多条搜狐新闻组成。其他参赛选手有总结出语料库主要有以下几类新闻：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29427"/>
              </p:ext>
            </p:extLst>
          </p:nvPr>
        </p:nvGraphicFramePr>
        <p:xfrm>
          <a:off x="695324" y="2810855"/>
          <a:ext cx="43089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470"/>
                <a:gridCol w="2154470"/>
              </a:tblGrid>
              <a:tr h="349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35415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1-40000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娱乐新闻</a:t>
                      </a:r>
                    </a:p>
                  </a:txBody>
                  <a:tcPr/>
                </a:tc>
              </a:tr>
              <a:tr h="35415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40001-44060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体育新闻</a:t>
                      </a:r>
                    </a:p>
                  </a:txBody>
                  <a:tcPr/>
                </a:tc>
              </a:tr>
              <a:tr h="35415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44061-54060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健康新闻</a:t>
                      </a:r>
                    </a:p>
                  </a:txBody>
                  <a:tcPr/>
                </a:tc>
              </a:tr>
              <a:tr h="35415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54061-64060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军事新闻</a:t>
                      </a:r>
                    </a:p>
                  </a:txBody>
                  <a:tcPr/>
                </a:tc>
              </a:tr>
              <a:tr h="35415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64061-74060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正文文本</a:t>
                      </a:r>
                    </a:p>
                  </a:txBody>
                  <a:tcPr/>
                </a:tc>
              </a:tr>
              <a:tr h="35415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74061-84060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教育新闻</a:t>
                      </a:r>
                    </a:p>
                  </a:txBody>
                  <a:tcPr/>
                </a:tc>
              </a:tr>
              <a:tr h="3541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98296-108295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饮食菜谱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比赛思路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比赛思路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8651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0836" y="3820884"/>
            <a:ext cx="3115714" cy="1805472"/>
            <a:chOff x="1050836" y="3820884"/>
            <a:chExt cx="3115714" cy="1805472"/>
          </a:xfrm>
        </p:grpSpPr>
        <p:sp>
          <p:nvSpPr>
            <p:cNvPr id="19" name="矩形 9"/>
            <p:cNvSpPr/>
            <p:nvPr/>
          </p:nvSpPr>
          <p:spPr>
            <a:xfrm>
              <a:off x="105083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5"/>
            <p:cNvGrpSpPr/>
            <p:nvPr/>
          </p:nvGrpSpPr>
          <p:grpSpPr>
            <a:xfrm>
              <a:off x="1106272" y="4117301"/>
              <a:ext cx="3004843" cy="1212640"/>
              <a:chOff x="3560787" y="623574"/>
              <a:chExt cx="2253632" cy="909479"/>
            </a:xfrm>
          </p:grpSpPr>
          <p:sp>
            <p:nvSpPr>
              <p:cNvPr id="21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主要是删除冗余符号和进行分词。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560788" y="623574"/>
                <a:ext cx="830997" cy="34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预处理</a:t>
                </a: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1026862" y="2608029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accent1"/>
                </a:solidFill>
                <a:latin typeface="+mn-ea"/>
              </a:rPr>
              <a:t>第一步</a:t>
            </a:r>
            <a:endParaRPr kumimoji="1"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7599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第二步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06280" y="2608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4598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第四步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21602" y="948168"/>
            <a:ext cx="3115714" cy="1805472"/>
            <a:chOff x="3521602" y="948168"/>
            <a:chExt cx="3115714" cy="1805472"/>
          </a:xfrm>
        </p:grpSpPr>
        <p:sp>
          <p:nvSpPr>
            <p:cNvPr id="14" name="矩形 9"/>
            <p:cNvSpPr/>
            <p:nvPr/>
          </p:nvSpPr>
          <p:spPr>
            <a:xfrm flipV="1">
              <a:off x="3521602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 45"/>
            <p:cNvGrpSpPr/>
            <p:nvPr/>
          </p:nvGrpSpPr>
          <p:grpSpPr>
            <a:xfrm>
              <a:off x="3577038" y="1244585"/>
              <a:ext cx="3004843" cy="1212640"/>
              <a:chOff x="3560787" y="623574"/>
              <a:chExt cx="2253632" cy="909479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根据特定规则和指标筛选出合适的关键词候选集。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60788" y="623574"/>
                <a:ext cx="1985158" cy="34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生成关键词候选集</a:t>
                </a:r>
                <a:endParaRPr lang="zh-CN" altLang="en-US" sz="24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936245" y="3820884"/>
            <a:ext cx="4944275" cy="1805472"/>
            <a:chOff x="5936246" y="3820884"/>
            <a:chExt cx="4006312" cy="1805472"/>
          </a:xfrm>
        </p:grpSpPr>
        <p:sp>
          <p:nvSpPr>
            <p:cNvPr id="24" name="矩形 9"/>
            <p:cNvSpPr/>
            <p:nvPr/>
          </p:nvSpPr>
          <p:spPr>
            <a:xfrm>
              <a:off x="5936246" y="3820884"/>
              <a:ext cx="4006312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组 45"/>
            <p:cNvGrpSpPr/>
            <p:nvPr/>
          </p:nvGrpSpPr>
          <p:grpSpPr>
            <a:xfrm>
              <a:off x="5991680" y="4117301"/>
              <a:ext cx="3641085" cy="1212640"/>
              <a:chOff x="3560786" y="623574"/>
              <a:chExt cx="2730814" cy="909479"/>
            </a:xfrm>
          </p:grpSpPr>
          <p:sp>
            <p:nvSpPr>
              <p:cNvPr id="42" name="文本框 8"/>
              <p:cNvSpPr txBox="1"/>
              <p:nvPr/>
            </p:nvSpPr>
            <p:spPr>
              <a:xfrm>
                <a:off x="3560786" y="923656"/>
                <a:ext cx="2730813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为候选词集打标签，将关键词提取问题转换为二分类问题。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560788" y="623574"/>
                <a:ext cx="2730812" cy="34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采用监督学习算法来选择</a:t>
                </a:r>
                <a:r>
                  <a:rPr lang="zh-CN" altLang="en-US" sz="24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关键词</a:t>
                </a:r>
                <a:endParaRPr lang="zh-CN" altLang="en-US" sz="24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384701" y="948168"/>
            <a:ext cx="3115714" cy="1805472"/>
            <a:chOff x="8384701" y="948168"/>
            <a:chExt cx="3115714" cy="1805472"/>
          </a:xfrm>
        </p:grpSpPr>
        <p:sp>
          <p:nvSpPr>
            <p:cNvPr id="29" name="矩形 9"/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4" name="组 45"/>
            <p:cNvGrpSpPr/>
            <p:nvPr/>
          </p:nvGrpSpPr>
          <p:grpSpPr>
            <a:xfrm>
              <a:off x="8440137" y="1244585"/>
              <a:ext cx="3004843" cy="852541"/>
              <a:chOff x="3560787" y="623574"/>
              <a:chExt cx="2253632" cy="639405"/>
            </a:xfrm>
          </p:grpSpPr>
          <p:sp>
            <p:nvSpPr>
              <p:cNvPr id="45" name="文本框 8"/>
              <p:cNvSpPr txBox="1"/>
              <p:nvPr/>
            </p:nvSpPr>
            <p:spPr>
              <a:xfrm>
                <a:off x="3560787" y="923656"/>
                <a:ext cx="2253632" cy="33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生成提交文件。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560788" y="623574"/>
                <a:ext cx="830997" cy="34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后处理</a:t>
                </a:r>
                <a:endParaRPr lang="zh-CN" altLang="en-US" sz="24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0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比赛思路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预处理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9744" y="2074749"/>
            <a:ext cx="96369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对标签的噪音数据进行纠正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：</a:t>
            </a:r>
            <a:r>
              <a:rPr lang="zh-CN" altLang="en-US" sz="2000" dirty="0"/>
              <a:t>例如</a:t>
            </a:r>
            <a:r>
              <a:rPr lang="en-US" altLang="zh-CN" sz="2000" dirty="0"/>
              <a:t>D039180</a:t>
            </a:r>
            <a:r>
              <a:rPr lang="zh-CN" altLang="en-US" sz="2000" dirty="0"/>
              <a:t>梁静茹</a:t>
            </a:r>
            <a:r>
              <a:rPr lang="en-US" altLang="zh-CN" sz="2000" dirty="0"/>
              <a:t>-&gt;</a:t>
            </a:r>
            <a:r>
              <a:rPr lang="zh-CN" altLang="en-US" sz="2000" dirty="0"/>
              <a:t>贾静雯、</a:t>
            </a:r>
            <a:r>
              <a:rPr lang="en-US" altLang="zh-CN" sz="2000" dirty="0"/>
              <a:t>D011909</a:t>
            </a:r>
            <a:r>
              <a:rPr lang="zh-CN" altLang="en-US" sz="2000" dirty="0"/>
              <a:t>泰荣君</a:t>
            </a:r>
            <a:r>
              <a:rPr lang="en-US" altLang="zh-CN" sz="2000" dirty="0"/>
              <a:t>-&gt;</a:t>
            </a:r>
            <a:r>
              <a:rPr lang="zh-CN" altLang="en-US" sz="2000" dirty="0"/>
              <a:t>泰容君等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对语料库里面的冗余符号去掉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：</a:t>
            </a:r>
            <a:r>
              <a:rPr lang="zh-CN" altLang="en-US" sz="2000" dirty="0" smtClean="0"/>
              <a:t>例如</a:t>
            </a:r>
            <a:r>
              <a:rPr lang="en-US" altLang="zh-CN" sz="2000" dirty="0" smtClean="0"/>
              <a:t>\t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&amp;</a:t>
            </a:r>
            <a:r>
              <a:rPr lang="en-US" altLang="zh-CN" sz="2000" dirty="0" err="1" smtClean="0"/>
              <a:t>nbsp</a:t>
            </a:r>
            <a:r>
              <a:rPr lang="zh-CN" altLang="en-US" sz="2000" dirty="0"/>
              <a:t>、</a:t>
            </a:r>
            <a:r>
              <a:rPr lang="en-US" altLang="zh-CN" sz="2000" dirty="0"/>
              <a:t>&amp;</a:t>
            </a:r>
            <a:r>
              <a:rPr lang="en-US" altLang="zh-CN" sz="2000" dirty="0" err="1" smtClean="0"/>
              <a:t>gt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&amp;#34</a:t>
            </a:r>
            <a:r>
              <a:rPr lang="zh-CN" altLang="en-US" sz="2000" dirty="0" smtClean="0"/>
              <a:t>等。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分词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：</a:t>
            </a:r>
            <a:r>
              <a:rPr lang="zh-CN" altLang="en-US" sz="2000" dirty="0" smtClean="0"/>
              <a:t>这里直接用</a:t>
            </a:r>
            <a:r>
              <a:rPr lang="en-US" altLang="zh-CN" sz="2000" dirty="0" err="1" smtClean="0"/>
              <a:t>jieba</a:t>
            </a:r>
            <a:r>
              <a:rPr lang="zh-CN" altLang="en-US" sz="2000" dirty="0" smtClean="0"/>
              <a:t>分词工具进行分词。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1952109" y="4209425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提高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分词</a:t>
            </a:r>
            <a:r>
              <a:rPr lang="zh-CN" altLang="en-US" sz="2400" b="1" dirty="0">
                <a:solidFill>
                  <a:schemeClr val="bg1"/>
                </a:solidFill>
              </a:rPr>
              <a:t>准确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9743" y="4879267"/>
            <a:ext cx="914630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zh-CN" altLang="en-US" dirty="0" smtClean="0"/>
              <a:t>下载</a:t>
            </a:r>
            <a:r>
              <a:rPr lang="zh-CN" altLang="en-US" dirty="0"/>
              <a:t>搜狗拼音词典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zh-CN" altLang="en-US" dirty="0" smtClean="0"/>
              <a:t>娱乐新闻偏多，爬虫爬取明星名字</a:t>
            </a:r>
            <a:r>
              <a:rPr lang="en-US" altLang="zh-CN" dirty="0" smtClean="0"/>
              <a:t>;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dirty="0" err="1" smtClean="0"/>
              <a:t>BiLSTM</a:t>
            </a:r>
            <a:r>
              <a:rPr lang="en-US" altLang="zh-CN" dirty="0" smtClean="0"/>
              <a:t>-CRF</a:t>
            </a:r>
            <a:r>
              <a:rPr lang="zh-CN" altLang="en-US" dirty="0"/>
              <a:t>实体名词抽取（</a:t>
            </a:r>
            <a:r>
              <a:rPr lang="en-US" altLang="zh-CN" dirty="0"/>
              <a:t>https://github.com/Determined22/zh-NER-TF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026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比赛思路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候选词生成</a:t>
            </a:r>
          </a:p>
        </p:txBody>
      </p:sp>
      <p:sp>
        <p:nvSpPr>
          <p:cNvPr id="5" name="矩形 4"/>
          <p:cNvSpPr/>
          <p:nvPr/>
        </p:nvSpPr>
        <p:spPr>
          <a:xfrm>
            <a:off x="1859744" y="2074749"/>
            <a:ext cx="9636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去除停用词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：</a:t>
            </a:r>
            <a:r>
              <a:rPr lang="zh-CN" altLang="en-US" sz="2000" dirty="0" smtClean="0"/>
              <a:t>去除没有实际意义的功能词。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去除指定</a:t>
            </a:r>
            <a:r>
              <a:rPr lang="zh-CN" altLang="en-US" sz="2000" b="1" dirty="0">
                <a:solidFill>
                  <a:schemeClr val="accent1"/>
                </a:solidFill>
              </a:rPr>
              <a:t>词性的词</a:t>
            </a:r>
            <a:r>
              <a:rPr lang="zh-CN" altLang="en-US" sz="2000" b="1" dirty="0">
                <a:solidFill>
                  <a:schemeClr val="accent1"/>
                </a:solidFill>
              </a:rPr>
              <a:t>：</a:t>
            </a:r>
            <a:r>
              <a:rPr lang="zh-CN" altLang="en-US" sz="2000" dirty="0"/>
              <a:t>滤掉不符合词性要求</a:t>
            </a:r>
            <a:r>
              <a:rPr lang="zh-CN" altLang="en-US" sz="2000" dirty="0" smtClean="0"/>
              <a:t>的词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筛选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：</a:t>
            </a:r>
            <a:r>
              <a:rPr lang="zh-CN" altLang="en-US" sz="2000" dirty="0"/>
              <a:t>利用</a:t>
            </a:r>
            <a:r>
              <a:rPr lang="en-US" altLang="zh-CN" sz="2000" dirty="0" err="1" smtClean="0"/>
              <a:t>jieba</a:t>
            </a:r>
            <a:r>
              <a:rPr lang="zh-CN" altLang="en-US" sz="2000" dirty="0" smtClean="0"/>
              <a:t>选出</a:t>
            </a:r>
            <a:r>
              <a:rPr lang="zh-CN" altLang="en-US" sz="2000" dirty="0"/>
              <a:t>每条样本里</a:t>
            </a:r>
            <a:r>
              <a:rPr lang="en-US" altLang="zh-CN" sz="2000" dirty="0"/>
              <a:t>TFIDF</a:t>
            </a:r>
            <a:r>
              <a:rPr lang="zh-CN" altLang="en-US" sz="2000" dirty="0"/>
              <a:t>值</a:t>
            </a:r>
            <a:r>
              <a:rPr lang="en-US" altLang="zh-CN" sz="2000" dirty="0" smtClean="0"/>
              <a:t>TOP K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词作为候选词。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1952109" y="4209425"/>
            <a:ext cx="196079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K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如何确定？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9743" y="4879267"/>
            <a:ext cx="9146307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测试不同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值的关键词覆盖度，选出最合适的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值（不能太大也不能太小）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9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 animBg="1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1196</Words>
  <Application>Microsoft Office PowerPoint</Application>
  <PresentationFormat>自定义</PresentationFormat>
  <Paragraphs>157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bigzhao</cp:lastModifiedBy>
  <cp:revision>367</cp:revision>
  <dcterms:created xsi:type="dcterms:W3CDTF">2015-10-24T01:57:14Z</dcterms:created>
  <dcterms:modified xsi:type="dcterms:W3CDTF">2018-10-19T15:17:12Z</dcterms:modified>
</cp:coreProperties>
</file>