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7562850" cy="10688638"/>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0" d="100"/>
          <a:sy n="150" d="100"/>
        </p:scale>
        <p:origin x="414" y="-4356"/>
      </p:cViewPr>
      <p:guideLst>
        <p:guide orient="horz" pos="3367"/>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67214" y="3320407"/>
            <a:ext cx="6428423" cy="2291129"/>
          </a:xfrm>
        </p:spPr>
        <p:txBody>
          <a:bodyPr/>
          <a:lstStyle/>
          <a:p>
            <a:r>
              <a:rPr lang="fr-FR"/>
              <a:t>Cliquez et modifiez le titre</a:t>
            </a:r>
          </a:p>
        </p:txBody>
      </p:sp>
      <p:sp>
        <p:nvSpPr>
          <p:cNvPr id="3" name="Sous-titre 2"/>
          <p:cNvSpPr>
            <a:spLocks noGrp="1"/>
          </p:cNvSpPr>
          <p:nvPr>
            <p:ph type="subTitle" idx="1"/>
          </p:nvPr>
        </p:nvSpPr>
        <p:spPr>
          <a:xfrm>
            <a:off x="1134428" y="6056895"/>
            <a:ext cx="5293995" cy="27315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6FD22AA0-27E7-4549-A6FF-13A27D1B78C4}" type="datetimeFigureOut">
              <a:rPr lang="fr-FR" smtClean="0"/>
              <a:t>11/04/2024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423209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FD22AA0-27E7-4549-A6FF-13A27D1B78C4}" type="datetimeFigureOut">
              <a:rPr lang="fr-FR" smtClean="0"/>
              <a:t>11/04/2024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69494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535084" y="668040"/>
            <a:ext cx="1407530" cy="1421440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312493" y="668040"/>
            <a:ext cx="4096544" cy="14214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FD22AA0-27E7-4549-A6FF-13A27D1B78C4}" type="datetimeFigureOut">
              <a:rPr lang="fr-FR" smtClean="0"/>
              <a:t>11/04/2024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270463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FD22AA0-27E7-4549-A6FF-13A27D1B78C4}" type="datetimeFigureOut">
              <a:rPr lang="fr-FR" smtClean="0"/>
              <a:t>11/04/2024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4269030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97413" y="6868441"/>
            <a:ext cx="6428423" cy="2122882"/>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597413" y="4530301"/>
            <a:ext cx="6428423" cy="233813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6FD22AA0-27E7-4549-A6FF-13A27D1B78C4}" type="datetimeFigureOut">
              <a:rPr lang="fr-FR" smtClean="0"/>
              <a:t>11/04/2024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345110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312493"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3190577"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FD22AA0-27E7-4549-A6FF-13A27D1B78C4}" type="datetimeFigureOut">
              <a:rPr lang="fr-FR" smtClean="0"/>
              <a:t>11/04/2024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363734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78143" y="428041"/>
            <a:ext cx="6806565" cy="178144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378143" y="2392573"/>
            <a:ext cx="3341572"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378143" y="3389684"/>
            <a:ext cx="3341572"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3841823" y="2392573"/>
            <a:ext cx="3342885"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3841823" y="3389684"/>
            <a:ext cx="3342885"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FD22AA0-27E7-4549-A6FF-13A27D1B78C4}" type="datetimeFigureOut">
              <a:rPr lang="fr-FR" smtClean="0"/>
              <a:t>11/04/2024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230308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6FD22AA0-27E7-4549-A6FF-13A27D1B78C4}" type="datetimeFigureOut">
              <a:rPr lang="fr-FR" smtClean="0"/>
              <a:t>11/04/2024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328705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FD22AA0-27E7-4549-A6FF-13A27D1B78C4}" type="datetimeFigureOut">
              <a:rPr lang="fr-FR" smtClean="0"/>
              <a:t>11/04/2024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397725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78143" y="425566"/>
            <a:ext cx="2488126" cy="181113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2956864" y="425567"/>
            <a:ext cx="4227843" cy="91224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378143" y="2236697"/>
            <a:ext cx="2488126" cy="73113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6FD22AA0-27E7-4549-A6FF-13A27D1B78C4}" type="datetimeFigureOut">
              <a:rPr lang="fr-FR" smtClean="0"/>
              <a:t>11/04/2024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3555579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82372" y="7482047"/>
            <a:ext cx="4537710" cy="88329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482372" y="955049"/>
            <a:ext cx="4537710" cy="64131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482372" y="8365344"/>
            <a:ext cx="4537710" cy="1254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6FD22AA0-27E7-4549-A6FF-13A27D1B78C4}" type="datetimeFigureOut">
              <a:rPr lang="fr-FR" smtClean="0"/>
              <a:t>11/04/2024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E22252-94BE-E941-ACB6-F16E001F8F7B}" type="slidenum">
              <a:rPr lang="fr-FR" smtClean="0"/>
              <a:t>‹#›</a:t>
            </a:fld>
            <a:endParaRPr lang="fr-FR"/>
          </a:p>
        </p:txBody>
      </p:sp>
    </p:spTree>
    <p:extLst>
      <p:ext uri="{BB962C8B-B14F-4D97-AF65-F5344CB8AC3E}">
        <p14:creationId xmlns:p14="http://schemas.microsoft.com/office/powerpoint/2010/main" val="238789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78143" y="428041"/>
            <a:ext cx="6806565" cy="178144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378143" y="2494016"/>
            <a:ext cx="6806565" cy="70540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378143" y="9906785"/>
            <a:ext cx="1764665" cy="569071"/>
          </a:xfrm>
          <a:prstGeom prst="rect">
            <a:avLst/>
          </a:prstGeom>
        </p:spPr>
        <p:txBody>
          <a:bodyPr vert="horz" lIns="91440" tIns="45720" rIns="91440" bIns="45720" rtlCol="0" anchor="ctr"/>
          <a:lstStyle>
            <a:lvl1pPr algn="l">
              <a:defRPr sz="1200">
                <a:solidFill>
                  <a:schemeClr val="tx1">
                    <a:tint val="75000"/>
                  </a:schemeClr>
                </a:solidFill>
              </a:defRPr>
            </a:lvl1pPr>
          </a:lstStyle>
          <a:p>
            <a:fld id="{6FD22AA0-27E7-4549-A6FF-13A27D1B78C4}" type="datetimeFigureOut">
              <a:rPr lang="fr-FR" smtClean="0"/>
              <a:t>11/04/2024</a:t>
            </a:fld>
            <a:endParaRPr lang="fr-FR"/>
          </a:p>
        </p:txBody>
      </p:sp>
      <p:sp>
        <p:nvSpPr>
          <p:cNvPr id="5" name="Espace réservé du pied de page 4"/>
          <p:cNvSpPr>
            <a:spLocks noGrp="1"/>
          </p:cNvSpPr>
          <p:nvPr>
            <p:ph type="ftr" sz="quarter" idx="3"/>
          </p:nvPr>
        </p:nvSpPr>
        <p:spPr>
          <a:xfrm>
            <a:off x="2583974" y="9906785"/>
            <a:ext cx="2394903" cy="5690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5420043" y="9906785"/>
            <a:ext cx="1764665" cy="569071"/>
          </a:xfrm>
          <a:prstGeom prst="rect">
            <a:avLst/>
          </a:prstGeom>
        </p:spPr>
        <p:txBody>
          <a:bodyPr vert="horz" lIns="91440" tIns="45720" rIns="91440" bIns="45720" rtlCol="0" anchor="ctr"/>
          <a:lstStyle>
            <a:lvl1pPr algn="r">
              <a:defRPr sz="1200">
                <a:solidFill>
                  <a:schemeClr val="tx1">
                    <a:tint val="75000"/>
                  </a:schemeClr>
                </a:solidFill>
              </a:defRPr>
            </a:lvl1pPr>
          </a:lstStyle>
          <a:p>
            <a:fld id="{84E22252-94BE-E941-ACB6-F16E001F8F7B}" type="slidenum">
              <a:rPr lang="fr-FR" smtClean="0"/>
              <a:t>‹#›</a:t>
            </a:fld>
            <a:endParaRPr lang="fr-FR"/>
          </a:p>
        </p:txBody>
      </p:sp>
    </p:spTree>
    <p:extLst>
      <p:ext uri="{BB962C8B-B14F-4D97-AF65-F5344CB8AC3E}">
        <p14:creationId xmlns:p14="http://schemas.microsoft.com/office/powerpoint/2010/main" val="1770746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662770" y="98474"/>
            <a:ext cx="3765975" cy="646331"/>
          </a:xfrm>
          <a:prstGeom prst="rect">
            <a:avLst/>
          </a:prstGeom>
          <a:noFill/>
        </p:spPr>
        <p:txBody>
          <a:bodyPr wrap="none" rtlCol="0"/>
          <a:lstStyle/>
          <a:p>
            <a:r>
              <a:rPr lang="fr-FR" sz="3600" b="1" i="1" dirty="0">
                <a:latin typeface="+mj-lt"/>
                <a:cs typeface="Times"/>
              </a:rPr>
              <a:t>Alex MA</a:t>
            </a:r>
          </a:p>
        </p:txBody>
      </p:sp>
      <p:graphicFrame>
        <p:nvGraphicFramePr>
          <p:cNvPr id="5" name="Tableau 4"/>
          <p:cNvGraphicFramePr>
            <a:graphicFrameLocks noGrp="1"/>
          </p:cNvGraphicFramePr>
          <p:nvPr>
            <p:extLst>
              <p:ext uri="{D42A27DB-BD31-4B8C-83A1-F6EECF244321}">
                <p14:modId xmlns:p14="http://schemas.microsoft.com/office/powerpoint/2010/main" val="3673635424"/>
              </p:ext>
            </p:extLst>
          </p:nvPr>
        </p:nvGraphicFramePr>
        <p:xfrm>
          <a:off x="263270" y="735347"/>
          <a:ext cx="7000240" cy="1706880"/>
        </p:xfrm>
        <a:graphic>
          <a:graphicData uri="http://schemas.openxmlformats.org/drawingml/2006/table">
            <a:tbl>
              <a:tblPr firstRow="1" bandRow="1">
                <a:tableStyleId>{5C22544A-7EE6-4342-B048-85BDC9FD1C3A}</a:tableStyleId>
              </a:tblPr>
              <a:tblGrid>
                <a:gridCol w="1258231">
                  <a:extLst>
                    <a:ext uri="{9D8B030D-6E8A-4147-A177-3AD203B41FA5}">
                      <a16:colId xmlns:a16="http://schemas.microsoft.com/office/drawing/2014/main" val="20000"/>
                    </a:ext>
                  </a:extLst>
                </a:gridCol>
                <a:gridCol w="5742009">
                  <a:extLst>
                    <a:ext uri="{9D8B030D-6E8A-4147-A177-3AD203B41FA5}">
                      <a16:colId xmlns:a16="http://schemas.microsoft.com/office/drawing/2014/main" val="20001"/>
                    </a:ext>
                  </a:extLst>
                </a:gridCol>
              </a:tblGrid>
              <a:tr h="0">
                <a:tc gridSpan="2">
                  <a:txBody>
                    <a:bodyPr/>
                    <a:lstStyle/>
                    <a:p>
                      <a:r>
                        <a:rPr lang="fr-FR" sz="1600" dirty="0">
                          <a:solidFill>
                            <a:srgbClr val="000000"/>
                          </a:solidFill>
                        </a:rPr>
                        <a:t>Contacts</a:t>
                      </a:r>
                    </a:p>
                  </a:txBody>
                  <a:tcPr>
                    <a:lnB w="12700" cap="flat" cmpd="sng" algn="ctr">
                      <a:solidFill>
                        <a:prstClr val="black">
                          <a:lumMod val="50000"/>
                          <a:lumOff val="50000"/>
                        </a:prstClr>
                      </a:solidFill>
                      <a:prstDash val="solid"/>
                      <a:round/>
                      <a:headEnd type="none" w="med" len="med"/>
                      <a:tailEnd type="none" w="med" len="med"/>
                    </a:lnB>
                    <a:noFill/>
                  </a:tcPr>
                </a:tc>
                <a:tc hMerge="1">
                  <a:txBody>
                    <a:bodyPr/>
                    <a:lstStyle/>
                    <a:p>
                      <a:endParaRPr lang="fr-FR" dirty="0">
                        <a:solidFill>
                          <a:srgbClr val="000000"/>
                        </a:solidFill>
                      </a:endParaRPr>
                    </a:p>
                  </a:txBody>
                  <a:tcPr>
                    <a:noFill/>
                  </a:tcPr>
                </a:tc>
                <a:extLst>
                  <a:ext uri="{0D108BD9-81ED-4DB2-BD59-A6C34878D82A}">
                    <a16:rowId xmlns:a16="http://schemas.microsoft.com/office/drawing/2014/main" val="10000"/>
                  </a:ext>
                </a:extLst>
              </a:tr>
              <a:tr h="0">
                <a:tc>
                  <a:txBody>
                    <a:bodyPr/>
                    <a:lstStyle/>
                    <a:p>
                      <a:r>
                        <a:rPr lang="fr-FR" sz="1200" dirty="0">
                          <a:solidFill>
                            <a:srgbClr val="000000"/>
                          </a:solidFill>
                        </a:rPr>
                        <a:t>Address</a:t>
                      </a: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200" dirty="0">
                          <a:solidFill>
                            <a:srgbClr val="000000"/>
                          </a:solidFill>
                        </a:rPr>
                        <a:t>Omsk, North Kazakhstan</a:t>
                      </a: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r>
                        <a:rPr lang="fr-FR" sz="1200" dirty="0">
                          <a:solidFill>
                            <a:srgbClr val="000000"/>
                          </a:solidFill>
                        </a:rPr>
                        <a:t>Mob</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200" dirty="0">
                          <a:solidFill>
                            <a:srgbClr val="000000"/>
                          </a:solidFill>
                        </a:rPr>
                        <a:t>+7 913 143 79 44</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r>
                        <a:rPr lang="fr-FR" sz="1200" dirty="0">
                          <a:solidFill>
                            <a:srgbClr val="000000"/>
                          </a:solidFill>
                        </a:rPr>
                        <a:t>E-mail</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200" dirty="0">
                          <a:solidFill>
                            <a:srgbClr val="000000"/>
                          </a:solidFill>
                        </a:rPr>
                        <a:t>a1ex_ma@mail.ru</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solidFill>
                            <a:srgbClr val="000000"/>
                          </a:solidFill>
                        </a:rPr>
                        <a:t>Internet site</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solidFill>
                            <a:srgbClr val="000000"/>
                          </a:solidFill>
                        </a:rPr>
                        <a:t>A1eksMa.github.io</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3894828"/>
                  </a:ext>
                </a:extLst>
              </a:tr>
              <a:tr h="0">
                <a:tc>
                  <a:txBody>
                    <a:bodyPr/>
                    <a:lstStyle/>
                    <a:p>
                      <a:r>
                        <a:rPr lang="fr-FR" sz="1200" dirty="0">
                          <a:solidFill>
                            <a:srgbClr val="000000"/>
                          </a:solidFill>
                        </a:rPr>
                        <a:t>Socials</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fr-FR" sz="1200" dirty="0">
                          <a:solidFill>
                            <a:srgbClr val="000000"/>
                          </a:solidFill>
                        </a:rPr>
                        <a:t>Telegram, Discord: @a1ex_ma</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714609634"/>
              </p:ext>
            </p:extLst>
          </p:nvPr>
        </p:nvGraphicFramePr>
        <p:xfrm>
          <a:off x="263270" y="2475168"/>
          <a:ext cx="7000240" cy="1158240"/>
        </p:xfrm>
        <a:graphic>
          <a:graphicData uri="http://schemas.openxmlformats.org/drawingml/2006/table">
            <a:tbl>
              <a:tblPr firstRow="1" bandRow="1">
                <a:tableStyleId>{5C22544A-7EE6-4342-B048-85BDC9FD1C3A}</a:tableStyleId>
              </a:tblPr>
              <a:tblGrid>
                <a:gridCol w="7000240">
                  <a:extLst>
                    <a:ext uri="{9D8B030D-6E8A-4147-A177-3AD203B41FA5}">
                      <a16:colId xmlns:a16="http://schemas.microsoft.com/office/drawing/2014/main" val="20000"/>
                    </a:ext>
                  </a:extLst>
                </a:gridCol>
              </a:tblGrid>
              <a:tr h="0">
                <a:tc>
                  <a:txBody>
                    <a:bodyPr/>
                    <a:lstStyle/>
                    <a:p>
                      <a:r>
                        <a:rPr lang="fr-FR" sz="1600" dirty="0">
                          <a:solidFill>
                            <a:srgbClr val="000000"/>
                          </a:solidFill>
                        </a:rPr>
                        <a:t>Objectives</a:t>
                      </a:r>
                    </a:p>
                  </a:txBody>
                  <a:tcPr>
                    <a:lnB w="12700" cap="flat" cmpd="sng" algn="ctr">
                      <a:solidFill>
                        <a:prstClr val="black">
                          <a:lumMod val="50000"/>
                          <a:lumOff val="50000"/>
                        </a:prstClr>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pPr marL="0" marR="0" lvl="0" indent="180000" algn="just"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75000"/>
                              <a:lumOff val="25000"/>
                            </a:schemeClr>
                          </a:solidFill>
                          <a:effectLst/>
                          <a:latin typeface="+mn-lt"/>
                          <a:ea typeface="+mn-ea"/>
                          <a:cs typeface="Calibri"/>
                        </a:rPr>
                        <a:t>I'm a logistical engineer and enthusiastic programmer in my daily life. My interests includes web performance (backend), databases and data analysis. Now I'm focused on improving the quality of my code, so I'm looking for a remote team to work on a project in my area of interest. I am open to considering both commercial and open-source projects.</a:t>
                      </a:r>
                      <a:r>
                        <a:rPr lang="ru-RU" sz="1200" kern="1200" dirty="0">
                          <a:solidFill>
                            <a:schemeClr val="tx1">
                              <a:lumMod val="75000"/>
                              <a:lumOff val="25000"/>
                            </a:schemeClr>
                          </a:solidFill>
                          <a:effectLst/>
                          <a:latin typeface="+mn-lt"/>
                          <a:ea typeface="+mn-ea"/>
                          <a:cs typeface="Calibri"/>
                        </a:rPr>
                        <a:t> </a:t>
                      </a:r>
                      <a:r>
                        <a:rPr lang="en-US" sz="1200" kern="1200" dirty="0">
                          <a:solidFill>
                            <a:schemeClr val="tx1">
                              <a:lumMod val="75000"/>
                              <a:lumOff val="25000"/>
                            </a:schemeClr>
                          </a:solidFill>
                          <a:effectLst/>
                          <a:latin typeface="+mn-lt"/>
                          <a:ea typeface="+mn-ea"/>
                          <a:cs typeface="Calibri"/>
                        </a:rPr>
                        <a:t>I seek part-time intern vacancies for remote work.</a:t>
                      </a:r>
                      <a:endParaRPr lang="fr-FR" sz="1200" kern="1200" dirty="0">
                        <a:solidFill>
                          <a:schemeClr val="tx1">
                            <a:lumMod val="75000"/>
                            <a:lumOff val="25000"/>
                          </a:schemeClr>
                        </a:solidFill>
                        <a:effectLst/>
                        <a:latin typeface="+mn-lt"/>
                        <a:ea typeface="+mn-ea"/>
                        <a:cs typeface="Calibri"/>
                      </a:endParaRP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1284060064"/>
              </p:ext>
            </p:extLst>
          </p:nvPr>
        </p:nvGraphicFramePr>
        <p:xfrm>
          <a:off x="259839" y="3703760"/>
          <a:ext cx="7000240" cy="792480"/>
        </p:xfrm>
        <a:graphic>
          <a:graphicData uri="http://schemas.openxmlformats.org/drawingml/2006/table">
            <a:tbl>
              <a:tblPr firstRow="1" bandRow="1">
                <a:tableStyleId>{5C22544A-7EE6-4342-B048-85BDC9FD1C3A}</a:tableStyleId>
              </a:tblPr>
              <a:tblGrid>
                <a:gridCol w="2184361">
                  <a:extLst>
                    <a:ext uri="{9D8B030D-6E8A-4147-A177-3AD203B41FA5}">
                      <a16:colId xmlns:a16="http://schemas.microsoft.com/office/drawing/2014/main" val="20000"/>
                    </a:ext>
                  </a:extLst>
                </a:gridCol>
                <a:gridCol w="4815879">
                  <a:extLst>
                    <a:ext uri="{9D8B030D-6E8A-4147-A177-3AD203B41FA5}">
                      <a16:colId xmlns:a16="http://schemas.microsoft.com/office/drawing/2014/main" val="20001"/>
                    </a:ext>
                  </a:extLst>
                </a:gridCol>
              </a:tblGrid>
              <a:tr h="0">
                <a:tc gridSpan="2">
                  <a:txBody>
                    <a:bodyPr/>
                    <a:lstStyle/>
                    <a:p>
                      <a:r>
                        <a:rPr lang="fr-FR" sz="1600" dirty="0">
                          <a:solidFill>
                            <a:srgbClr val="000000"/>
                          </a:solidFill>
                        </a:rPr>
                        <a:t>Work Experience</a:t>
                      </a:r>
                    </a:p>
                  </a:txBody>
                  <a:tcPr>
                    <a:lnB w="12700" cap="flat" cmpd="sng" algn="ctr">
                      <a:solidFill>
                        <a:prstClr val="black">
                          <a:lumMod val="50000"/>
                          <a:lumOff val="50000"/>
                        </a:prstClr>
                      </a:solidFill>
                      <a:prstDash val="solid"/>
                      <a:round/>
                      <a:headEnd type="none" w="med" len="med"/>
                      <a:tailEnd type="none" w="med" len="med"/>
                    </a:lnB>
                    <a:noFill/>
                  </a:tcPr>
                </a:tc>
                <a:tc hMerge="1">
                  <a:txBody>
                    <a:bodyPr/>
                    <a:lstStyle/>
                    <a:p>
                      <a:endParaRPr lang="fr-FR"/>
                    </a:p>
                  </a:txBody>
                  <a:tcPr/>
                </a:tc>
                <a:extLst>
                  <a:ext uri="{0D108BD9-81ED-4DB2-BD59-A6C34878D82A}">
                    <a16:rowId xmlns:a16="http://schemas.microsoft.com/office/drawing/2014/main" val="10000"/>
                  </a:ext>
                </a:extLst>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strike="noStrike" kern="1200" baseline="0" dirty="0">
                          <a:solidFill>
                            <a:schemeClr val="tx1"/>
                          </a:solidFill>
                          <a:latin typeface="+mn-lt"/>
                          <a:ea typeface="+mn-ea"/>
                          <a:cs typeface="Calibri"/>
                        </a:rPr>
                        <a:t>Your company or product name</a:t>
                      </a:r>
                      <a:r>
                        <a:rPr lang="ru-RU" sz="1200" b="0" strike="noStrike" kern="1200" baseline="0" dirty="0">
                          <a:solidFill>
                            <a:schemeClr val="tx1"/>
                          </a:solidFill>
                          <a:latin typeface="+mn-lt"/>
                          <a:ea typeface="+mn-ea"/>
                          <a:cs typeface="Calibri"/>
                        </a:rPr>
                        <a:t> </a:t>
                      </a:r>
                      <a:r>
                        <a:rPr lang="en-US" sz="1200" b="0" strike="noStrike" kern="1200" baseline="0" dirty="0">
                          <a:solidFill>
                            <a:schemeClr val="tx1"/>
                          </a:solidFill>
                          <a:latin typeface="+mn-lt"/>
                          <a:ea typeface="+mn-ea"/>
                          <a:cs typeface="Calibri"/>
                        </a:rPr>
                        <a:t>could be here ))</a:t>
                      </a:r>
                      <a:endParaRPr lang="fr-FR" sz="1200" b="0" strike="noStrike" kern="1200" baseline="0" dirty="0">
                        <a:solidFill>
                          <a:schemeClr val="tx1"/>
                        </a:solidFill>
                        <a:latin typeface="+mn-lt"/>
                        <a:ea typeface="+mn-ea"/>
                        <a:cs typeface="Calibri"/>
                      </a:endParaRP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75000"/>
                              <a:lumOff val="25000"/>
                            </a:schemeClr>
                          </a:solidFill>
                          <a:effectLst/>
                          <a:latin typeface="+mn-lt"/>
                          <a:ea typeface="+mn-ea"/>
                          <a:cs typeface="Calibri"/>
                        </a:rPr>
                        <a:t>I </a:t>
                      </a:r>
                      <a:r>
                        <a:rPr lang="en-US" sz="1200" kern="1200" dirty="0" err="1">
                          <a:solidFill>
                            <a:schemeClr val="tx1">
                              <a:lumMod val="75000"/>
                              <a:lumOff val="25000"/>
                            </a:schemeClr>
                          </a:solidFill>
                          <a:effectLst/>
                          <a:latin typeface="+mn-lt"/>
                          <a:ea typeface="+mn-ea"/>
                          <a:cs typeface="Calibri"/>
                        </a:rPr>
                        <a:t>havn’t</a:t>
                      </a:r>
                      <a:r>
                        <a:rPr lang="en-US" sz="1200" kern="1200" dirty="0">
                          <a:solidFill>
                            <a:schemeClr val="tx1">
                              <a:lumMod val="75000"/>
                              <a:lumOff val="25000"/>
                            </a:schemeClr>
                          </a:solidFill>
                          <a:effectLst/>
                          <a:latin typeface="+mn-lt"/>
                          <a:ea typeface="+mn-ea"/>
                          <a:cs typeface="Calibri"/>
                        </a:rPr>
                        <a:t> some experience in product development</a:t>
                      </a:r>
                      <a:r>
                        <a:rPr lang="fr-FR" sz="1200" kern="1200" dirty="0">
                          <a:solidFill>
                            <a:schemeClr val="tx1">
                              <a:lumMod val="75000"/>
                              <a:lumOff val="25000"/>
                            </a:schemeClr>
                          </a:solidFill>
                          <a:effectLst/>
                          <a:latin typeface="+mn-lt"/>
                          <a:ea typeface="+mn-ea"/>
                          <a:cs typeface="Calibri"/>
                        </a:rPr>
                        <a:t>.</a:t>
                      </a:r>
                      <a:r>
                        <a:rPr lang="ru-RU" sz="1200" kern="1200" dirty="0">
                          <a:solidFill>
                            <a:schemeClr val="tx1">
                              <a:lumMod val="75000"/>
                              <a:lumOff val="25000"/>
                            </a:schemeClr>
                          </a:solidFill>
                          <a:effectLst/>
                          <a:latin typeface="+mn-lt"/>
                          <a:ea typeface="+mn-ea"/>
                          <a:cs typeface="Calibri"/>
                        </a:rPr>
                        <a:t> </a:t>
                      </a:r>
                      <a:endParaRPr lang="en-US" sz="1200" kern="1200" dirty="0">
                        <a:solidFill>
                          <a:schemeClr val="tx1">
                            <a:lumMod val="75000"/>
                            <a:lumOff val="25000"/>
                          </a:schemeClr>
                        </a:solidFill>
                        <a:effectLst/>
                        <a:latin typeface="+mn-lt"/>
                        <a:ea typeface="+mn-ea"/>
                        <a:cs typeface="Calibri"/>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75000"/>
                              <a:lumOff val="25000"/>
                            </a:schemeClr>
                          </a:solidFill>
                          <a:effectLst/>
                          <a:latin typeface="+mn-lt"/>
                          <a:ea typeface="+mn-ea"/>
                          <a:cs typeface="Calibri"/>
                        </a:rPr>
                        <a:t>Some of my pet-projects are listed below.</a:t>
                      </a:r>
                      <a:endParaRPr lang="fr-FR" sz="1200" dirty="0">
                        <a:solidFill>
                          <a:schemeClr val="tx1">
                            <a:lumMod val="75000"/>
                            <a:lumOff val="25000"/>
                          </a:schemeClr>
                        </a:solidFill>
                        <a:effectLst/>
                        <a:latin typeface="+mn-lt"/>
                        <a:cs typeface="Calibri"/>
                      </a:endParaRP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3186620447"/>
              </p:ext>
            </p:extLst>
          </p:nvPr>
        </p:nvGraphicFramePr>
        <p:xfrm>
          <a:off x="3977591" y="8890126"/>
          <a:ext cx="3282488" cy="1341120"/>
        </p:xfrm>
        <a:graphic>
          <a:graphicData uri="http://schemas.openxmlformats.org/drawingml/2006/table">
            <a:tbl>
              <a:tblPr firstRow="1" bandRow="1">
                <a:tableStyleId>{5C22544A-7EE6-4342-B048-85BDC9FD1C3A}</a:tableStyleId>
              </a:tblPr>
              <a:tblGrid>
                <a:gridCol w="1774219">
                  <a:extLst>
                    <a:ext uri="{9D8B030D-6E8A-4147-A177-3AD203B41FA5}">
                      <a16:colId xmlns:a16="http://schemas.microsoft.com/office/drawing/2014/main" val="20000"/>
                    </a:ext>
                  </a:extLst>
                </a:gridCol>
                <a:gridCol w="1508269">
                  <a:extLst>
                    <a:ext uri="{9D8B030D-6E8A-4147-A177-3AD203B41FA5}">
                      <a16:colId xmlns:a16="http://schemas.microsoft.com/office/drawing/2014/main" val="20001"/>
                    </a:ext>
                  </a:extLst>
                </a:gridCol>
              </a:tblGrid>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600" dirty="0">
                          <a:solidFill>
                            <a:srgbClr val="000000"/>
                          </a:solidFill>
                        </a:rPr>
                        <a:t>Hard Skills</a:t>
                      </a:r>
                      <a:endParaRPr lang="fr-FR" sz="1600" b="0" dirty="0">
                        <a:solidFill>
                          <a:schemeClr val="tx1"/>
                        </a:solidFill>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200" dirty="0">
                        <a:solidFill>
                          <a:schemeClr val="tx1">
                            <a:lumMod val="75000"/>
                            <a:lumOff val="25000"/>
                          </a:schemeClr>
                        </a:solidFill>
                        <a:effectLst/>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gridSpan="2">
                  <a: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200" b="1" kern="1200" baseline="0" dirty="0">
                          <a:solidFill>
                            <a:schemeClr val="tx1"/>
                          </a:solidFill>
                          <a:effectLst/>
                          <a:latin typeface="+mn-lt"/>
                          <a:ea typeface="+mn-ea"/>
                          <a:cs typeface="Calibri"/>
                        </a:rPr>
                        <a:t>L</a:t>
                      </a:r>
                      <a:r>
                        <a:rPr lang="en-US" sz="1200" b="1" kern="1200" baseline="0" dirty="0" err="1">
                          <a:solidFill>
                            <a:schemeClr val="tx1"/>
                          </a:solidFill>
                          <a:effectLst/>
                          <a:latin typeface="+mn-lt"/>
                          <a:ea typeface="+mn-ea"/>
                          <a:cs typeface="Calibri"/>
                        </a:rPr>
                        <a:t>inux</a:t>
                      </a:r>
                      <a:r>
                        <a:rPr lang="en-US" sz="1200" b="0" kern="1200" baseline="0" dirty="0">
                          <a:solidFill>
                            <a:schemeClr val="tx1"/>
                          </a:solidFill>
                          <a:effectLst/>
                          <a:latin typeface="+mn-lt"/>
                          <a:ea typeface="+mn-ea"/>
                          <a:cs typeface="Calibri"/>
                        </a:rPr>
                        <a:t>: shell, bash, </a:t>
                      </a:r>
                      <a:r>
                        <a:rPr lang="en-US" sz="1200" b="0" kern="1200" baseline="0" dirty="0" err="1">
                          <a:solidFill>
                            <a:schemeClr val="tx1"/>
                          </a:solidFill>
                          <a:effectLst/>
                          <a:latin typeface="+mn-lt"/>
                          <a:ea typeface="+mn-ea"/>
                          <a:cs typeface="Calibri"/>
                        </a:rPr>
                        <a:t>ssh</a:t>
                      </a:r>
                      <a:r>
                        <a:rPr lang="en-US" sz="1200" b="0" kern="1200" baseline="0" dirty="0">
                          <a:solidFill>
                            <a:schemeClr val="tx1"/>
                          </a:solidFill>
                          <a:effectLst/>
                          <a:latin typeface="+mn-lt"/>
                          <a:ea typeface="+mn-ea"/>
                          <a:cs typeface="Calibri"/>
                        </a:rPr>
                        <a:t>, screen, </a:t>
                      </a:r>
                      <a:r>
                        <a:rPr lang="en-US" sz="1200" b="0" kern="1200" baseline="0" dirty="0" err="1">
                          <a:solidFill>
                            <a:schemeClr val="tx1"/>
                          </a:solidFill>
                          <a:effectLst/>
                          <a:latin typeface="+mn-lt"/>
                          <a:ea typeface="+mn-ea"/>
                          <a:cs typeface="Calibri"/>
                        </a:rPr>
                        <a:t>cron</a:t>
                      </a:r>
                      <a:r>
                        <a:rPr lang="en-US" sz="1200" b="0" kern="1200" baseline="0" dirty="0">
                          <a:solidFill>
                            <a:schemeClr val="tx1"/>
                          </a:solidFill>
                          <a:effectLst/>
                          <a:latin typeface="+mn-lt"/>
                          <a:ea typeface="+mn-ea"/>
                          <a:cs typeface="Calibri"/>
                        </a:rPr>
                        <a:t>, vim, git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kern="1200" baseline="0" dirty="0">
                          <a:solidFill>
                            <a:schemeClr val="tx1"/>
                          </a:solidFill>
                          <a:effectLst/>
                          <a:latin typeface="+mn-lt"/>
                          <a:ea typeface="+mn-ea"/>
                          <a:cs typeface="Calibri"/>
                        </a:rPr>
                        <a:t>Web</a:t>
                      </a:r>
                      <a:r>
                        <a:rPr lang="en-US" sz="1200" b="0" kern="1200" baseline="0" dirty="0">
                          <a:solidFill>
                            <a:schemeClr val="tx1"/>
                          </a:solidFill>
                          <a:effectLst/>
                          <a:latin typeface="+mn-lt"/>
                          <a:ea typeface="+mn-ea"/>
                          <a:cs typeface="Calibri"/>
                        </a:rPr>
                        <a:t>: apache2, HTML, CSS, JavaScript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kern="1200" baseline="0" dirty="0">
                          <a:solidFill>
                            <a:schemeClr val="tx1"/>
                          </a:solidFill>
                          <a:effectLst/>
                          <a:latin typeface="+mn-lt"/>
                          <a:ea typeface="+mn-ea"/>
                          <a:cs typeface="Calibri"/>
                        </a:rPr>
                        <a:t>Databases</a:t>
                      </a:r>
                      <a:r>
                        <a:rPr lang="en-US" sz="1200" b="0" kern="1200" baseline="0" dirty="0">
                          <a:solidFill>
                            <a:schemeClr val="tx1"/>
                          </a:solidFill>
                          <a:effectLst/>
                          <a:latin typeface="+mn-lt"/>
                          <a:ea typeface="+mn-ea"/>
                          <a:cs typeface="Calibri"/>
                        </a:rPr>
                        <a:t>: MySQL, </a:t>
                      </a:r>
                      <a:r>
                        <a:rPr lang="en-US" sz="1200" b="0" kern="1200" baseline="0" dirty="0" err="1">
                          <a:solidFill>
                            <a:schemeClr val="tx1"/>
                          </a:solidFill>
                          <a:effectLst/>
                          <a:latin typeface="+mn-lt"/>
                          <a:ea typeface="+mn-ea"/>
                          <a:cs typeface="Calibri"/>
                        </a:rPr>
                        <a:t>PostgreeSQL</a:t>
                      </a:r>
                      <a:endParaRPr lang="en-US" sz="1200" b="0" kern="1200" baseline="0" dirty="0">
                        <a:solidFill>
                          <a:schemeClr val="tx1"/>
                        </a:solidFill>
                        <a:effectLst/>
                        <a:latin typeface="+mn-lt"/>
                        <a:ea typeface="+mn-ea"/>
                        <a:cs typeface="Calibri"/>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kern="1200" baseline="0" dirty="0">
                          <a:solidFill>
                            <a:schemeClr val="tx1"/>
                          </a:solidFill>
                          <a:effectLst/>
                          <a:latin typeface="+mn-lt"/>
                          <a:ea typeface="+mn-ea"/>
                          <a:cs typeface="Calibri"/>
                        </a:rPr>
                        <a:t>Programming</a:t>
                      </a:r>
                      <a:r>
                        <a:rPr lang="en-US" sz="1200" b="0" kern="1200" baseline="0" dirty="0">
                          <a:solidFill>
                            <a:schemeClr val="tx1"/>
                          </a:solidFill>
                          <a:effectLst/>
                          <a:latin typeface="+mn-lt"/>
                          <a:ea typeface="+mn-ea"/>
                          <a:cs typeface="Calibri"/>
                        </a:rPr>
                        <a:t>: Python, PHP</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fr-FR" sz="1200" b="0" kern="1200" baseline="0" dirty="0">
                        <a:solidFill>
                          <a:schemeClr val="tx1"/>
                        </a:solidFill>
                        <a:effectLst/>
                        <a:latin typeface="+mn-lt"/>
                        <a:ea typeface="+mn-ea"/>
                        <a:cs typeface="Calibri"/>
                      </a:endParaRP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200" dirty="0">
                        <a:solidFill>
                          <a:schemeClr val="tx1">
                            <a:lumMod val="75000"/>
                            <a:lumOff val="25000"/>
                          </a:schemeClr>
                        </a:solidFill>
                        <a:effectLst/>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3" name="Рисунок 2">
            <a:extLst>
              <a:ext uri="{FF2B5EF4-FFF2-40B4-BE49-F238E27FC236}">
                <a16:creationId xmlns:a16="http://schemas.microsoft.com/office/drawing/2014/main" id="{D71216B7-832E-4D61-ACEB-0B0EEEB20713}"/>
              </a:ext>
            </a:extLst>
          </p:cNvPr>
          <p:cNvPicPr>
            <a:picLocks noChangeAspect="1"/>
          </p:cNvPicPr>
          <p:nvPr/>
        </p:nvPicPr>
        <p:blipFill>
          <a:blip r:embed="rId2"/>
          <a:stretch>
            <a:fillRect/>
          </a:stretch>
        </p:blipFill>
        <p:spPr>
          <a:xfrm>
            <a:off x="5539835" y="1127952"/>
            <a:ext cx="1609641" cy="1630487"/>
          </a:xfrm>
          <a:prstGeom prst="rect">
            <a:avLst/>
          </a:prstGeom>
        </p:spPr>
      </p:pic>
      <p:graphicFrame>
        <p:nvGraphicFramePr>
          <p:cNvPr id="10" name="Tableau 8">
            <a:extLst>
              <a:ext uri="{FF2B5EF4-FFF2-40B4-BE49-F238E27FC236}">
                <a16:creationId xmlns:a16="http://schemas.microsoft.com/office/drawing/2014/main" id="{2799F887-3C0B-49EC-ABE2-12BB53B1F56A}"/>
              </a:ext>
            </a:extLst>
          </p:cNvPr>
          <p:cNvGraphicFramePr>
            <a:graphicFrameLocks noGrp="1"/>
          </p:cNvGraphicFramePr>
          <p:nvPr>
            <p:extLst>
              <p:ext uri="{D42A27DB-BD31-4B8C-83A1-F6EECF244321}">
                <p14:modId xmlns:p14="http://schemas.microsoft.com/office/powerpoint/2010/main" val="2789016382"/>
              </p:ext>
            </p:extLst>
          </p:nvPr>
        </p:nvGraphicFramePr>
        <p:xfrm>
          <a:off x="281305" y="8900704"/>
          <a:ext cx="3282488" cy="1341120"/>
        </p:xfrm>
        <a:graphic>
          <a:graphicData uri="http://schemas.openxmlformats.org/drawingml/2006/table">
            <a:tbl>
              <a:tblPr firstRow="1" bandRow="1">
                <a:tableStyleId>{5C22544A-7EE6-4342-B048-85BDC9FD1C3A}</a:tableStyleId>
              </a:tblPr>
              <a:tblGrid>
                <a:gridCol w="1774219">
                  <a:extLst>
                    <a:ext uri="{9D8B030D-6E8A-4147-A177-3AD203B41FA5}">
                      <a16:colId xmlns:a16="http://schemas.microsoft.com/office/drawing/2014/main" val="20000"/>
                    </a:ext>
                  </a:extLst>
                </a:gridCol>
                <a:gridCol w="1508269">
                  <a:extLst>
                    <a:ext uri="{9D8B030D-6E8A-4147-A177-3AD203B41FA5}">
                      <a16:colId xmlns:a16="http://schemas.microsoft.com/office/drawing/2014/main" val="20001"/>
                    </a:ext>
                  </a:extLst>
                </a:gridCol>
              </a:tblGrid>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600" dirty="0">
                          <a:solidFill>
                            <a:srgbClr val="000000"/>
                          </a:solidFill>
                        </a:rPr>
                        <a:t>Education</a:t>
                      </a:r>
                      <a:endParaRPr lang="fr-FR" sz="1600" b="0" dirty="0">
                        <a:solidFill>
                          <a:schemeClr val="tx1"/>
                        </a:solidFill>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200" dirty="0">
                        <a:solidFill>
                          <a:schemeClr val="tx1">
                            <a:lumMod val="75000"/>
                            <a:lumOff val="25000"/>
                          </a:schemeClr>
                        </a:solidFill>
                        <a:effectLst/>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gridSpan="2">
                  <a:txBody>
                    <a:bodyPr/>
                    <a:lstStyle/>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fr-FR" sz="1200" b="1" dirty="0">
                          <a:solidFill>
                            <a:srgbClr val="000000"/>
                          </a:solidFill>
                          <a:effectLst/>
                          <a:latin typeface="+mn-lt"/>
                          <a:cs typeface="Calibri"/>
                        </a:rPr>
                        <a:t>Yandex Practicum</a:t>
                      </a:r>
                      <a:r>
                        <a:rPr lang="fr-FR" sz="1200" b="0" dirty="0">
                          <a:solidFill>
                            <a:srgbClr val="000000"/>
                          </a:solidFill>
                          <a:effectLst/>
                          <a:latin typeface="+mn-lt"/>
                          <a:cs typeface="Calibri"/>
                        </a:rPr>
                        <a:t>: 2022 – 2023, D</a:t>
                      </a:r>
                      <a:r>
                        <a:rPr lang="en-US" sz="1200" b="0" dirty="0" err="1">
                          <a:solidFill>
                            <a:srgbClr val="000000"/>
                          </a:solidFill>
                          <a:effectLst/>
                          <a:latin typeface="+mn-lt"/>
                          <a:cs typeface="Calibri"/>
                        </a:rPr>
                        <a:t>ata</a:t>
                      </a:r>
                      <a:r>
                        <a:rPr lang="en-US" sz="1200" b="0" dirty="0">
                          <a:solidFill>
                            <a:srgbClr val="000000"/>
                          </a:solidFill>
                          <a:effectLst/>
                          <a:latin typeface="+mn-lt"/>
                          <a:cs typeface="Calibri"/>
                        </a:rPr>
                        <a:t> Analyst</a:t>
                      </a:r>
                      <a:endParaRPr lang="fr-FR" sz="1200" b="0" dirty="0">
                        <a:solidFill>
                          <a:srgbClr val="000000"/>
                        </a:solidFill>
                        <a:effectLst/>
                        <a:latin typeface="+mn-lt"/>
                        <a:cs typeface="Calibri"/>
                      </a:endParaRP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b="1" kern="1200" dirty="0">
                          <a:solidFill>
                            <a:srgbClr val="000000"/>
                          </a:solidFill>
                          <a:effectLst/>
                          <a:latin typeface="+mn-lt"/>
                          <a:ea typeface="+mn-ea"/>
                          <a:cs typeface="Calibri"/>
                        </a:rPr>
                        <a:t>Omsk State Technical University</a:t>
                      </a:r>
                      <a:r>
                        <a:rPr lang="fr-FR" sz="1200" b="0" dirty="0">
                          <a:solidFill>
                            <a:srgbClr val="000000"/>
                          </a:solidFill>
                          <a:effectLst/>
                          <a:latin typeface="+mn-lt"/>
                          <a:cs typeface="Calibri"/>
                        </a:rPr>
                        <a:t>: 20</a:t>
                      </a:r>
                      <a:r>
                        <a:rPr lang="ru-RU" sz="1200" b="0" dirty="0">
                          <a:solidFill>
                            <a:srgbClr val="000000"/>
                          </a:solidFill>
                          <a:effectLst/>
                          <a:latin typeface="+mn-lt"/>
                          <a:cs typeface="Calibri"/>
                        </a:rPr>
                        <a:t>12</a:t>
                      </a:r>
                      <a:r>
                        <a:rPr lang="fr-FR" sz="1200" b="0" dirty="0">
                          <a:solidFill>
                            <a:srgbClr val="000000"/>
                          </a:solidFill>
                          <a:effectLst/>
                          <a:latin typeface="+mn-lt"/>
                          <a:cs typeface="Calibri"/>
                        </a:rPr>
                        <a:t> – 20</a:t>
                      </a:r>
                      <a:r>
                        <a:rPr lang="ru-RU" sz="1200" b="0" dirty="0">
                          <a:solidFill>
                            <a:srgbClr val="000000"/>
                          </a:solidFill>
                          <a:effectLst/>
                          <a:latin typeface="+mn-lt"/>
                          <a:cs typeface="Calibri"/>
                        </a:rPr>
                        <a:t>16, </a:t>
                      </a:r>
                      <a:r>
                        <a:rPr lang="en-US" sz="1200" b="0" kern="1200" dirty="0">
                          <a:solidFill>
                            <a:srgbClr val="000000"/>
                          </a:solidFill>
                          <a:effectLst/>
                          <a:latin typeface="+mn-lt"/>
                          <a:ea typeface="+mn-ea"/>
                          <a:cs typeface="Calibri"/>
                        </a:rPr>
                        <a:t>bachelor's degree</a:t>
                      </a:r>
                      <a:r>
                        <a:rPr lang="ru-RU" sz="1200" b="0" kern="1200" dirty="0">
                          <a:solidFill>
                            <a:srgbClr val="000000"/>
                          </a:solidFill>
                          <a:effectLst/>
                          <a:latin typeface="+mn-lt"/>
                          <a:ea typeface="+mn-ea"/>
                          <a:cs typeface="Calibri"/>
                        </a:rPr>
                        <a:t> </a:t>
                      </a:r>
                      <a:r>
                        <a:rPr lang="en-US" sz="1200" b="0" kern="1200" dirty="0">
                          <a:solidFill>
                            <a:srgbClr val="000000"/>
                          </a:solidFill>
                          <a:effectLst/>
                          <a:latin typeface="+mn-lt"/>
                          <a:ea typeface="+mn-ea"/>
                          <a:cs typeface="Calibri"/>
                        </a:rPr>
                        <a:t>in</a:t>
                      </a:r>
                      <a:r>
                        <a:rPr lang="fr-FR" sz="1200" b="0" kern="1200" dirty="0">
                          <a:solidFill>
                            <a:srgbClr val="000000"/>
                          </a:solidFill>
                          <a:effectLst/>
                          <a:latin typeface="+mn-lt"/>
                          <a:ea typeface="+mn-ea"/>
                          <a:cs typeface="Calibri"/>
                        </a:rPr>
                        <a:t> </a:t>
                      </a:r>
                      <a:r>
                        <a:rPr lang="en-US" sz="1200" b="0" kern="1200" dirty="0">
                          <a:solidFill>
                            <a:srgbClr val="000000"/>
                          </a:solidFill>
                          <a:effectLst/>
                          <a:latin typeface="+mn-lt"/>
                          <a:ea typeface="+mn-ea"/>
                          <a:cs typeface="Calibri"/>
                        </a:rPr>
                        <a:t>Oil and Gas Engineering</a:t>
                      </a:r>
                      <a:endParaRPr lang="fr-FR" sz="1200" b="0" kern="1200" dirty="0">
                        <a:solidFill>
                          <a:srgbClr val="000000"/>
                        </a:solidFill>
                        <a:effectLst/>
                        <a:latin typeface="+mn-lt"/>
                        <a:ea typeface="+mn-ea"/>
                        <a:cs typeface="Calibri"/>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fr-FR" sz="1200" b="1" dirty="0">
                          <a:solidFill>
                            <a:srgbClr val="000000"/>
                          </a:solidFill>
                          <a:effectLst/>
                          <a:latin typeface="+mn-lt"/>
                          <a:cs typeface="Calibri"/>
                        </a:rPr>
                        <a:t>Omsk StateUniversity</a:t>
                      </a:r>
                      <a:r>
                        <a:rPr lang="fr-FR" sz="1200" b="0" dirty="0">
                          <a:solidFill>
                            <a:srgbClr val="000000"/>
                          </a:solidFill>
                          <a:effectLst/>
                          <a:latin typeface="+mn-lt"/>
                          <a:cs typeface="Calibri"/>
                        </a:rPr>
                        <a:t>: 1999 – 2004</a:t>
                      </a:r>
                      <a:r>
                        <a:rPr lang="en-US" sz="1200" b="0" dirty="0">
                          <a:solidFill>
                            <a:srgbClr val="000000"/>
                          </a:solidFill>
                          <a:effectLst/>
                          <a:latin typeface="+mn-lt"/>
                          <a:cs typeface="Calibri"/>
                        </a:rPr>
                        <a:t>, g</a:t>
                      </a:r>
                      <a:r>
                        <a:rPr lang="en-US" sz="1200" b="0" kern="1200" dirty="0">
                          <a:solidFill>
                            <a:srgbClr val="000000"/>
                          </a:solidFill>
                          <a:effectLst/>
                          <a:latin typeface="+mn-lt"/>
                          <a:ea typeface="+mn-ea"/>
                          <a:cs typeface="Calibri"/>
                        </a:rPr>
                        <a:t>raduated with a degree in economics</a:t>
                      </a:r>
                      <a:endParaRPr lang="fr-FR" sz="1200" b="0" dirty="0">
                        <a:solidFill>
                          <a:srgbClr val="000000"/>
                        </a:solidFill>
                        <a:effectLst/>
                        <a:latin typeface="+mn-lt"/>
                        <a:cs typeface="Calibri"/>
                      </a:endParaRP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200" dirty="0">
                        <a:solidFill>
                          <a:schemeClr val="tx1">
                            <a:lumMod val="75000"/>
                            <a:lumOff val="25000"/>
                          </a:schemeClr>
                        </a:solidFill>
                        <a:effectLst/>
                        <a:latin typeface="+mn-lt"/>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1" name="Tableau 6">
            <a:extLst>
              <a:ext uri="{FF2B5EF4-FFF2-40B4-BE49-F238E27FC236}">
                <a16:creationId xmlns:a16="http://schemas.microsoft.com/office/drawing/2014/main" id="{BB2286E9-C941-467D-B510-D56956837067}"/>
              </a:ext>
            </a:extLst>
          </p:cNvPr>
          <p:cNvGraphicFramePr>
            <a:graphicFrameLocks noGrp="1"/>
          </p:cNvGraphicFramePr>
          <p:nvPr>
            <p:extLst>
              <p:ext uri="{D42A27DB-BD31-4B8C-83A1-F6EECF244321}">
                <p14:modId xmlns:p14="http://schemas.microsoft.com/office/powerpoint/2010/main" val="1828833504"/>
              </p:ext>
            </p:extLst>
          </p:nvPr>
        </p:nvGraphicFramePr>
        <p:xfrm>
          <a:off x="281305" y="4652283"/>
          <a:ext cx="7000240" cy="4067974"/>
        </p:xfrm>
        <a:graphic>
          <a:graphicData uri="http://schemas.openxmlformats.org/drawingml/2006/table">
            <a:tbl>
              <a:tblPr firstRow="1" bandRow="1">
                <a:tableStyleId>{5C22544A-7EE6-4342-B048-85BDC9FD1C3A}</a:tableStyleId>
              </a:tblPr>
              <a:tblGrid>
                <a:gridCol w="1890395">
                  <a:extLst>
                    <a:ext uri="{9D8B030D-6E8A-4147-A177-3AD203B41FA5}">
                      <a16:colId xmlns:a16="http://schemas.microsoft.com/office/drawing/2014/main" val="20000"/>
                    </a:ext>
                  </a:extLst>
                </a:gridCol>
                <a:gridCol w="5109845">
                  <a:extLst>
                    <a:ext uri="{9D8B030D-6E8A-4147-A177-3AD203B41FA5}">
                      <a16:colId xmlns:a16="http://schemas.microsoft.com/office/drawing/2014/main" val="20001"/>
                    </a:ext>
                  </a:extLst>
                </a:gridCol>
              </a:tblGrid>
              <a:tr h="383487">
                <a:tc gridSpan="2">
                  <a:txBody>
                    <a:bodyPr/>
                    <a:lstStyle/>
                    <a:p>
                      <a:r>
                        <a:rPr lang="fr-FR" sz="1600" dirty="0">
                          <a:solidFill>
                            <a:srgbClr val="000000"/>
                          </a:solidFill>
                        </a:rPr>
                        <a:t>Projects</a:t>
                      </a:r>
                    </a:p>
                  </a:txBody>
                  <a:tcPr>
                    <a:lnB w="12700" cap="flat" cmpd="sng" algn="ctr">
                      <a:solidFill>
                        <a:prstClr val="black">
                          <a:lumMod val="50000"/>
                          <a:lumOff val="50000"/>
                        </a:prstClr>
                      </a:solidFill>
                      <a:prstDash val="solid"/>
                      <a:round/>
                      <a:headEnd type="none" w="med" len="med"/>
                      <a:tailEnd type="none" w="med" len="med"/>
                    </a:lnB>
                    <a:noFill/>
                  </a:tcPr>
                </a:tc>
                <a:tc hMerge="1">
                  <a:txBody>
                    <a:bodyPr/>
                    <a:lstStyle/>
                    <a:p>
                      <a:endParaRPr lang="fr-FR"/>
                    </a:p>
                  </a:txBody>
                  <a:tcPr/>
                </a:tc>
                <a:extLst>
                  <a:ext uri="{0D108BD9-81ED-4DB2-BD59-A6C34878D82A}">
                    <a16:rowId xmlns:a16="http://schemas.microsoft.com/office/drawing/2014/main" val="10000"/>
                  </a:ext>
                </a:extLst>
              </a:tr>
              <a:tr h="9768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kern="1200" baseline="0" dirty="0">
                          <a:solidFill>
                            <a:schemeClr val="tx1"/>
                          </a:solidFill>
                          <a:effectLst/>
                          <a:latin typeface="+mn-lt"/>
                          <a:ea typeface="+mn-ea"/>
                          <a:cs typeface="Calibri"/>
                        </a:rPr>
                        <a:t>www.data-analyst.ru</a:t>
                      </a:r>
                      <a:endParaRPr lang="fr-FR" sz="1200" b="0" strike="noStrike" kern="1200" baseline="0" dirty="0">
                        <a:solidFill>
                          <a:schemeClr val="tx1"/>
                        </a:solidFill>
                        <a:latin typeface="+mn-lt"/>
                        <a:ea typeface="+mn-ea"/>
                        <a:cs typeface="Calibri"/>
                      </a:endParaRP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1" kern="1200" dirty="0">
                          <a:solidFill>
                            <a:schemeClr val="tx1">
                              <a:lumMod val="75000"/>
                              <a:lumOff val="25000"/>
                            </a:schemeClr>
                          </a:solidFill>
                          <a:effectLst/>
                          <a:latin typeface="+mn-lt"/>
                          <a:ea typeface="+mn-ea"/>
                          <a:cs typeface="Calibri"/>
                        </a:rPr>
                        <a:t>Description: </a:t>
                      </a:r>
                      <a:r>
                        <a:rPr lang="fr-FR" sz="1200" kern="1200" dirty="0">
                          <a:solidFill>
                            <a:schemeClr val="tx1">
                              <a:lumMod val="75000"/>
                              <a:lumOff val="25000"/>
                            </a:schemeClr>
                          </a:solidFill>
                          <a:effectLst/>
                          <a:latin typeface="+mn-lt"/>
                          <a:ea typeface="+mn-ea"/>
                          <a:cs typeface="Calibri"/>
                        </a:rPr>
                        <a:t>Internet site with registration form, logging users, dinamic parsing of</a:t>
                      </a:r>
                      <a:r>
                        <a:rPr lang="ru-RU" sz="1200" kern="1200" dirty="0">
                          <a:solidFill>
                            <a:schemeClr val="tx1">
                              <a:lumMod val="75000"/>
                              <a:lumOff val="25000"/>
                            </a:schemeClr>
                          </a:solidFill>
                          <a:effectLst/>
                          <a:latin typeface="+mn-lt"/>
                          <a:ea typeface="+mn-ea"/>
                          <a:cs typeface="Calibri"/>
                        </a:rPr>
                        <a:t> </a:t>
                      </a:r>
                      <a:r>
                        <a:rPr lang="en-US" sz="1200" kern="1200" dirty="0">
                          <a:solidFill>
                            <a:schemeClr val="tx1">
                              <a:lumMod val="75000"/>
                              <a:lumOff val="25000"/>
                            </a:schemeClr>
                          </a:solidFill>
                          <a:effectLst/>
                          <a:latin typeface="+mn-lt"/>
                          <a:ea typeface="+mn-ea"/>
                          <a:cs typeface="Calibri"/>
                        </a:rPr>
                        <a:t>page</a:t>
                      </a:r>
                      <a:r>
                        <a:rPr lang="fr-FR" sz="1200" kern="1200" dirty="0">
                          <a:solidFill>
                            <a:schemeClr val="tx1">
                              <a:lumMod val="75000"/>
                              <a:lumOff val="25000"/>
                            </a:schemeClr>
                          </a:solidFill>
                          <a:effectLst/>
                          <a:latin typeface="+mn-lt"/>
                          <a:ea typeface="+mn-ea"/>
                          <a:cs typeface="Calibri"/>
                        </a:rPr>
                        <a:t> contents from markdown to html.</a:t>
                      </a:r>
                      <a:r>
                        <a:rPr lang="en-US" sz="1200" kern="1200" dirty="0">
                          <a:solidFill>
                            <a:schemeClr val="tx1">
                              <a:lumMod val="75000"/>
                              <a:lumOff val="25000"/>
                            </a:schemeClr>
                          </a:solidFill>
                          <a:effectLst/>
                          <a:latin typeface="+mn-lt"/>
                          <a:ea typeface="+mn-ea"/>
                          <a:cs typeface="Calibri"/>
                        </a:rPr>
                        <a:t> The site contains solved assignments and educational projects of the </a:t>
                      </a:r>
                      <a:r>
                        <a:rPr lang="fr-FR" sz="1200" kern="1200" dirty="0">
                          <a:solidFill>
                            <a:schemeClr val="tx1">
                              <a:lumMod val="75000"/>
                              <a:lumOff val="25000"/>
                            </a:schemeClr>
                          </a:solidFill>
                          <a:effectLst/>
                          <a:latin typeface="+mn-lt"/>
                          <a:ea typeface="+mn-ea"/>
                          <a:cs typeface="Calibri"/>
                        </a:rPr>
                        <a:t>D</a:t>
                      </a:r>
                      <a:r>
                        <a:rPr lang="en-US" sz="1200" kern="1200" dirty="0" err="1">
                          <a:solidFill>
                            <a:schemeClr val="tx1">
                              <a:lumMod val="75000"/>
                              <a:lumOff val="25000"/>
                            </a:schemeClr>
                          </a:solidFill>
                          <a:effectLst/>
                          <a:latin typeface="+mn-lt"/>
                          <a:ea typeface="+mn-ea"/>
                          <a:cs typeface="Calibri"/>
                        </a:rPr>
                        <a:t>ata</a:t>
                      </a:r>
                      <a:r>
                        <a:rPr lang="en-US" sz="1200" kern="1200" dirty="0">
                          <a:solidFill>
                            <a:schemeClr val="tx1">
                              <a:lumMod val="75000"/>
                              <a:lumOff val="25000"/>
                            </a:schemeClr>
                          </a:solidFill>
                          <a:effectLst/>
                          <a:latin typeface="+mn-lt"/>
                          <a:ea typeface="+mn-ea"/>
                          <a:cs typeface="Calibri"/>
                        </a:rPr>
                        <a:t> Analyst course.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lumMod val="75000"/>
                              <a:lumOff val="25000"/>
                            </a:schemeClr>
                          </a:solidFill>
                          <a:effectLst/>
                          <a:latin typeface="+mn-lt"/>
                          <a:ea typeface="+mn-ea"/>
                          <a:cs typeface="Calibri"/>
                        </a:rPr>
                        <a:t>Stack: </a:t>
                      </a:r>
                      <a:r>
                        <a:rPr lang="fr-FR" sz="1200" kern="1200" dirty="0">
                          <a:solidFill>
                            <a:schemeClr val="tx1">
                              <a:lumMod val="75000"/>
                              <a:lumOff val="25000"/>
                            </a:schemeClr>
                          </a:solidFill>
                          <a:effectLst/>
                          <a:latin typeface="+mn-lt"/>
                          <a:ea typeface="+mn-ea"/>
                          <a:cs typeface="Calibri"/>
                        </a:rPr>
                        <a:t>vds, apache2, php, html, css</a:t>
                      </a:r>
                      <a:endParaRPr lang="ru-RU" sz="1200" kern="1200" dirty="0">
                        <a:solidFill>
                          <a:schemeClr val="tx1">
                            <a:lumMod val="75000"/>
                            <a:lumOff val="25000"/>
                          </a:schemeClr>
                        </a:solidFill>
                        <a:effectLst/>
                        <a:latin typeface="+mn-lt"/>
                        <a:ea typeface="+mn-ea"/>
                        <a:cs typeface="Calibri"/>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lumMod val="75000"/>
                              <a:lumOff val="25000"/>
                            </a:schemeClr>
                          </a:solidFill>
                          <a:effectLst/>
                          <a:latin typeface="+mn-lt"/>
                          <a:ea typeface="+mn-ea"/>
                          <a:cs typeface="Calibri"/>
                        </a:rPr>
                        <a:t>Status</a:t>
                      </a:r>
                      <a:r>
                        <a:rPr lang="en-US" sz="1200" b="0" kern="1200" baseline="0" dirty="0">
                          <a:solidFill>
                            <a:schemeClr val="tx1"/>
                          </a:solidFill>
                          <a:effectLst/>
                          <a:latin typeface="+mn-lt"/>
                          <a:ea typeface="+mn-ea"/>
                          <a:cs typeface="Calibri"/>
                        </a:rPr>
                        <a:t>: </a:t>
                      </a:r>
                      <a:r>
                        <a:rPr lang="en-US" sz="1200" kern="1200" dirty="0">
                          <a:solidFill>
                            <a:schemeClr val="tx1">
                              <a:lumMod val="75000"/>
                              <a:lumOff val="25000"/>
                            </a:schemeClr>
                          </a:solidFill>
                          <a:effectLst/>
                          <a:latin typeface="+mn-lt"/>
                          <a:ea typeface="+mn-ea"/>
                          <a:cs typeface="Calibri"/>
                        </a:rPr>
                        <a:t>project is dead, but I continue technical use of the domain (see below)</a:t>
                      </a:r>
                      <a:endParaRPr lang="fr-FR" sz="1200" kern="1200" dirty="0">
                        <a:solidFill>
                          <a:schemeClr val="tx1">
                            <a:lumMod val="75000"/>
                            <a:lumOff val="25000"/>
                          </a:schemeClr>
                        </a:solidFill>
                        <a:effectLst/>
                        <a:latin typeface="+mn-lt"/>
                        <a:ea typeface="+mn-ea"/>
                        <a:cs typeface="Calibri"/>
                      </a:endParaRPr>
                    </a:p>
                  </a:txBody>
                  <a:tcPr>
                    <a:lnL w="12700" cmpd="sng">
                      <a:noFill/>
                    </a:lnL>
                    <a:lnR w="12700" cmpd="sng">
                      <a:noFill/>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2160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b="0" kern="1200" baseline="0" dirty="0">
                          <a:solidFill>
                            <a:schemeClr val="tx1"/>
                          </a:solidFill>
                          <a:effectLst/>
                          <a:latin typeface="+mn-lt"/>
                          <a:ea typeface="+mn-ea"/>
                          <a:cs typeface="Calibri"/>
                        </a:rPr>
                        <a:t>www.data-analyst.ru:8888</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b="0" kern="1200" baseline="0" dirty="0">
                          <a:solidFill>
                            <a:schemeClr val="tx1"/>
                          </a:solidFill>
                          <a:effectLst/>
                          <a:latin typeface="+mn-lt"/>
                          <a:ea typeface="+mn-ea"/>
                          <a:cs typeface="Calibri"/>
                        </a:rPr>
                        <a:t>www.data-analyst.ru/shell</a:t>
                      </a:r>
                      <a:endParaRPr lang="fr-FR" sz="1200" b="0" strike="noStrike" kern="1200" baseline="0" dirty="0">
                        <a:solidFill>
                          <a:schemeClr val="tx1"/>
                        </a:solidFill>
                        <a:latin typeface="+mn-lt"/>
                        <a:ea typeface="+mn-ea"/>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1" kern="1200" dirty="0">
                          <a:solidFill>
                            <a:schemeClr val="tx1">
                              <a:lumMod val="75000"/>
                              <a:lumOff val="25000"/>
                            </a:schemeClr>
                          </a:solidFill>
                          <a:effectLst/>
                          <a:latin typeface="+mn-lt"/>
                          <a:ea typeface="+mn-ea"/>
                          <a:cs typeface="Calibri"/>
                        </a:rPr>
                        <a:t>Description: </a:t>
                      </a:r>
                      <a:r>
                        <a:rPr lang="en-US" sz="1200" kern="1200" dirty="0">
                          <a:solidFill>
                            <a:schemeClr val="tx1">
                              <a:lumMod val="75000"/>
                              <a:lumOff val="25000"/>
                            </a:schemeClr>
                          </a:solidFill>
                          <a:effectLst/>
                          <a:latin typeface="+mn-lt"/>
                          <a:ea typeface="+mn-ea"/>
                          <a:cs typeface="Calibri"/>
                        </a:rPr>
                        <a:t>Remote online access to</a:t>
                      </a:r>
                      <a:r>
                        <a:rPr lang="ru-RU" sz="1200" kern="1200" dirty="0">
                          <a:solidFill>
                            <a:schemeClr val="tx1">
                              <a:lumMod val="75000"/>
                              <a:lumOff val="25000"/>
                            </a:schemeClr>
                          </a:solidFill>
                          <a:effectLst/>
                          <a:latin typeface="+mn-lt"/>
                          <a:ea typeface="+mn-ea"/>
                          <a:cs typeface="Calibri"/>
                        </a:rPr>
                        <a:t> </a:t>
                      </a:r>
                      <a:r>
                        <a:rPr lang="en-US" sz="1200" kern="1200" dirty="0" err="1">
                          <a:solidFill>
                            <a:schemeClr val="tx1">
                              <a:lumMod val="75000"/>
                              <a:lumOff val="25000"/>
                            </a:schemeClr>
                          </a:solidFill>
                          <a:effectLst/>
                          <a:latin typeface="+mn-lt"/>
                          <a:ea typeface="+mn-ea"/>
                          <a:cs typeface="Calibri"/>
                        </a:rPr>
                        <a:t>Jupyter</a:t>
                      </a:r>
                      <a:r>
                        <a:rPr lang="en-US" sz="1200" kern="1200" dirty="0">
                          <a:solidFill>
                            <a:schemeClr val="tx1">
                              <a:lumMod val="75000"/>
                              <a:lumOff val="25000"/>
                            </a:schemeClr>
                          </a:solidFill>
                          <a:effectLst/>
                          <a:latin typeface="+mn-lt"/>
                          <a:ea typeface="+mn-ea"/>
                          <a:cs typeface="Calibri"/>
                        </a:rPr>
                        <a:t> Notebook and shell via Internet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lumMod val="75000"/>
                              <a:lumOff val="25000"/>
                            </a:schemeClr>
                          </a:solidFill>
                          <a:effectLst/>
                          <a:latin typeface="+mn-lt"/>
                          <a:ea typeface="+mn-ea"/>
                          <a:cs typeface="Calibri"/>
                        </a:rPr>
                        <a:t>Stack: </a:t>
                      </a:r>
                      <a:r>
                        <a:rPr lang="fr-FR" sz="1200" kern="1200" dirty="0">
                          <a:solidFill>
                            <a:schemeClr val="tx1">
                              <a:lumMod val="75000"/>
                              <a:lumOff val="25000"/>
                            </a:schemeClr>
                          </a:solidFill>
                          <a:effectLst/>
                          <a:latin typeface="+mn-lt"/>
                          <a:ea typeface="+mn-ea"/>
                          <a:cs typeface="Calibri"/>
                        </a:rPr>
                        <a:t>vds, apache2 (proxy), python, jupyter labs), </a:t>
                      </a:r>
                      <a:r>
                        <a:rPr lang="en-US" sz="1200" kern="1200" dirty="0">
                          <a:solidFill>
                            <a:schemeClr val="tx1">
                              <a:lumMod val="75000"/>
                              <a:lumOff val="25000"/>
                            </a:schemeClr>
                          </a:solidFill>
                          <a:effectLst/>
                          <a:latin typeface="+mn-lt"/>
                          <a:ea typeface="+mn-ea"/>
                          <a:cs typeface="Calibri"/>
                        </a:rPr>
                        <a:t>shell, </a:t>
                      </a:r>
                      <a:r>
                        <a:rPr lang="en-US" sz="1200" kern="1200" dirty="0" err="1">
                          <a:solidFill>
                            <a:schemeClr val="tx1">
                              <a:lumMod val="75000"/>
                              <a:lumOff val="25000"/>
                            </a:schemeClr>
                          </a:solidFill>
                          <a:effectLst/>
                          <a:latin typeface="+mn-lt"/>
                          <a:ea typeface="+mn-ea"/>
                          <a:cs typeface="Calibri"/>
                        </a:rPr>
                        <a:t>ssh</a:t>
                      </a:r>
                      <a:endParaRPr lang="en-US" sz="1200" kern="1200" dirty="0">
                        <a:solidFill>
                          <a:schemeClr val="tx1">
                            <a:lumMod val="75000"/>
                            <a:lumOff val="25000"/>
                          </a:schemeClr>
                        </a:solidFill>
                        <a:effectLst/>
                        <a:latin typeface="+mn-lt"/>
                        <a:ea typeface="+mn-ea"/>
                        <a:cs typeface="Calibri"/>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lumMod val="75000"/>
                              <a:lumOff val="25000"/>
                            </a:schemeClr>
                          </a:solidFill>
                          <a:effectLst/>
                          <a:latin typeface="+mn-lt"/>
                          <a:ea typeface="+mn-ea"/>
                          <a:cs typeface="Calibri"/>
                        </a:rPr>
                        <a:t>Status</a:t>
                      </a:r>
                      <a:r>
                        <a:rPr lang="en-US" sz="1200" b="0" kern="1200" baseline="0" dirty="0">
                          <a:solidFill>
                            <a:schemeClr val="tx1"/>
                          </a:solidFill>
                          <a:effectLst/>
                          <a:latin typeface="+mn-lt"/>
                          <a:ea typeface="+mn-ea"/>
                          <a:cs typeface="Calibri"/>
                        </a:rPr>
                        <a:t>: </a:t>
                      </a:r>
                      <a:r>
                        <a:rPr lang="en-US" sz="1200" kern="1200" dirty="0">
                          <a:solidFill>
                            <a:schemeClr val="tx1">
                              <a:lumMod val="75000"/>
                              <a:lumOff val="25000"/>
                            </a:schemeClr>
                          </a:solidFill>
                          <a:effectLst/>
                          <a:latin typeface="+mn-lt"/>
                          <a:ea typeface="+mn-ea"/>
                          <a:cs typeface="Calibri"/>
                        </a:rPr>
                        <a:t>deployed</a:t>
                      </a:r>
                      <a:endParaRPr lang="ru-RU" sz="1200" kern="1200" dirty="0">
                        <a:solidFill>
                          <a:schemeClr val="tx1">
                            <a:lumMod val="75000"/>
                            <a:lumOff val="25000"/>
                          </a:schemeClr>
                        </a:solidFill>
                        <a:effectLst/>
                        <a:latin typeface="+mn-lt"/>
                        <a:ea typeface="+mn-ea"/>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651907"/>
                  </a:ext>
                </a:extLst>
              </a:tr>
              <a:tr h="4440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strike="noStrike" kern="1200" baseline="0" dirty="0">
                          <a:solidFill>
                            <a:schemeClr val="tx1"/>
                          </a:solidFill>
                          <a:latin typeface="+mn-lt"/>
                          <a:ea typeface="+mn-ea"/>
                          <a:cs typeface="Calibri"/>
                        </a:rPr>
                        <a:t>excell_functions</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1" kern="1200" dirty="0">
                          <a:solidFill>
                            <a:schemeClr val="tx1">
                              <a:lumMod val="75000"/>
                              <a:lumOff val="25000"/>
                            </a:schemeClr>
                          </a:solidFill>
                          <a:effectLst/>
                          <a:latin typeface="+mn-lt"/>
                          <a:ea typeface="+mn-ea"/>
                          <a:cs typeface="Calibri"/>
                        </a:rPr>
                        <a:t>Description: </a:t>
                      </a:r>
                      <a:r>
                        <a:rPr lang="en-US" sz="1200" kern="1200" dirty="0">
                          <a:solidFill>
                            <a:schemeClr val="tx1">
                              <a:lumMod val="75000"/>
                              <a:lumOff val="25000"/>
                            </a:schemeClr>
                          </a:solidFill>
                          <a:effectLst/>
                          <a:latin typeface="+mn-lt"/>
                          <a:ea typeface="+mn-ea"/>
                          <a:cs typeface="Calibri"/>
                        </a:rPr>
                        <a:t>Python library available for download and using via</a:t>
                      </a:r>
                      <a:r>
                        <a:rPr lang="ru-RU" sz="1200" kern="1200" dirty="0">
                          <a:solidFill>
                            <a:schemeClr val="tx1">
                              <a:lumMod val="75000"/>
                              <a:lumOff val="25000"/>
                            </a:schemeClr>
                          </a:solidFill>
                          <a:effectLst/>
                          <a:latin typeface="+mn-lt"/>
                          <a:ea typeface="+mn-ea"/>
                          <a:cs typeface="Calibri"/>
                        </a:rPr>
                        <a:t> </a:t>
                      </a:r>
                      <a:r>
                        <a:rPr lang="en-US" sz="1200" kern="1200" dirty="0" err="1">
                          <a:solidFill>
                            <a:schemeClr val="tx1">
                              <a:lumMod val="75000"/>
                              <a:lumOff val="25000"/>
                            </a:schemeClr>
                          </a:solidFill>
                          <a:effectLst/>
                          <a:latin typeface="+mn-lt"/>
                          <a:ea typeface="+mn-ea"/>
                          <a:cs typeface="Calibri"/>
                        </a:rPr>
                        <a:t>PyPi</a:t>
                      </a:r>
                      <a:r>
                        <a:rPr lang="en-US" sz="1200" kern="1200" dirty="0">
                          <a:solidFill>
                            <a:schemeClr val="tx1">
                              <a:lumMod val="75000"/>
                              <a:lumOff val="25000"/>
                            </a:schemeClr>
                          </a:solidFill>
                          <a:effectLst/>
                          <a:latin typeface="+mn-lt"/>
                          <a:ea typeface="+mn-ea"/>
                          <a:cs typeface="Calibri"/>
                        </a:rPr>
                        <a:t> (pip3)</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lumMod val="75000"/>
                              <a:lumOff val="25000"/>
                            </a:schemeClr>
                          </a:solidFill>
                          <a:effectLst/>
                          <a:latin typeface="+mn-lt"/>
                          <a:ea typeface="+mn-ea"/>
                          <a:cs typeface="Calibri"/>
                        </a:rPr>
                        <a:t>Status</a:t>
                      </a:r>
                      <a:r>
                        <a:rPr lang="en-US" sz="1200" b="0" kern="1200" baseline="0" dirty="0">
                          <a:solidFill>
                            <a:schemeClr val="tx1"/>
                          </a:solidFill>
                          <a:effectLst/>
                          <a:latin typeface="+mn-lt"/>
                          <a:ea typeface="+mn-ea"/>
                          <a:cs typeface="Calibri"/>
                        </a:rPr>
                        <a:t>: </a:t>
                      </a:r>
                      <a:r>
                        <a:rPr lang="en-US" sz="1200" kern="1200" dirty="0">
                          <a:solidFill>
                            <a:schemeClr val="tx1">
                              <a:lumMod val="75000"/>
                              <a:lumOff val="25000"/>
                            </a:schemeClr>
                          </a:solidFill>
                          <a:effectLst/>
                          <a:latin typeface="+mn-lt"/>
                          <a:ea typeface="+mn-ea"/>
                          <a:cs typeface="Calibri"/>
                        </a:rPr>
                        <a:t>Project abandoned</a:t>
                      </a:r>
                      <a:r>
                        <a:rPr lang="ru-RU" sz="1200" kern="1200" dirty="0">
                          <a:solidFill>
                            <a:schemeClr val="tx1">
                              <a:lumMod val="75000"/>
                              <a:lumOff val="25000"/>
                            </a:schemeClr>
                          </a:solidFill>
                          <a:effectLst/>
                          <a:latin typeface="+mn-lt"/>
                          <a:ea typeface="+mn-ea"/>
                          <a:cs typeface="Calibri"/>
                        </a:rPr>
                        <a:t> </a:t>
                      </a:r>
                      <a:r>
                        <a:rPr lang="en-US" sz="1200" kern="1200" dirty="0">
                          <a:solidFill>
                            <a:schemeClr val="tx1">
                              <a:lumMod val="75000"/>
                              <a:lumOff val="25000"/>
                            </a:schemeClr>
                          </a:solidFill>
                          <a:effectLst/>
                          <a:latin typeface="+mn-lt"/>
                          <a:ea typeface="+mn-ea"/>
                          <a:cs typeface="Calibri"/>
                        </a:rPr>
                        <a:t>due to insufficient test coverage</a:t>
                      </a:r>
                      <a:endParaRPr lang="ru-RU" sz="1200" kern="1200" dirty="0">
                        <a:solidFill>
                          <a:schemeClr val="tx1">
                            <a:lumMod val="75000"/>
                            <a:lumOff val="25000"/>
                          </a:schemeClr>
                        </a:solidFill>
                        <a:effectLst/>
                        <a:latin typeface="+mn-lt"/>
                        <a:ea typeface="+mn-ea"/>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9418864"/>
                  </a:ext>
                </a:extLst>
              </a:tr>
              <a:tr h="62160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b="0" strike="noStrike" kern="1200" baseline="0" dirty="0">
                          <a:solidFill>
                            <a:schemeClr val="tx1"/>
                          </a:solidFill>
                          <a:latin typeface="+mn-lt"/>
                          <a:ea typeface="+mn-ea"/>
                          <a:cs typeface="Calibri"/>
                        </a:rPr>
                        <a:t>GPT4freeBot</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1" kern="1200" dirty="0">
                          <a:solidFill>
                            <a:schemeClr val="tx1">
                              <a:lumMod val="75000"/>
                              <a:lumOff val="25000"/>
                            </a:schemeClr>
                          </a:solidFill>
                          <a:effectLst/>
                          <a:latin typeface="+mn-lt"/>
                          <a:ea typeface="+mn-ea"/>
                          <a:cs typeface="Calibri"/>
                        </a:rPr>
                        <a:t>Description: </a:t>
                      </a:r>
                      <a:r>
                        <a:rPr lang="en-US" sz="1200" kern="1200" dirty="0">
                          <a:solidFill>
                            <a:schemeClr val="tx1">
                              <a:lumMod val="75000"/>
                              <a:lumOff val="25000"/>
                            </a:schemeClr>
                          </a:solidFill>
                          <a:effectLst/>
                          <a:latin typeface="+mn-lt"/>
                          <a:ea typeface="+mn-ea"/>
                          <a:cs typeface="Calibri"/>
                        </a:rPr>
                        <a:t>Telegram </a:t>
                      </a:r>
                      <a:r>
                        <a:rPr lang="en-US" sz="1200" kern="1200" dirty="0" err="1">
                          <a:solidFill>
                            <a:schemeClr val="tx1">
                              <a:lumMod val="75000"/>
                              <a:lumOff val="25000"/>
                            </a:schemeClr>
                          </a:solidFill>
                          <a:effectLst/>
                          <a:latin typeface="+mn-lt"/>
                          <a:ea typeface="+mn-ea"/>
                          <a:cs typeface="Calibri"/>
                        </a:rPr>
                        <a:t>ChatGPT</a:t>
                      </a:r>
                      <a:r>
                        <a:rPr lang="en-US" sz="1200" kern="1200" dirty="0">
                          <a:solidFill>
                            <a:schemeClr val="tx1">
                              <a:lumMod val="75000"/>
                              <a:lumOff val="25000"/>
                            </a:schemeClr>
                          </a:solidFill>
                          <a:effectLst/>
                          <a:latin typeface="+mn-lt"/>
                          <a:ea typeface="+mn-ea"/>
                          <a:cs typeface="Calibri"/>
                        </a:rPr>
                        <a:t>-bot (based on gpt4free opensource project)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lumMod val="75000"/>
                              <a:lumOff val="25000"/>
                            </a:schemeClr>
                          </a:solidFill>
                          <a:effectLst/>
                          <a:latin typeface="+mn-lt"/>
                          <a:ea typeface="+mn-ea"/>
                          <a:cs typeface="Calibri"/>
                        </a:rPr>
                        <a:t>Stack: </a:t>
                      </a:r>
                      <a:r>
                        <a:rPr lang="en-US" sz="1200" kern="1200" dirty="0" err="1">
                          <a:solidFill>
                            <a:schemeClr val="tx1">
                              <a:lumMod val="75000"/>
                              <a:lumOff val="25000"/>
                            </a:schemeClr>
                          </a:solidFill>
                          <a:effectLst/>
                          <a:latin typeface="+mn-lt"/>
                          <a:ea typeface="+mn-ea"/>
                          <a:cs typeface="Calibri"/>
                        </a:rPr>
                        <a:t>vds</a:t>
                      </a:r>
                      <a:r>
                        <a:rPr lang="en-US" sz="1200" kern="1200" dirty="0">
                          <a:solidFill>
                            <a:schemeClr val="tx1">
                              <a:lumMod val="75000"/>
                              <a:lumOff val="25000"/>
                            </a:schemeClr>
                          </a:solidFill>
                          <a:effectLst/>
                          <a:latin typeface="+mn-lt"/>
                          <a:ea typeface="+mn-ea"/>
                          <a:cs typeface="Calibri"/>
                        </a:rPr>
                        <a:t>, </a:t>
                      </a:r>
                      <a:r>
                        <a:rPr lang="en-US" sz="1200" kern="1200" dirty="0" err="1">
                          <a:solidFill>
                            <a:schemeClr val="tx1">
                              <a:lumMod val="75000"/>
                              <a:lumOff val="25000"/>
                            </a:schemeClr>
                          </a:solidFill>
                          <a:effectLst/>
                          <a:latin typeface="+mn-lt"/>
                          <a:ea typeface="+mn-ea"/>
                          <a:cs typeface="Calibri"/>
                        </a:rPr>
                        <a:t>linux</a:t>
                      </a:r>
                      <a:r>
                        <a:rPr lang="en-US" sz="1200" kern="1200" dirty="0">
                          <a:solidFill>
                            <a:schemeClr val="tx1">
                              <a:lumMod val="75000"/>
                              <a:lumOff val="25000"/>
                            </a:schemeClr>
                          </a:solidFill>
                          <a:effectLst/>
                          <a:latin typeface="+mn-lt"/>
                          <a:ea typeface="+mn-ea"/>
                          <a:cs typeface="Calibri"/>
                        </a:rPr>
                        <a:t>, </a:t>
                      </a:r>
                      <a:r>
                        <a:rPr lang="fr-FR" sz="1200" kern="1200" dirty="0">
                          <a:solidFill>
                            <a:schemeClr val="tx1">
                              <a:lumMod val="75000"/>
                              <a:lumOff val="25000"/>
                            </a:schemeClr>
                          </a:solidFill>
                          <a:effectLst/>
                          <a:latin typeface="+mn-lt"/>
                          <a:ea typeface="+mn-ea"/>
                          <a:cs typeface="Calibri"/>
                        </a:rPr>
                        <a:t>python, git</a:t>
                      </a:r>
                      <a:r>
                        <a:rPr lang="en-US" sz="1200" kern="1200" dirty="0">
                          <a:solidFill>
                            <a:schemeClr val="tx1">
                              <a:lumMod val="75000"/>
                              <a:lumOff val="25000"/>
                            </a:schemeClr>
                          </a:solidFill>
                          <a:effectLst/>
                          <a:latin typeface="+mn-lt"/>
                          <a:ea typeface="+mn-ea"/>
                          <a:cs typeface="Calibri"/>
                        </a:rPr>
                        <a:t>, telegram API</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lumMod val="75000"/>
                              <a:lumOff val="25000"/>
                            </a:schemeClr>
                          </a:solidFill>
                          <a:effectLst/>
                          <a:latin typeface="+mn-lt"/>
                          <a:ea typeface="+mn-ea"/>
                          <a:cs typeface="Calibri"/>
                        </a:rPr>
                        <a:t>Status</a:t>
                      </a:r>
                      <a:r>
                        <a:rPr lang="en-US" sz="1200" b="0" kern="1200" baseline="0" dirty="0">
                          <a:solidFill>
                            <a:schemeClr val="tx1"/>
                          </a:solidFill>
                          <a:effectLst/>
                          <a:latin typeface="+mn-lt"/>
                          <a:ea typeface="+mn-ea"/>
                          <a:cs typeface="Calibri"/>
                        </a:rPr>
                        <a:t>: </a:t>
                      </a:r>
                      <a:r>
                        <a:rPr lang="en-US" sz="1200" kern="1200" dirty="0">
                          <a:solidFill>
                            <a:schemeClr val="tx1">
                              <a:lumMod val="75000"/>
                              <a:lumOff val="25000"/>
                            </a:schemeClr>
                          </a:solidFill>
                          <a:effectLst/>
                          <a:latin typeface="+mn-lt"/>
                          <a:ea typeface="+mn-ea"/>
                          <a:cs typeface="Calibri"/>
                        </a:rPr>
                        <a:t>deployed</a:t>
                      </a:r>
                      <a:endParaRPr lang="fr-FR" sz="1200" kern="1200" dirty="0">
                        <a:solidFill>
                          <a:schemeClr val="tx1">
                            <a:lumMod val="75000"/>
                            <a:lumOff val="25000"/>
                          </a:schemeClr>
                        </a:solidFill>
                        <a:effectLst/>
                        <a:latin typeface="+mn-lt"/>
                        <a:ea typeface="+mn-ea"/>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6618282"/>
                  </a:ext>
                </a:extLst>
              </a:tr>
              <a:tr h="9412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b="0" strike="noStrike" kern="1200" baseline="0" dirty="0">
                          <a:solidFill>
                            <a:schemeClr val="tx1"/>
                          </a:solidFill>
                          <a:latin typeface="+mn-lt"/>
                          <a:ea typeface="+mn-ea"/>
                          <a:cs typeface="Calibri"/>
                        </a:rPr>
                        <a:t>BlindTypingPractice</a:t>
                      </a:r>
                    </a:p>
                    <a:p>
                      <a:pPr marL="0" marR="0" indent="0" algn="l" defTabSz="457200" rtl="0" eaLnBrk="1" fontAlgn="auto" latinLnBrk="0" hangingPunct="1">
                        <a:lnSpc>
                          <a:spcPct val="100000"/>
                        </a:lnSpc>
                        <a:spcBef>
                          <a:spcPts val="0"/>
                        </a:spcBef>
                        <a:spcAft>
                          <a:spcPts val="0"/>
                        </a:spcAft>
                        <a:buClrTx/>
                        <a:buSzTx/>
                        <a:buFontTx/>
                        <a:buNone/>
                        <a:tabLst/>
                        <a:defRPr/>
                      </a:pPr>
                      <a:endParaRPr lang="fr-FR" sz="1200" b="0" strike="noStrike" kern="1200" baseline="0" dirty="0">
                        <a:solidFill>
                          <a:schemeClr val="tx1"/>
                        </a:solidFill>
                        <a:latin typeface="+mn-lt"/>
                        <a:ea typeface="+mn-ea"/>
                        <a:cs typeface="Calibri"/>
                      </a:endParaRP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1" kern="1200" dirty="0">
                          <a:solidFill>
                            <a:schemeClr val="tx1">
                              <a:lumMod val="75000"/>
                              <a:lumOff val="25000"/>
                            </a:schemeClr>
                          </a:solidFill>
                          <a:effectLst/>
                          <a:latin typeface="+mn-lt"/>
                          <a:ea typeface="+mn-ea"/>
                          <a:cs typeface="Calibri"/>
                        </a:rPr>
                        <a:t>Description: </a:t>
                      </a:r>
                      <a:r>
                        <a:rPr lang="en-US" sz="1200" kern="1200" dirty="0">
                          <a:solidFill>
                            <a:schemeClr val="tx1">
                              <a:lumMod val="75000"/>
                              <a:lumOff val="25000"/>
                            </a:schemeClr>
                          </a:solidFill>
                          <a:effectLst/>
                          <a:latin typeface="+mn-lt"/>
                          <a:ea typeface="+mn-ea"/>
                          <a:cs typeface="Calibri"/>
                        </a:rPr>
                        <a:t>A simple terminal application for developing blind typing skills, with the ability to display and store user statistics.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lumMod val="75000"/>
                              <a:lumOff val="25000"/>
                            </a:schemeClr>
                          </a:solidFill>
                          <a:effectLst/>
                          <a:latin typeface="+mn-lt"/>
                          <a:ea typeface="+mn-ea"/>
                          <a:cs typeface="Calibri"/>
                        </a:rPr>
                        <a:t>Stack: </a:t>
                      </a:r>
                      <a:r>
                        <a:rPr lang="fr-FR" sz="1200" kern="1200" dirty="0">
                          <a:solidFill>
                            <a:schemeClr val="tx1">
                              <a:lumMod val="75000"/>
                              <a:lumOff val="25000"/>
                            </a:schemeClr>
                          </a:solidFill>
                          <a:effectLst/>
                          <a:latin typeface="+mn-lt"/>
                          <a:ea typeface="+mn-ea"/>
                          <a:cs typeface="Calibri"/>
                        </a:rPr>
                        <a:t>python, curses</a:t>
                      </a:r>
                      <a:r>
                        <a:rPr lang="en-US" sz="1200" kern="1200" dirty="0">
                          <a:solidFill>
                            <a:schemeClr val="tx1">
                              <a:lumMod val="75000"/>
                              <a:lumOff val="25000"/>
                            </a:schemeClr>
                          </a:solidFill>
                          <a:effectLst/>
                          <a:latin typeface="+mn-lt"/>
                          <a:ea typeface="+mn-ea"/>
                          <a:cs typeface="Calibri"/>
                        </a:rPr>
                        <a:t>, shell</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lumMod val="75000"/>
                              <a:lumOff val="25000"/>
                            </a:schemeClr>
                          </a:solidFill>
                          <a:effectLst/>
                          <a:latin typeface="+mn-lt"/>
                          <a:ea typeface="+mn-ea"/>
                          <a:cs typeface="Calibri"/>
                        </a:rPr>
                        <a:t>Status: </a:t>
                      </a:r>
                      <a:r>
                        <a:rPr lang="fr-FR" sz="1200" kern="1200" dirty="0">
                          <a:solidFill>
                            <a:schemeClr val="tx1">
                              <a:lumMod val="75000"/>
                              <a:lumOff val="25000"/>
                            </a:schemeClr>
                          </a:solidFill>
                          <a:effectLst/>
                          <a:latin typeface="+mn-lt"/>
                          <a:ea typeface="+mn-ea"/>
                          <a:cs typeface="Calibri"/>
                        </a:rPr>
                        <a:t>under construction</a:t>
                      </a:r>
                    </a:p>
                  </a:txBody>
                  <a:tcPr>
                    <a:lnL w="12700" cmpd="sng">
                      <a:noFill/>
                    </a:lnL>
                    <a:lnR w="12700" cmpd="sng">
                      <a:noFill/>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8297175"/>
                  </a:ext>
                </a:extLst>
              </a:tr>
            </a:tbl>
          </a:graphicData>
        </a:graphic>
      </p:graphicFrame>
    </p:spTree>
    <p:extLst>
      <p:ext uri="{BB962C8B-B14F-4D97-AF65-F5344CB8AC3E}">
        <p14:creationId xmlns:p14="http://schemas.microsoft.com/office/powerpoint/2010/main" val="1930493986"/>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209</TotalTime>
  <Words>404</Words>
  <Application>Microsoft Office PowerPoint</Application>
  <PresentationFormat>Произвольный</PresentationFormat>
  <Paragraphs>48</Paragraphs>
  <Slides>1</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vt:i4>
      </vt:variant>
    </vt:vector>
  </HeadingPairs>
  <TitlesOfParts>
    <vt:vector size="4" baseType="lpstr">
      <vt:lpstr>Arial</vt:lpstr>
      <vt:lpstr>Calibri</vt:lpstr>
      <vt:lpstr>Thème Office</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Елена Машкина</cp:lastModifiedBy>
  <cp:revision>35</cp:revision>
  <dcterms:created xsi:type="dcterms:W3CDTF">2015-06-24T14:35:12Z</dcterms:created>
  <dcterms:modified xsi:type="dcterms:W3CDTF">2024-04-11T14:51:42Z</dcterms:modified>
</cp:coreProperties>
</file>