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74" r:id="rId10"/>
    <p:sldId id="263" r:id="rId11"/>
    <p:sldId id="276" r:id="rId12"/>
    <p:sldId id="275" r:id="rId13"/>
    <p:sldId id="264" r:id="rId14"/>
    <p:sldId id="268" r:id="rId15"/>
    <p:sldId id="265" r:id="rId16"/>
    <p:sldId id="271" r:id="rId17"/>
    <p:sldId id="266" r:id="rId18"/>
    <p:sldId id="270" r:id="rId19"/>
    <p:sldId id="267" r:id="rId20"/>
    <p:sldId id="272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2492734" y="5094577"/>
            <a:ext cx="6194066" cy="925223"/>
          </a:xfrm>
        </p:spPr>
        <p:txBody>
          <a:bodyPr/>
          <a:lstStyle>
            <a:lvl1pPr marL="0" indent="0" algn="r">
              <a:buNone/>
              <a:defRPr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108986" y="3606800"/>
            <a:ext cx="7577814" cy="1470025"/>
          </a:xfrm>
        </p:spPr>
        <p:txBody>
          <a:bodyPr anchor="b" anchorCtr="0"/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6/25/2010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6/25/2010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6/25/2010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6/25/2010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6/25/2010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6/25/2010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BC8C-447D-48B7-85E7-C44104B6F7C5}" type="datetimeFigureOut">
              <a:rPr lang="en-US" smtClean="0"/>
              <a:pPr/>
              <a:t>6/25/2010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DC32BC8C-447D-48B7-85E7-C44104B6F7C5}" type="datetimeFigureOut">
              <a:rPr lang="en-US" smtClean="0"/>
              <a:pPr/>
              <a:t>6/25/2010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+mn-lt"/>
              </a:defRPr>
            </a:lvl1pPr>
          </a:lstStyle>
          <a:p>
            <a:fld id="{897E010F-20E1-4FA5-8814-55498806C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defPPr>
        <a:defRPr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hangingPunct="1">
        <a:buNone/>
        <a:defRPr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hangingPunct="1">
        <a:buChar char="•"/>
        <a:defRPr sz="2800">
          <a:latin typeface="+mn-lt"/>
        </a:defRPr>
      </a:lvl1pPr>
      <a:lvl2pPr marL="742950" indent="-285750" eaLnBrk="1" hangingPunct="1">
        <a:buChar char="–"/>
        <a:defRPr sz="2400">
          <a:latin typeface="+mn-lt"/>
        </a:defRPr>
      </a:lvl2pPr>
      <a:lvl3pPr marL="1143000" indent="-228600" eaLnBrk="1" hangingPunct="1">
        <a:buChar char="•"/>
        <a:defRPr sz="2400">
          <a:latin typeface="+mn-lt"/>
        </a:defRPr>
      </a:lvl3pPr>
      <a:lvl4pPr marL="1600200" indent="-228600" eaLnBrk="1" hangingPunct="1">
        <a:buChar char="–"/>
        <a:defRPr sz="2000">
          <a:latin typeface="+mn-lt"/>
        </a:defRPr>
      </a:lvl4pPr>
      <a:lvl5pPr marL="2057400" indent="-228600" eaLnBrk="1" hangingPunct="1">
        <a:buChar char="»"/>
        <a:defRPr sz="2000">
          <a:latin typeface="+mn-lt"/>
        </a:defRPr>
      </a:lvl5pPr>
      <a:lvl6pPr marL="2514600" indent="-228600" eaLnBrk="1" hangingPunct="1">
        <a:buChar char="•"/>
        <a:defRPr sz="2000"/>
      </a:lvl6pPr>
      <a:lvl7pPr marL="2971800" indent="-228600" eaLnBrk="1" hangingPunct="1">
        <a:buChar char="•"/>
        <a:defRPr sz="2000"/>
      </a:lvl7pPr>
      <a:lvl8pPr marL="3429000" indent="-228600" eaLnBrk="1" hangingPunct="1">
        <a:buChar char="•"/>
        <a:defRPr sz="2000"/>
      </a:lvl8pPr>
      <a:lvl9pPr marL="3886200" indent="-228600" eaLnBrk="1" hangingPunct="1">
        <a:buChar char="•"/>
        <a:defRPr sz="2000"/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438400"/>
            <a:ext cx="7577814" cy="1470025"/>
          </a:xfrm>
        </p:spPr>
        <p:txBody>
          <a:bodyPr>
            <a:noAutofit/>
          </a:bodyPr>
          <a:lstStyle/>
          <a:p>
            <a:pPr algn="ctr"/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Sistem de simulare si testare automata a functionalitatilor unui computer de bord</a:t>
            </a: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Ce este o platforma “Rich client”</a:t>
            </a:r>
          </a:p>
          <a:p>
            <a:pPr>
              <a:buNone/>
            </a:pP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Intr-o arhitectura client – server termenul de 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„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rich - 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” este folosit pentru clienti unde procesarea datelor apare in principal pe partea de 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. Clientul ofera de asemenea interfata grafica cu 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utilizatorul.</a:t>
            </a:r>
            <a:endParaRPr lang="ro-RO" sz="2400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Avantajele unei platforme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Rich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client”</a:t>
            </a:r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Reducerea timpului de 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dezvoltare</a:t>
            </a:r>
            <a:endParaRPr lang="ro-RO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Consistenta interfetei cu 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utilizatorul</a:t>
            </a:r>
            <a:endParaRPr lang="ro-RO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Reactualizarea</a:t>
            </a:r>
            <a:endParaRPr lang="ro-RO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Independenta 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platformei</a:t>
            </a:r>
            <a:endParaRPr lang="ro-RO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Reutilizarea si 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fiabilitatea</a:t>
            </a:r>
            <a:endParaRPr lang="ro-RO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Platforma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Netbeans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Caracteristici ale platformei Netbeans</a:t>
            </a:r>
          </a:p>
          <a:p>
            <a:pPr lvl="1"/>
            <a:r>
              <a:rPr lang="ro-RO" sz="2200" noProof="1" smtClean="0">
                <a:latin typeface="Times New Roman" pitchFamily="18" charset="0"/>
                <a:cs typeface="Times New Roman" pitchFamily="18" charset="0"/>
              </a:rPr>
              <a:t>Infrastructura interfetei cu </a:t>
            </a:r>
            <a:r>
              <a:rPr lang="ro-RO" sz="2200" noProof="1" smtClean="0">
                <a:latin typeface="Times New Roman" pitchFamily="18" charset="0"/>
                <a:cs typeface="Times New Roman" pitchFamily="18" charset="0"/>
              </a:rPr>
              <a:t>utilizatorul</a:t>
            </a:r>
            <a:endParaRPr lang="ro-RO" sz="2200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sz="2200" noProof="1" smtClean="0">
                <a:latin typeface="Times New Roman" pitchFamily="18" charset="0"/>
                <a:cs typeface="Times New Roman" pitchFamily="18" charset="0"/>
              </a:rPr>
              <a:t>Editorul de </a:t>
            </a:r>
            <a:r>
              <a:rPr lang="ro-RO" sz="2200" noProof="1" smtClean="0">
                <a:latin typeface="Times New Roman" pitchFamily="18" charset="0"/>
                <a:cs typeface="Times New Roman" pitchFamily="18" charset="0"/>
              </a:rPr>
              <a:t>date</a:t>
            </a:r>
            <a:endParaRPr lang="ro-RO" sz="2200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sz="2200" noProof="1" smtClean="0">
                <a:latin typeface="Times New Roman" pitchFamily="18" charset="0"/>
                <a:cs typeface="Times New Roman" pitchFamily="18" charset="0"/>
              </a:rPr>
              <a:t>Afisajul </a:t>
            </a:r>
            <a:r>
              <a:rPr lang="ro-RO" sz="2200" noProof="1" smtClean="0">
                <a:latin typeface="Times New Roman" pitchFamily="18" charset="0"/>
                <a:cs typeface="Times New Roman" pitchFamily="18" charset="0"/>
              </a:rPr>
              <a:t>particularizabil</a:t>
            </a:r>
            <a:endParaRPr lang="ro-RO" sz="2200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sz="2200" noProof="1" smtClean="0">
                <a:latin typeface="Times New Roman" pitchFamily="18" charset="0"/>
                <a:cs typeface="Times New Roman" pitchFamily="18" charset="0"/>
              </a:rPr>
              <a:t>Infratructura </a:t>
            </a:r>
            <a:r>
              <a:rPr lang="ro-RO" sz="2200" noProof="1" smtClean="0">
                <a:latin typeface="Times New Roman" pitchFamily="18" charset="0"/>
                <a:cs typeface="Times New Roman" pitchFamily="18" charset="0"/>
              </a:rPr>
              <a:t>Wizard</a:t>
            </a:r>
            <a:endParaRPr lang="ro-RO" sz="2200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sz="2200" noProof="1" smtClean="0">
                <a:latin typeface="Times New Roman" pitchFamily="18" charset="0"/>
                <a:cs typeface="Times New Roman" pitchFamily="18" charset="0"/>
              </a:rPr>
              <a:t>Sisteme de </a:t>
            </a:r>
            <a:r>
              <a:rPr lang="ro-RO" sz="2200" noProof="1" smtClean="0">
                <a:latin typeface="Times New Roman" pitchFamily="18" charset="0"/>
                <a:cs typeface="Times New Roman" pitchFamily="18" charset="0"/>
              </a:rPr>
              <a:t>date</a:t>
            </a:r>
            <a:endParaRPr lang="ro-RO" sz="2200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sz="2200" noProof="1" smtClean="0">
                <a:latin typeface="Times New Roman" pitchFamily="18" charset="0"/>
                <a:cs typeface="Times New Roman" pitchFamily="18" charset="0"/>
              </a:rPr>
              <a:t>Internationalizare</a:t>
            </a:r>
            <a:endParaRPr lang="ro-RO" sz="2200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sz="2200" noProof="1" smtClean="0">
                <a:latin typeface="Times New Roman" pitchFamily="18" charset="0"/>
                <a:cs typeface="Times New Roman" pitchFamily="18" charset="0"/>
              </a:rPr>
              <a:t>Sistem de </a:t>
            </a:r>
            <a:r>
              <a:rPr lang="ro-RO" sz="2200" noProof="1" smtClean="0">
                <a:latin typeface="Times New Roman" pitchFamily="18" charset="0"/>
                <a:cs typeface="Times New Roman" pitchFamily="18" charset="0"/>
              </a:rPr>
              <a:t>ajutor</a:t>
            </a:r>
            <a:endParaRPr lang="ro-RO" sz="2200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Infrastructura interfetei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cu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utilizatorul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Structura platformei 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Arhitectura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platformei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83535"/>
          </a:xfrm>
        </p:spPr>
        <p:txBody>
          <a:bodyPr>
            <a:normAutofit/>
          </a:bodyPr>
          <a:lstStyle/>
          <a:p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Platforma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Netbeans(2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ro-RO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o-RO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Structura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 conceptuala a IDE-ului 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Netbeans</a:t>
            </a:r>
            <a:endParaRPr lang="ro-RO" noProof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8001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Swing</a:t>
            </a:r>
            <a:endParaRPr lang="ro-RO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Descrierea</a:t>
            </a:r>
            <a:r>
              <a:rPr lang="en-US" dirty="0" smtClean="0"/>
              <a:t> </a:t>
            </a:r>
            <a:r>
              <a:rPr lang="en-US" dirty="0" err="1" smtClean="0"/>
              <a:t>proiectului</a:t>
            </a:r>
            <a:endParaRPr lang="ro-RO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Simulatorul</a:t>
            </a:r>
            <a:endParaRPr lang="ro-RO" dirty="0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Simulatorul</a:t>
            </a:r>
            <a:r>
              <a:rPr lang="en-US" dirty="0" smtClean="0"/>
              <a:t> (2)</a:t>
            </a:r>
            <a:endParaRPr lang="ro-RO" dirty="0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Interfata</a:t>
            </a:r>
            <a:r>
              <a:rPr lang="en-US" dirty="0" smtClean="0"/>
              <a:t> </a:t>
            </a:r>
            <a:r>
              <a:rPr lang="en-US" dirty="0" err="1" smtClean="0"/>
              <a:t>grafica</a:t>
            </a:r>
            <a:r>
              <a:rPr lang="en-US" dirty="0" smtClean="0"/>
              <a:t> cu </a:t>
            </a:r>
            <a:r>
              <a:rPr lang="en-US" dirty="0" err="1" smtClean="0"/>
              <a:t>utilizatorul</a:t>
            </a:r>
            <a:endParaRPr lang="ro-RO" dirty="0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Interfata</a:t>
            </a:r>
            <a:r>
              <a:rPr lang="en-US" dirty="0" smtClean="0"/>
              <a:t> </a:t>
            </a:r>
            <a:r>
              <a:rPr lang="en-US" dirty="0" err="1" smtClean="0"/>
              <a:t>grafica</a:t>
            </a:r>
            <a:r>
              <a:rPr lang="en-US" dirty="0" smtClean="0"/>
              <a:t> cu </a:t>
            </a:r>
            <a:r>
              <a:rPr lang="en-US" dirty="0" err="1" smtClean="0"/>
              <a:t>utilizatorul</a:t>
            </a:r>
            <a:r>
              <a:rPr lang="en-US" dirty="0" smtClean="0"/>
              <a:t> (2)</a:t>
            </a:r>
            <a:endParaRPr lang="ro-RO" dirty="0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Modulul</a:t>
            </a:r>
            <a:r>
              <a:rPr lang="en-US" dirty="0" smtClean="0"/>
              <a:t> de </a:t>
            </a:r>
            <a:r>
              <a:rPr lang="en-US" dirty="0" err="1" smtClean="0"/>
              <a:t>testare</a:t>
            </a:r>
            <a:endParaRPr lang="ro-RO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Clr>
                <a:schemeClr val="tx1"/>
              </a:buClr>
            </a:pPr>
            <a:r>
              <a:rPr lang="en-US" noProof="1" smtClean="0"/>
              <a:t>Context : </a:t>
            </a:r>
            <a:r>
              <a:rPr lang="ro-RO" noProof="1" smtClean="0"/>
              <a:t>Software pentru sisteme embedded</a:t>
            </a:r>
          </a:p>
          <a:p>
            <a:pPr marL="514350" indent="-514350">
              <a:buClr>
                <a:schemeClr val="tx1"/>
              </a:buClr>
            </a:pPr>
            <a:r>
              <a:rPr lang="ro-RO" noProof="1" smtClean="0"/>
              <a:t>Tehnologii folosite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/>
              <a:t>Baze de date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/>
              <a:t>Programare orientata pe obiecte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/>
              <a:t>Modelare UML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/>
              <a:t>Platforma Netbeans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/>
              <a:t>Java Swing</a:t>
            </a:r>
          </a:p>
          <a:p>
            <a:pPr marL="514350" indent="-514350">
              <a:buClr>
                <a:schemeClr val="tx1"/>
              </a:buClr>
            </a:pPr>
            <a:r>
              <a:rPr lang="en-US" noProof="1" smtClean="0"/>
              <a:t>Descrierea proiectului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/>
              <a:t>Simulator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/>
              <a:t>Interfata grafica cu utilizatorul</a:t>
            </a:r>
          </a:p>
          <a:p>
            <a:pPr marL="914400" lvl="1" indent="-514350">
              <a:buClr>
                <a:schemeClr val="tx1"/>
              </a:buClr>
            </a:pPr>
            <a:r>
              <a:rPr lang="en-US" noProof="1" smtClean="0"/>
              <a:t>Modul de testare</a:t>
            </a:r>
          </a:p>
          <a:p>
            <a:pPr marL="514350" indent="-514350">
              <a:buClr>
                <a:schemeClr val="tx1"/>
              </a:buClr>
            </a:pPr>
            <a:r>
              <a:rPr lang="en-US" noProof="1" smtClean="0"/>
              <a:t>Concluzii</a:t>
            </a:r>
            <a:endParaRPr lang="ro-RO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noProof="1" smtClean="0">
                <a:latin typeface="Times New Roman" pitchFamily="18" charset="0"/>
                <a:cs typeface="Times New Roman" pitchFamily="18" charset="0"/>
              </a:rPr>
              <a:t>Cuprins</a:t>
            </a:r>
            <a:endParaRPr lang="ro-RO" sz="4000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Modulul</a:t>
            </a:r>
            <a:r>
              <a:rPr lang="en-US" dirty="0" smtClean="0"/>
              <a:t> de </a:t>
            </a:r>
            <a:r>
              <a:rPr lang="en-US" dirty="0" err="1" smtClean="0"/>
              <a:t>testare</a:t>
            </a:r>
            <a:r>
              <a:rPr lang="en-US" dirty="0" smtClean="0"/>
              <a:t> (2)</a:t>
            </a:r>
            <a:endParaRPr lang="ro-RO" dirty="0"/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endParaRPr lang="ro-RO" dirty="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Termenul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firmware</a:t>
            </a:r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În  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electronica şi 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informatica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, firmware-ul este un termen folosit adesea pentru a desemna programele 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fixe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, de obicei destul de 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mici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, şi structurile de date ce controlează intern diverse dispozitive </a:t>
            </a:r>
            <a:r>
              <a:rPr lang="ro-RO" sz="2400" noProof="1" smtClean="0">
                <a:latin typeface="Times New Roman" pitchFamily="18" charset="0"/>
                <a:cs typeface="Times New Roman" pitchFamily="18" charset="0"/>
              </a:rPr>
              <a:t>electronice</a:t>
            </a:r>
            <a:endParaRPr lang="ro-RO" sz="2400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Firmware in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2010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o-RO" sz="2600" dirty="0" smtClean="0">
                <a:latin typeface="Times New Roman" pitchFamily="18" charset="0"/>
                <a:cs typeface="Times New Roman" pitchFamily="18" charset="0"/>
              </a:rPr>
              <a:t>Conceptul </a:t>
            </a:r>
            <a:r>
              <a:rPr lang="ro-RO" sz="2600" dirty="0" smtClean="0">
                <a:latin typeface="Times New Roman" pitchFamily="18" charset="0"/>
                <a:cs typeface="Times New Roman" pitchFamily="18" charset="0"/>
              </a:rPr>
              <a:t>de “firmware” a evoluat in a insemna aproape orice continut programabil al unui dispozitiv hardware, nu doar codul maisna pentru un procesor, dar si configuratii si date pentru circuite integrate specializate destinate aplicatiilor (“application-specific integrated circuits - ASIC”), dispozitive logice programabile, etc.</a:t>
            </a:r>
            <a:endParaRPr lang="ro-RO" sz="2600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Software pentru sisteme 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embedded</a:t>
            </a:r>
            <a:endParaRPr lang="ro-RO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Dezvoltarea softwareului pentru sisteme integrate</a:t>
            </a:r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Masinile gazda 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si 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tinta</a:t>
            </a:r>
            <a:endParaRPr lang="ro-RO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Compilatoare de 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trecere</a:t>
            </a:r>
            <a:endParaRPr lang="ro-RO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Introducerea softwareului integrat in sistemul 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tinta</a:t>
            </a:r>
            <a:endParaRPr lang="ro-RO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Arhitecturi software pentru sisteme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embedded</a:t>
            </a:r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Round-Robin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o-RO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Round-Robin cu 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intreruperi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o-RO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Function Queue 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Scheduling</a:t>
            </a:r>
            <a:endParaRPr lang="ro-RO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Sisteme de operare in timp real 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(RTOS)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ro-RO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Problema partajarii datelor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Exemple de sisteme embedded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Software pentru sisteme embedded 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(2)</a:t>
            </a:r>
            <a:endParaRPr lang="ro-RO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Programarea orientata pe obiecte</a:t>
            </a: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Baze de date</a:t>
            </a: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Modelare UML</a:t>
            </a: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Platforma Netbeans</a:t>
            </a:r>
          </a:p>
          <a:p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Java Swing</a:t>
            </a:r>
          </a:p>
          <a:p>
            <a:endParaRPr lang="ro-R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Tehnologii folosite</a:t>
            </a:r>
            <a:endParaRPr lang="ro-RO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Programarea orientată pe obiecte (POO, uneori 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şi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Programarea orientată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obiect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este o paradigma de 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programare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. Termenul englez corespunzător este </a:t>
            </a:r>
            <a:r>
              <a:rPr lang="ro-RO" i="1" noProof="1" smtClean="0">
                <a:latin typeface="Times New Roman" pitchFamily="18" charset="0"/>
                <a:cs typeface="Times New Roman" pitchFamily="18" charset="0"/>
              </a:rPr>
              <a:t>Object Oriented Programming </a:t>
            </a:r>
            <a:r>
              <a:rPr lang="ro-RO" i="1" noProof="1" smtClean="0">
                <a:latin typeface="Times New Roman" pitchFamily="18" charset="0"/>
                <a:cs typeface="Times New Roman" pitchFamily="18" charset="0"/>
              </a:rPr>
              <a:t>(OOP)</a:t>
            </a:r>
            <a:r>
              <a:rPr lang="ro-RO" noProof="1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o-RO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Clase si obiecte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Comunicarea intre obiecte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Comportarea claselor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Principii de baza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Abstractizarea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Incapsularea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Polimorfismul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Mostenirea</a:t>
            </a:r>
            <a:endParaRPr lang="ro-RO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Programarea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 orientata pe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obiecte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Modelul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relational</a:t>
            </a:r>
            <a:endParaRPr lang="en-US" b="1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Conceptele utilizate pentru definirea stucturii de date</a:t>
            </a:r>
          </a:p>
          <a:p>
            <a:pPr lvl="1">
              <a:buNone/>
            </a:pP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(Domeniul, Tabela,  Atributul, Cheia, Tuplul, Schema baxei de date, Schema tabelei)</a:t>
            </a:r>
            <a:endParaRPr lang="en-US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Algebra relationala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Calculul relational</a:t>
            </a: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Avantajele BDR</a:t>
            </a:r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Apache Derby Network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server</a:t>
            </a:r>
            <a:endParaRPr lang="ro-RO" b="1" noProof="1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Server de retea integrat</a:t>
            </a:r>
          </a:p>
          <a:p>
            <a:pPr lvl="1"/>
            <a:r>
              <a:rPr lang="en-US" noProof="1" smtClean="0">
                <a:latin typeface="Times New Roman" pitchFamily="18" charset="0"/>
                <a:cs typeface="Times New Roman" pitchFamily="18" charset="0"/>
              </a:rPr>
              <a:t>Comparatie cu alte baze de date integrate SQL</a:t>
            </a:r>
            <a:endParaRPr lang="ro-RO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Baze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ro-RO" b="1" noProof="1" smtClean="0">
                <a:latin typeface="Times New Roman" pitchFamily="18" charset="0"/>
                <a:cs typeface="Times New Roman" pitchFamily="18" charset="0"/>
              </a:rPr>
              <a:t>date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4191000"/>
            <a:ext cx="243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sz="2600" b="1" dirty="0" smtClean="0">
                <a:latin typeface="Times New Roman" pitchFamily="18" charset="0"/>
                <a:cs typeface="Times New Roman" pitchFamily="18" charset="0"/>
              </a:rPr>
              <a:t>Unified Modeling Language (UML) </a:t>
            </a:r>
            <a:r>
              <a:rPr lang="ro-RO" sz="2600" dirty="0" smtClean="0">
                <a:latin typeface="Times New Roman" pitchFamily="18" charset="0"/>
                <a:cs typeface="Times New Roman" pitchFamily="18" charset="0"/>
              </a:rPr>
              <a:t>este un limbaj de modelare standardizat, cu scopuri generale in cadrul domeniului „software engineering”. Standardul este administrat si a fost creat de OMG (Object Management Group).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Istoric</a:t>
            </a:r>
          </a:p>
          <a:p>
            <a:pPr lvl="1"/>
            <a:r>
              <a:rPr lang="en-US" sz="2600" noProof="1" smtClean="0">
                <a:latin typeface="Times New Roman" pitchFamily="18" charset="0"/>
                <a:cs typeface="Times New Roman" pitchFamily="18" charset="0"/>
              </a:rPr>
              <a:t>Inainte de UML 1.x</a:t>
            </a:r>
          </a:p>
          <a:p>
            <a:pPr lvl="1"/>
            <a:r>
              <a:rPr lang="en-US" sz="2600" noProof="1" smtClean="0">
                <a:latin typeface="Times New Roman" pitchFamily="18" charset="0"/>
                <a:cs typeface="Times New Roman" pitchFamily="18" charset="0"/>
              </a:rPr>
              <a:t>Dezvoltarea catre </a:t>
            </a:r>
            <a:r>
              <a:rPr lang="en-US" sz="2600" noProof="1" smtClean="0">
                <a:latin typeface="Times New Roman" pitchFamily="18" charset="0"/>
                <a:cs typeface="Times New Roman" pitchFamily="18" charset="0"/>
              </a:rPr>
              <a:t>UML </a:t>
            </a:r>
            <a:r>
              <a:rPr lang="en-US" sz="2600" noProof="1" smtClean="0">
                <a:latin typeface="Times New Roman" pitchFamily="18" charset="0"/>
                <a:cs typeface="Times New Roman" pitchFamily="18" charset="0"/>
              </a:rPr>
              <a:t>2.0</a:t>
            </a:r>
            <a:endParaRPr lang="en-US" sz="2600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Metode de dezvoltare 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pentru </a:t>
            </a:r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software</a:t>
            </a:r>
          </a:p>
          <a:p>
            <a:pPr lvl="1"/>
            <a:r>
              <a:rPr lang="en-US" sz="2600" noProof="1" smtClean="0">
                <a:latin typeface="Times New Roman" pitchFamily="18" charset="0"/>
                <a:cs typeface="Times New Roman" pitchFamily="18" charset="0"/>
              </a:rPr>
              <a:t>Metode de dezvoltare bazate pe UML</a:t>
            </a:r>
            <a:endParaRPr lang="en-US" sz="2600" b="1" noProof="1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Modelare</a:t>
            </a:r>
          </a:p>
          <a:p>
            <a:pPr lvl="1"/>
            <a:r>
              <a:rPr lang="en-US" sz="2600" noProof="1" smtClean="0">
                <a:latin typeface="Times New Roman" pitchFamily="18" charset="0"/>
                <a:cs typeface="Times New Roman" pitchFamily="18" charset="0"/>
              </a:rPr>
              <a:t>Vizualizare statica</a:t>
            </a:r>
          </a:p>
          <a:p>
            <a:pPr lvl="1"/>
            <a:r>
              <a:rPr lang="en-US" sz="2600" noProof="1" smtClean="0">
                <a:latin typeface="Times New Roman" pitchFamily="18" charset="0"/>
                <a:cs typeface="Times New Roman" pitchFamily="18" charset="0"/>
              </a:rPr>
              <a:t>Vizualizare dinamica</a:t>
            </a:r>
            <a:endParaRPr lang="ro-RO" sz="2600" noProof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1" smtClean="0">
                <a:latin typeface="Times New Roman" pitchFamily="18" charset="0"/>
                <a:cs typeface="Times New Roman" pitchFamily="18" charset="0"/>
              </a:rPr>
              <a:t>Modelare UML</a:t>
            </a:r>
            <a:endParaRPr lang="ro-RO" b="1" noProof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noProof="1" smtClean="0"/>
              <a:t> </a:t>
            </a:r>
            <a:endParaRPr lang="ro-RO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noProof="1" smtClean="0"/>
              <a:t>Privire</a:t>
            </a:r>
            <a:r>
              <a:rPr lang="ro-RO" b="1" noProof="1" smtClean="0"/>
              <a:t> de ansamblu a </a:t>
            </a:r>
            <a:r>
              <a:rPr lang="ro-RO" b="1" noProof="1" smtClean="0"/>
              <a:t>diagramelor</a:t>
            </a:r>
            <a:endParaRPr lang="ro-RO" b="1" noProof="1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TS010073846</Template>
  <TotalTime>100</TotalTime>
  <Words>308</Words>
  <Application>Microsoft Office PowerPoint</Application>
  <PresentationFormat>On-screen Show (4:3)</PresentationFormat>
  <Paragraphs>107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Custom Theme</vt:lpstr>
      <vt:lpstr>Sistem de simulare si testare automata a functionalitatilor unui computer de bord</vt:lpstr>
      <vt:lpstr>Cuprins</vt:lpstr>
      <vt:lpstr>Software pentru sisteme embedded</vt:lpstr>
      <vt:lpstr>Software pentru sisteme embedded (2)</vt:lpstr>
      <vt:lpstr>Tehnologii folosite</vt:lpstr>
      <vt:lpstr>Programarea orientata pe obiecte</vt:lpstr>
      <vt:lpstr>Baze de date</vt:lpstr>
      <vt:lpstr>Modelare UML</vt:lpstr>
      <vt:lpstr>Privire de ansamblu a diagramelor</vt:lpstr>
      <vt:lpstr>Platforma Netbeans</vt:lpstr>
      <vt:lpstr>Platforma Netbeans(2) </vt:lpstr>
      <vt:lpstr>Structura conceptuala a IDE-ului Netbeans</vt:lpstr>
      <vt:lpstr>Java Swing</vt:lpstr>
      <vt:lpstr>Descrierea proiectului</vt:lpstr>
      <vt:lpstr>Simulatorul</vt:lpstr>
      <vt:lpstr>Simulatorul (2)</vt:lpstr>
      <vt:lpstr>Interfata grafica cu utilizatorul</vt:lpstr>
      <vt:lpstr>Interfata grafica cu utilizatorul (2)</vt:lpstr>
      <vt:lpstr>Modulul de testare</vt:lpstr>
      <vt:lpstr>Modulul de testare (2)</vt:lpstr>
      <vt:lpstr>Concluzii</vt:lpstr>
    </vt:vector>
  </TitlesOfParts>
  <Company>UPB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de simulare si testare automata a functionalitatilor unui computer de bord</dc:title>
  <dc:creator>Alexandru Popescu</dc:creator>
  <cp:lastModifiedBy>A1ex</cp:lastModifiedBy>
  <cp:revision>74</cp:revision>
  <dcterms:created xsi:type="dcterms:W3CDTF">2010-06-24T16:29:15Z</dcterms:created>
  <dcterms:modified xsi:type="dcterms:W3CDTF">2010-06-25T11:19:57Z</dcterms:modified>
</cp:coreProperties>
</file>