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7" r:id="rId9"/>
    <p:sldId id="264" r:id="rId10"/>
    <p:sldId id="268" r:id="rId11"/>
    <p:sldId id="263" r:id="rId12"/>
    <p:sldId id="269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0" autoAdjust="0"/>
  </p:normalViewPr>
  <p:slideViewPr>
    <p:cSldViewPr snapToGrid="0">
      <p:cViewPr varScale="1">
        <p:scale>
          <a:sx n="46" d="100"/>
          <a:sy n="46" d="100"/>
        </p:scale>
        <p:origin x="4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6280-603E-41D4-9C58-213F871B2EE3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07FB-0A78-4BA4-9032-970417349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0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9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5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4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1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8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9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0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4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DC07-DA06-408A-0AF7-A9EDD732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0A53-00D3-DFCB-A172-3DB558FA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A72AF-2D80-A1E0-F838-C6EE4E6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2D-1FBD-4591-A4F5-5FF751D7F282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0159-0972-8EC4-B981-2244E18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14703-901C-998F-7603-443B054A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FC09-0A3A-92AA-5743-ED0EFB0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F8B849-EDA7-C177-60A7-5876AFD2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8DF6F-F1B7-6123-3EED-889A3F0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15F8-19EC-4F6B-B9BB-58DA993EEAF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BDCE6-A3C6-5F6E-C483-6A47849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DB40B-926A-F2BB-D12D-C47AAC9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202753-5FDF-4666-3C39-C5780C33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8C4B4-6B40-FB35-07E3-B31267FE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67AC-3645-3522-0170-6BCE7B8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3AF-4872-476C-B6DF-448C1F9EEA7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38614-8403-7A6B-6C58-B25156B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EBB5E-F1EF-31C4-9722-90294A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FE9AF-DF6B-67A1-F4CA-ACE1A4D1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0E440-FF1E-C3AA-2F2E-D220AE91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992D9-5E7A-B868-E3B3-033D9B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0A97-4AF2-4B5E-8854-7AB78675DA9E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725A-EA60-7B23-174F-4C8C3B3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30B39-C121-D1F8-EFCD-4C617BA4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8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2178-7E96-3796-FB48-9F68636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2258E-5405-B0E6-D691-0A99B3E7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D2906-173F-E547-1BE5-CF19C84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12F0-2E47-4264-85F8-CB3B3C3B8B41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49B62-57BB-5CB3-B474-5538B0E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C2FE4-DDB1-C5AE-F96A-3BF3F7B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A8C6-6073-A644-17C5-49CB8A3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00BC1-D6BF-A425-5B45-3BFC5D5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A19453-AA85-150F-5C63-01CAF39D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4DB44-B16E-CA3B-17B0-2BA3A8DB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42E-238C-41FE-90E5-9C71EA1A2F6B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25A6-1680-30ED-F546-6507861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6CAC3-865B-3C65-A8E8-69C24BE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362C-40AB-079F-4203-F1C4294E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D4F6E-40A2-BF11-DF01-B113C602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8599E-2F74-0FAE-808D-D3B4DB23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DC7FA-64E1-DFF3-4B63-407C8B55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5F12F-6A54-A9A2-BAEA-EFE58A89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E1A629-89CC-D842-85A6-0ECA84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36-FD09-409A-9BD7-87BD662FEBD2}" type="datetime1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D2C65-9A4F-B345-1423-6125423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006CE-F1AF-386B-DCCC-9E5C2E0F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D91AF-A8E2-E16B-C871-4030087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A8706D-0961-DD34-57A2-8822FB9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292-6DFD-48DB-831F-4D4C9BB6FDC1}" type="datetime1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9B9BEF-D356-D59E-09D5-A7EDC589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75E959-EF77-F21E-3EDB-3A14D419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6F9F27-4603-FEA4-85A1-63C08DD9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83A4-CF69-484A-B65F-51745BCB596C}" type="datetime1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4DB978-20DD-A643-99B5-1DC4D592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22EBF-813C-05DB-68EE-851044B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10DC-8821-9D5D-B6FC-DDF022F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F3418-E6D3-FF5D-16A8-8C75EBF1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994C9-1947-5BB5-C099-A2E7D1D9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7398A-41BB-3824-EB27-9A16D78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973F-6CE6-43D7-8A66-BFA3D57D433E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408A6-D565-9288-9520-1443CDF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E6891-A702-20E6-D1B2-E9045C0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A8E6-F12B-F030-114C-BC304D7C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15F1C-45B9-E665-5B2A-C51D4FDD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AB42BE-512A-76DA-139D-AD068F7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63F9A-94FB-5D05-0A54-9377582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9B2B-1232-40AE-AA92-CDE282597FA6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63D7B-70A7-9917-3CAD-0428B44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8AAA4-34C1-89D1-0BB6-01FFB8AE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ADF-F885-DBA7-4BC8-BCB8AA7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4F31E-7E86-3483-7604-8925FB25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752DA-F7B7-BECE-F6C2-F3450891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0DBC-05BD-4938-AC0D-9ED020BF9483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BF271-008D-9B20-03FF-9C4FAE7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FA20F-15A2-DF33-C2D4-F1A96B83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018480D-AC07-CB56-C3BA-F67B017B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B5E5F3-8FF1-2C0F-AAD1-083F286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«Проектирование системы защиты автоматизированной системы выдачи потребительских кредитов»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3BAEB-1D94-9419-AFFD-E16AEBD54150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к.пед.н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кафедры А.Г.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Анацкая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2D3ADA-ED27-D5FD-973D-6DC48DD57F12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B506-F5E1-4A74-88AE-1E05F21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Исключённые базовые меры в процессе адаптации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15A0D-20FA-519A-2183-E8DA057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92C6E-F678-B3E3-3D0C-BE48847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1075594"/>
            <a:ext cx="8132064" cy="5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7CB-FFFE-F6CD-2358-AFE8A952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Набор мер защиты в информационной 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825FB-64D5-6695-85EB-DE18303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78BC7-A4BC-8B73-0722-F26D5128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3"/>
          <a:stretch/>
        </p:blipFill>
        <p:spPr>
          <a:xfrm>
            <a:off x="2600325" y="923925"/>
            <a:ext cx="6991350" cy="57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32FC-473D-3F91-E88A-53BF4F4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Сопоставление мер противодействия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96C0D-C640-D917-1EEE-1CD9C31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FF140-196A-9674-FA97-784C4754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28" y="1102574"/>
            <a:ext cx="5084344" cy="54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5A695-1408-7F2E-8200-F18F1323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409575"/>
            <a:ext cx="10515600" cy="8096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Сопоставление </a:t>
            </a:r>
            <a:r>
              <a:rPr lang="ru-RU" sz="3600" b="1" dirty="0"/>
              <a:t>мер в приказах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ФСТЭК </a:t>
            </a:r>
            <a:r>
              <a:rPr lang="ru-RU" sz="3600" b="1" dirty="0"/>
              <a:t>РОССИИ №17 и №21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D405E-F1EE-A667-0F85-AFD13926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918A46-68EB-BCDC-D322-9998A463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5" y="1406525"/>
            <a:ext cx="1167946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7EC0C-4FA8-26CB-9B50-997CDFC9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555625"/>
            <a:ext cx="11763375" cy="10247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Техническое задание на проектирование средств защиты информации автоматизированной системы потребительских кредитов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78044-BFF5-59D7-BCBC-CC765F7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1275"/>
          </a:xfrm>
        </p:spPr>
        <p:txBody>
          <a:bodyPr>
            <a:normAutofit/>
          </a:bodyPr>
          <a:lstStyle/>
          <a:p>
            <a:r>
              <a:rPr lang="ru-RU" dirty="0"/>
              <a:t>Целью и основными задачами СЗИ является предотвращение неправомерного доступа к информации, обрабатываемой объектом АС Потребительского кредитования.</a:t>
            </a:r>
          </a:p>
          <a:p>
            <a:r>
              <a:rPr lang="ru-RU" dirty="0"/>
              <a:t>В ТЗ описывается: Заказчик, Исполнитель договора, Период действия договора, Цель и основные требования, Состав и содержание работ, Порядок оформления и предъявления результатов работ, Назначение и цели создания системы, Общая характеристика, Требования к созданию АС, Требования к документированию, Состав и содержание поставляемого товара.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9E7E28-6C24-021A-1D32-A04C258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6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1BBB1-6747-EEFC-9F19-747DF3E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041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7C7B-D65E-D31F-34AE-E0769E78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итоге выполнение анализа АС Потребительского кредитования как объекта защиты, позволило выявить общую характеристику объекта защиты выделить основные программные и аппаратные средства, а также группы внешних и внутренних пользователей АС, и возможные угрозы безопасности информации, и объекты, на которые эти угрозы воздействуют.</a:t>
            </a:r>
          </a:p>
          <a:p>
            <a:r>
              <a:rPr lang="ru-RU" dirty="0"/>
              <a:t>Определение требований по обеспечению безопасности в АС Потребительского кредитования, позволило выявить класс защищённости АС Потребительского кредитования, а также состав мер по обеспечению информационной безопасности АС Потребительского кредитования.</a:t>
            </a:r>
          </a:p>
          <a:p>
            <a:r>
              <a:rPr lang="ru-RU" dirty="0"/>
              <a:t>На основе информации, полученной в первом и втором разделах, было спроектировано техническое задание на создание системы защиты для АС Потребительского кредитования.</a:t>
            </a:r>
          </a:p>
          <a:p>
            <a:r>
              <a:rPr lang="ru-RU" dirty="0"/>
              <a:t>Таким образом все поставленные задачи выполнены, цель достигнута.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393E48-8A50-F16B-2AED-C58ACAF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B2A0C-CE9E-AB87-D7EA-5D066491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CAB26-BBAE-F82E-75BB-6F2CAA4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Цель:</a:t>
            </a:r>
          </a:p>
          <a:p>
            <a:pPr algn="just"/>
            <a:r>
              <a:rPr lang="ru-RU" dirty="0"/>
              <a:t>Проанализировать объект защиты и разработать техническое задание для эффективной системы защиты автоматизированной системы выдачи потребительских кредитов.</a:t>
            </a:r>
          </a:p>
          <a:p>
            <a:pPr marL="0" indent="0" algn="just">
              <a:buNone/>
            </a:pPr>
            <a:r>
              <a:rPr lang="ru-RU" b="1" dirty="0"/>
              <a:t>Задачи:</a:t>
            </a:r>
          </a:p>
          <a:p>
            <a:pPr marL="0" indent="0" algn="just">
              <a:buNone/>
            </a:pPr>
            <a:r>
              <a:rPr lang="ru-RU" dirty="0"/>
              <a:t>1.	Проанализировать автоматизированную систему потребительского кредитования как объекта защиты и определить возможные угрозы </a:t>
            </a:r>
            <a:r>
              <a:rPr lang="ru-RU" dirty="0" smtClean="0"/>
              <a:t>безопасности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2.	Определить требования по обеспечению безопасности в автоматизированной системе потребительских кредитов.</a:t>
            </a:r>
          </a:p>
          <a:p>
            <a:pPr marL="0" indent="0" algn="just">
              <a:buNone/>
            </a:pPr>
            <a:r>
              <a:rPr lang="ru-RU" dirty="0"/>
              <a:t>3.	Спроектировать техническое задание на создание системы защиты для автоматизированной системы потребительских кредитов.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B5911-8B51-D27B-FA96-EA284F9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30ABB-B912-84AC-5B98-1E4A1D8E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Технологический процесс обработки информации в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2C1D7-588E-4CCB-B263-3835D29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9DD3-54F3-1445-F99C-97CED9E7FFAF}"/>
              </a:ext>
            </a:extLst>
          </p:cNvPr>
          <p:cNvSpPr txBox="1"/>
          <p:nvPr/>
        </p:nvSpPr>
        <p:spPr>
          <a:xfrm>
            <a:off x="838200" y="195355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 – Описание бизнес-процессов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48D15B-9F48-B513-3450-2FBD1F5A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5758"/>
            <a:ext cx="10517094" cy="3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CA3A-6214-93DA-7ED0-90A5FF20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АС Потребительское кредитование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2A6E8-A984-2C0D-15B8-22425C54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Название автоматизированной системы:</a:t>
            </a:r>
            <a:r>
              <a:rPr lang="ru-RU" dirty="0"/>
              <a:t> Потребительское кредитование.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Автоматизированная система (далее АС) потребительских кредитов предназначена для управления и обработки информации о кредитных операциях, связанных с потребительской областью в банковской среде.</a:t>
            </a:r>
          </a:p>
          <a:p>
            <a:r>
              <a:rPr lang="ru-RU" b="1" dirty="0"/>
              <a:t>Основная цель системы:</a:t>
            </a:r>
            <a:r>
              <a:rPr lang="ru-RU" dirty="0"/>
              <a:t> эффективное управление выдачей и контролем потребительских кредитов.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ACB1D-4EAF-9300-DEC0-FEFF3CBA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145D0-7C9B-0CD7-0EDF-D42118E05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1499615"/>
            <a:ext cx="3543439" cy="40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B05D-14EA-FAB2-8B32-A2E16E0314AE}"/>
              </a:ext>
            </a:extLst>
          </p:cNvPr>
          <p:cNvSpPr txBox="1"/>
          <p:nvPr/>
        </p:nvSpPr>
        <p:spPr>
          <a:xfrm>
            <a:off x="6747556" y="5744900"/>
            <a:ext cx="42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– Схема ИТ-Инфраструктуры АС</a:t>
            </a:r>
          </a:p>
        </p:txBody>
      </p:sp>
    </p:spTree>
    <p:extLst>
      <p:ext uri="{BB962C8B-B14F-4D97-AF65-F5344CB8AC3E}">
        <p14:creationId xmlns:p14="http://schemas.microsoft.com/office/powerpoint/2010/main" val="367139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0A38-B293-BFAB-0B31-5C463B96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796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Контекстная диаграмма</a:t>
            </a:r>
            <a:r>
              <a:rPr lang="en-US" sz="4000" b="1" dirty="0"/>
              <a:t> </a:t>
            </a:r>
            <a:r>
              <a:rPr lang="ru-RU" sz="4000" b="1" dirty="0"/>
              <a:t>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067E6-5F71-14B7-2566-6BBE3B6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6A4B-45E0-398C-E4B8-930252BA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9" y="1399032"/>
            <a:ext cx="7262422" cy="501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0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2462-1AA1-607D-5B2C-62F2CA3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Диаграмма основных функций 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412D3B-6E0C-1EBA-5BDD-F4B17970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FA6F1-E83B-F0B5-9888-410D6642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1" y="1591639"/>
            <a:ext cx="6431557" cy="4434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9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3FD87-83B9-B968-19D3-5D25571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47B32-3935-8B41-467E-7FFE7DC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B42E56-B0DD-ED45-A5AC-853AC427F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4419"/>
            <a:ext cx="10515600" cy="370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B339F-770F-15D1-9622-468C997B11F8}"/>
              </a:ext>
            </a:extLst>
          </p:cNvPr>
          <p:cNvSpPr txBox="1"/>
          <p:nvPr/>
        </p:nvSpPr>
        <p:spPr>
          <a:xfrm>
            <a:off x="749808" y="1800694"/>
            <a:ext cx="1060399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Виды рисков и негативных последствий от реализации УБИ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16" y="1940516"/>
            <a:ext cx="4880567" cy="468888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477119"/>
            <a:ext cx="105156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7 – Возможные УИБ для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0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5D5EF-6051-9323-D0D6-8FAB21BB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Классификация АС Потребительского 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190E1-DB26-C7D0-A97C-9F85AC0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защищенности информационной системы определяется в </a:t>
            </a:r>
            <a:r>
              <a:rPr lang="ru-RU" dirty="0" smtClean="0"/>
              <a:t>зависимости </a:t>
            </a:r>
            <a:r>
              <a:rPr lang="ru-RU" dirty="0"/>
              <a:t>от уровня значимости информации, обрабатываемой в этой </a:t>
            </a:r>
            <a:r>
              <a:rPr lang="ru-RU" dirty="0" smtClean="0"/>
              <a:t>информационной </a:t>
            </a:r>
            <a:r>
              <a:rPr lang="ru-RU" dirty="0"/>
              <a:t>системе, и масштаба информационной системы.</a:t>
            </a:r>
          </a:p>
          <a:p>
            <a:r>
              <a:rPr lang="ru-RU" dirty="0"/>
              <a:t>Уровень значимости информации определяется степенью возможного ущерба для обладателя информации и (или) оператора от нарушения </a:t>
            </a:r>
            <a:r>
              <a:rPr lang="ru-RU" dirty="0" smtClean="0"/>
              <a:t>конфиденциальности</a:t>
            </a:r>
            <a:r>
              <a:rPr lang="ru-RU" dirty="0"/>
              <a:t>, целостности или доступности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BE40A-06E0-051C-9854-8074B4B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7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487</Words>
  <Application>Microsoft Office PowerPoint</Application>
  <PresentationFormat>Широкоэкранный</PresentationFormat>
  <Paragraphs>73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Тема курсового проекта: «Проектирование системы защиты автоматизированной системы выдачи потребительских кредитов»</vt:lpstr>
      <vt:lpstr>Цель и задачи</vt:lpstr>
      <vt:lpstr>Технологический процесс обработки информации в АС Потребительского кредитования</vt:lpstr>
      <vt:lpstr>Характеристика АС Потребительское кредитование</vt:lpstr>
      <vt:lpstr>Контекстная диаграмма АС Потребительское кредитование</vt:lpstr>
      <vt:lpstr>Диаграмма основных функций АС Потребительское кредитование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Классификация АС Потребительского кредитования</vt:lpstr>
      <vt:lpstr>Исключённые базовые меры в процессе адаптации</vt:lpstr>
      <vt:lpstr>Набор мер защиты в информационной системе</vt:lpstr>
      <vt:lpstr>Сопоставление мер противодействия</vt:lpstr>
      <vt:lpstr>Сопоставление мер в приказах  ФСТЭК РОССИИ №17 и №21</vt:lpstr>
      <vt:lpstr>Техническое задание на проектирование средств защиты информации автоматизированной системы потребительских кредитов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«Проектирование системы защиты автоматизированной системы выдачи потребительских кредитов»</dc:title>
  <dc:creator>Александр Чигарёв</dc:creator>
  <cp:lastModifiedBy>Admin</cp:lastModifiedBy>
  <cp:revision>38</cp:revision>
  <dcterms:created xsi:type="dcterms:W3CDTF">2024-06-06T17:29:23Z</dcterms:created>
  <dcterms:modified xsi:type="dcterms:W3CDTF">2024-06-07T06:22:03Z</dcterms:modified>
</cp:coreProperties>
</file>