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6" r:id="rId9"/>
    <p:sldId id="267" r:id="rId10"/>
    <p:sldId id="264" r:id="rId11"/>
    <p:sldId id="263" r:id="rId12"/>
    <p:sldId id="268" r:id="rId13"/>
    <p:sldId id="269" r:id="rId14"/>
    <p:sldId id="270" r:id="rId15"/>
    <p:sldId id="271" r:id="rId16"/>
    <p:sldId id="26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86280-603E-41D4-9C58-213F871B2EE3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407FB-0A78-4BA4-9032-970417349B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0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3DC07-DA06-408A-0AF7-A9EDD7320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AE0A53-00D3-DFCB-A172-3DB558FA3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A72AF-2D80-A1E0-F838-C6EE4E6E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C22D-1FBD-4591-A4F5-5FF751D7F282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E0159-0972-8EC4-B981-2244E18C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14703-901C-998F-7603-443B054A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1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FFC09-0A3A-92AA-5743-ED0EFB0E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F8B849-EDA7-C177-60A7-5876AFD27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8DF6F-F1B7-6123-3EED-889A3F04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15F8-19EC-4F6B-B9BB-58DA993EEAFA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7BDCE6-A3C6-5F6E-C483-6A47849A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DB40B-926A-F2BB-D12D-C47AAC9F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8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202753-5FDF-4666-3C39-C5780C335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C8C4B4-6B40-FB35-07E3-B31267FE6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C267AC-3645-3522-0170-6BCE7B81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3AF-4872-476C-B6DF-448C1F9EEA7A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38614-8403-7A6B-6C58-B25156B7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EBB5E-F1EF-31C4-9722-90294AAB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2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FE9AF-DF6B-67A1-F4CA-ACE1A4D1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0E440-FF1E-C3AA-2F2E-D220AE91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992D9-5E7A-B868-E3B3-033D9BB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0A97-4AF2-4B5E-8854-7AB78675DA9E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0D725A-EA60-7B23-174F-4C8C3B37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30B39-C121-D1F8-EFCD-4C617BA4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86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42178-7E96-3796-FB48-9F686362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E2258E-5405-B0E6-D691-0A99B3E79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D2906-173F-E547-1BE5-CF19C84D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12F0-2E47-4264-85F8-CB3B3C3B8B41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49B62-57BB-5CB3-B474-5538B0E6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C2FE4-DDB1-C5AE-F96A-3BF3F7B4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98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A8C6-6073-A644-17C5-49CB8A34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00BC1-D6BF-A425-5B45-3BFC5D543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A19453-AA85-150F-5C63-01CAF39D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74DB44-B16E-CA3B-17B0-2BA3A8DB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42E-238C-41FE-90E5-9C71EA1A2F6B}" type="datetime1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E325A6-1680-30ED-F546-6507861A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F6CAC3-865B-3C65-A8E8-69C24BE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0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E362C-40AB-079F-4203-F1C4294E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CD4F6E-40A2-BF11-DF01-B113C602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F8599E-2F74-0FAE-808D-D3B4DB232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7DC7FA-64E1-DFF3-4B63-407C8B55A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5F12F-6A54-A9A2-BAEA-EFE58A894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E1A629-89CC-D842-85A6-0ECA8450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B836-FD09-409A-9BD7-87BD662FEBD2}" type="datetime1">
              <a:rPr lang="ru-RU" smtClean="0"/>
              <a:t>06.06.2024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AD2C65-9A4F-B345-1423-6125423E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0006CE-F1AF-386B-DCCC-9E5C2E0F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60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D91AF-A8E2-E16B-C871-4030087F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A8706D-0961-DD34-57A2-8822FB92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B292-6DFD-48DB-831F-4D4C9BB6FDC1}" type="datetime1">
              <a:rPr lang="ru-RU" smtClean="0"/>
              <a:t>06.06.2024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9B9BEF-D356-D59E-09D5-A7EDC589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75E959-EF77-F21E-3EDB-3A14D419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72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6F9F27-4603-FEA4-85A1-63C08DD9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83A4-CF69-484A-B65F-51745BCB596C}" type="datetime1">
              <a:rPr lang="ru-RU" smtClean="0"/>
              <a:t>06.06.2024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4DB978-20DD-A643-99B5-1DC4D592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722EBF-813C-05DB-68EE-851044B6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4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F10DC-8821-9D5D-B6FC-DDF022FA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F3418-E6D3-FF5D-16A8-8C75EBF12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994C9-1947-5BB5-C099-A2E7D1D9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7398A-41BB-3824-EB27-9A16D780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973F-6CE6-43D7-8A66-BFA3D57D433E}" type="datetime1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7408A6-D565-9288-9520-1443CDF5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CE6891-A702-20E6-D1B2-E9045C0F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9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3A8E6-F12B-F030-114C-BC304D7C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15F1C-45B9-E665-5B2A-C51D4FDDB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AB42BE-512A-76DA-139D-AD068F7A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B63F9A-94FB-5D05-0A54-93775828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9B2B-1232-40AE-AA92-CDE282597FA6}" type="datetime1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363D7B-70A7-9917-3CAD-0428B442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68AAA4-34C1-89D1-0BB6-01FFB8AE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62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A8ADF-F885-DBA7-4BC8-BCB8AA76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24F31E-7E86-3483-7604-8925FB25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752DA-F7B7-BECE-F6C2-F34508919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0DBC-05BD-4938-AC0D-9ED020BF9483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BF271-008D-9B20-03FF-9C4FAE737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FA20F-15A2-DF33-C2D4-F1A96B83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B52E-C19B-40B3-8032-CCCA6478B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018480D-AC07-CB56-C3BA-F67B017B5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972" y="301752"/>
            <a:ext cx="10436683" cy="255629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«Сибирский государственный автомобильно-дорожный университет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СибАДИ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)»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		 Информационные системы, экономика и управление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	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			      Информационная безопасность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			Безопасность автоматизированных системы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B5E5F3-8FF1-2C0F-AAD1-083F2868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81" y="2799573"/>
            <a:ext cx="11416144" cy="150213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курсового проекта: «Проектирование системы защиты автоматизированной системы выдачи потребительских кредитов»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3BAEB-1D94-9419-AFFD-E16AEBD54150}"/>
              </a:ext>
            </a:extLst>
          </p:cNvPr>
          <p:cNvSpPr txBox="1"/>
          <p:nvPr/>
        </p:nvSpPr>
        <p:spPr>
          <a:xfrm>
            <a:off x="7666597" y="4364176"/>
            <a:ext cx="41379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БИб-21Э1 Чигарев А.Ю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к.пед.н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 кафедры А.Г.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Анацкая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2D3ADA-ED27-D5FD-973D-6DC48DD57F12}"/>
              </a:ext>
            </a:extLst>
          </p:cNvPr>
          <p:cNvSpPr/>
          <p:nvPr/>
        </p:nvSpPr>
        <p:spPr>
          <a:xfrm>
            <a:off x="3048000" y="6171326"/>
            <a:ext cx="6096000" cy="4580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Омск 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5D5EF-6051-9323-D0D6-8FAB21BB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Классификация АС Потребительского кредитования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190E1-DB26-C7D0-A97C-9F85AC07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защищенности информационной системы определяется в </a:t>
            </a:r>
            <a:r>
              <a:rPr lang="ru-RU" dirty="0" err="1"/>
              <a:t>зави-симости</a:t>
            </a:r>
            <a:r>
              <a:rPr lang="ru-RU" dirty="0"/>
              <a:t> от уровня значимости информации, обрабатываемой в этой </a:t>
            </a:r>
            <a:r>
              <a:rPr lang="ru-RU" dirty="0" err="1"/>
              <a:t>инфор-мационной</a:t>
            </a:r>
            <a:r>
              <a:rPr lang="ru-RU" dirty="0"/>
              <a:t> системе, и масштаба информационной системы.</a:t>
            </a:r>
          </a:p>
          <a:p>
            <a:r>
              <a:rPr lang="ru-RU" dirty="0"/>
              <a:t>Уровень значимости информации определяется степенью возможного ущерба для обладателя информации и (или) оператора от нарушения конфи-</a:t>
            </a:r>
            <a:r>
              <a:rPr lang="ru-RU" dirty="0" err="1"/>
              <a:t>денциальности</a:t>
            </a:r>
            <a:r>
              <a:rPr lang="ru-RU" dirty="0"/>
              <a:t>, целостности или доступности информации.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5BE40A-06E0-051C-9854-8074B4B8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53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5E7CB-FFFE-F6CD-2358-AFE8A952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47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Набор мер защиты в информационной системе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3825FB-64D5-6695-85EB-DE183033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478BC7-A4BC-8B73-0722-F26D5128E5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93"/>
          <a:stretch/>
        </p:blipFill>
        <p:spPr>
          <a:xfrm>
            <a:off x="2837995" y="1324603"/>
            <a:ext cx="6516009" cy="53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7B506-F5E1-4A74-88AE-1E05F218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Исключённые базовые меры в процессе адаптации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115A0D-20FA-519A-2183-E8DA057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D92C6E-F678-B3E3-3D0C-BE488475B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8" y="1075594"/>
            <a:ext cx="8132064" cy="541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3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832FC-473D-3F91-E88A-53BF4F47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ru-RU" dirty="0"/>
              <a:t>Сопоставление мер противодействия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196C0D-C640-D917-1EEE-1CD9C311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EFF140-196A-9674-FA97-784C4754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828" y="1102574"/>
            <a:ext cx="5084344" cy="54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5A695-1408-7F2E-8200-F18F1323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98" y="649325"/>
            <a:ext cx="10515600" cy="284098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Сравнение мер в приказах ФСТЭК РОССИИ №17 и №21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4D405E-F1EE-A667-0F85-AFD13926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14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918A46-68EB-BCDC-D322-9998A463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98" y="1501622"/>
            <a:ext cx="10512203" cy="428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9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7EC0C-4FA8-26CB-9B50-997CDFC9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Техническое задание на проектирование средств защиты информации автоматизированной системы потребительских кредитов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78044-BFF5-59D7-BCBC-CC765F7E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1275"/>
          </a:xfrm>
        </p:spPr>
        <p:txBody>
          <a:bodyPr>
            <a:normAutofit/>
          </a:bodyPr>
          <a:lstStyle/>
          <a:p>
            <a:r>
              <a:rPr lang="ru-RU" dirty="0"/>
              <a:t>Целью и основными задачами СЗИ является предотвращение неправомерного доступа к информации, обрабатываемой объектом АС Потребительского кредитования.</a:t>
            </a:r>
          </a:p>
          <a:p>
            <a:r>
              <a:rPr lang="ru-RU" dirty="0"/>
              <a:t>В ТЗ описывается: Заказчик, Исполнитель договора, Период действия договора, Цель и основные требования, Состав и содержание работ, Порядок оформления и предъявления результатов работ, Назначение и цели создания системы, Общая характеристика, Требования к созданию АС, Требования к документированию, Состав и содержание поставляемого товара.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9E7E28-6C24-021A-1D32-A04C258D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56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1BBB1-6747-EEFC-9F19-747DF3EC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0413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E7C7B-D65E-D31F-34AE-E0769E78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итоге выполнение анализа АС Потребительского кредитования как объекта защиты, позволило выявить общую характеристику объекта защиты выделить основные программные и аппаратные средства, а также группы внешних и внутренних пользователей АС, и возможные угрозы безопасности информации, и объекты, на которые эти угрозы воздействуют.</a:t>
            </a:r>
          </a:p>
          <a:p>
            <a:r>
              <a:rPr lang="ru-RU" dirty="0"/>
              <a:t>Определение требований по обеспечению безопасности в АС Потребительского кредитования, позволило выявить класс защищённости АС Потребительского кредитования, а также состав мер по обеспечению информационной безопасности АС Потребительского кредитования.</a:t>
            </a:r>
          </a:p>
          <a:p>
            <a:r>
              <a:rPr lang="ru-RU" dirty="0"/>
              <a:t>На основе информации, полученной в первом и втором разделах, было спроектировано техническое задание на создание системы защиты для АС Потребительского кредитования.</a:t>
            </a:r>
          </a:p>
          <a:p>
            <a:r>
              <a:rPr lang="ru-RU" dirty="0"/>
              <a:t>Таким образом все поставленные задачи выполнены, цель достигнута.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393E48-8A50-F16B-2AED-C58ACAFA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69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B2A0C-CE9E-AB87-D7EA-5D066491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4CAB26-BBAE-F82E-75BB-6F2CAA44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Цель:</a:t>
            </a:r>
          </a:p>
          <a:p>
            <a:pPr algn="just"/>
            <a:r>
              <a:rPr lang="ru-RU" dirty="0"/>
              <a:t>Проанализировать объект защиты и разработать техническое задание для эффективной системы защиты автоматизированной системы выдачи потребительских кредитов.</a:t>
            </a:r>
          </a:p>
          <a:p>
            <a:pPr marL="0" indent="0" algn="just">
              <a:buNone/>
            </a:pPr>
            <a:r>
              <a:rPr lang="ru-RU" b="1" dirty="0"/>
              <a:t>Задачи:</a:t>
            </a:r>
          </a:p>
          <a:p>
            <a:pPr marL="0" indent="0" algn="just">
              <a:buNone/>
            </a:pPr>
            <a:r>
              <a:rPr lang="ru-RU" dirty="0"/>
              <a:t>1.	Проанализировать автоматизированную систему потребительского кредитования как объекта защиты и определить возможные угрозы без-опасности.</a:t>
            </a:r>
          </a:p>
          <a:p>
            <a:pPr marL="0" indent="0" algn="just">
              <a:buNone/>
            </a:pPr>
            <a:r>
              <a:rPr lang="ru-RU" dirty="0"/>
              <a:t>2.	Определить требования по обеспечению безопасности в автоматизированной системе потребительских кредитов.</a:t>
            </a:r>
          </a:p>
          <a:p>
            <a:pPr marL="0" indent="0" algn="just">
              <a:buNone/>
            </a:pPr>
            <a:r>
              <a:rPr lang="ru-RU" dirty="0"/>
              <a:t>3.	Спроектировать техническое задание на создание системы защиты для автоматизированной системы потребительских кредитов.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EB5911-8B51-D27B-FA96-EA284F99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3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EECA3A-6214-93DA-7ED0-90A5FF20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АС Потребительское кредитование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2A6E8-A984-2C0D-15B8-22425C54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Название автоматизированной системы:</a:t>
            </a:r>
            <a:r>
              <a:rPr lang="ru-RU" dirty="0"/>
              <a:t> Потребительское кредитование.</a:t>
            </a:r>
          </a:p>
          <a:p>
            <a:r>
              <a:rPr lang="ru-RU" b="1" dirty="0"/>
              <a:t>Назначение:</a:t>
            </a:r>
            <a:r>
              <a:rPr lang="ru-RU" dirty="0"/>
              <a:t> Автоматизированная система (далее АС) потребительских кредитов предназначена для управления и обработки информации о кредитных операциях, связанных с потребительской областью в банковской среде.</a:t>
            </a:r>
          </a:p>
          <a:p>
            <a:r>
              <a:rPr lang="ru-RU" b="1" dirty="0"/>
              <a:t>Основная цель системы:</a:t>
            </a:r>
            <a:r>
              <a:rPr lang="ru-RU" dirty="0"/>
              <a:t> эффективное управление выдачей и контролем потребительских кредитов.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BACB1D-4EAF-9300-DEC0-FEFF3CBA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F145D0-7C9B-0CD7-0EDF-D42118E0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89" y="1499615"/>
            <a:ext cx="3543439" cy="40031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9B05D-14EA-FAB2-8B32-A2E16E0314AE}"/>
              </a:ext>
            </a:extLst>
          </p:cNvPr>
          <p:cNvSpPr txBox="1"/>
          <p:nvPr/>
        </p:nvSpPr>
        <p:spPr>
          <a:xfrm>
            <a:off x="6747556" y="5744900"/>
            <a:ext cx="429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 – Схема ИТ-Инфраструктуры АС</a:t>
            </a:r>
          </a:p>
        </p:txBody>
      </p:sp>
    </p:spTree>
    <p:extLst>
      <p:ext uri="{BB962C8B-B14F-4D97-AF65-F5344CB8AC3E}">
        <p14:creationId xmlns:p14="http://schemas.microsoft.com/office/powerpoint/2010/main" val="367139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30ABB-B912-84AC-5B98-1E4A1D8E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/>
              <a:t>Технологический процесс обработки информации в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32C1D7-588E-4CCB-B263-3835D297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4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29DD3-54F3-1445-F99C-97CED9E7FFAF}"/>
              </a:ext>
            </a:extLst>
          </p:cNvPr>
          <p:cNvSpPr txBox="1"/>
          <p:nvPr/>
        </p:nvSpPr>
        <p:spPr>
          <a:xfrm>
            <a:off x="838200" y="1953557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1 – Описание бизнес-процессов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48D15B-9F48-B513-3450-2FBD1F5A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5758"/>
            <a:ext cx="10517094" cy="33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A0A38-B293-BFAB-0B31-5C463B96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07962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Контекстная диаграмма</a:t>
            </a:r>
            <a:r>
              <a:rPr lang="en-US" sz="4000" b="1" dirty="0"/>
              <a:t> </a:t>
            </a:r>
            <a:r>
              <a:rPr lang="ru-RU" sz="4000" b="1" dirty="0"/>
              <a:t>АС Потребительское кредитование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7067E6-5F71-14B7-2566-6BBE3B6E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836A4B-45E0-398C-E4B8-930252BA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789" y="1399032"/>
            <a:ext cx="7262422" cy="5012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0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52462-1AA1-607D-5B2C-62F2CA3D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Диаграмма основных функций АС Потребительское кредитование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412D3B-6E0C-1EBA-5BDD-F4B17970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9FA6F1-E83B-F0B5-9888-410D66427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21" y="1591639"/>
            <a:ext cx="6431557" cy="44342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90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3FD87-83B9-B968-19D3-5D255715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B47B32-3935-8B41-467E-7FFE7DC1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B42E56-B0DD-ED45-A5AC-853AC427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4419"/>
            <a:ext cx="10515600" cy="370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B339F-770F-15D1-9622-468C997B11F8}"/>
              </a:ext>
            </a:extLst>
          </p:cNvPr>
          <p:cNvSpPr txBox="1"/>
          <p:nvPr/>
        </p:nvSpPr>
        <p:spPr>
          <a:xfrm>
            <a:off x="749808" y="1800694"/>
            <a:ext cx="10603992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30350" indent="-98996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Виды рисков и негативных последствий от реализации УБИ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E7714-D2BD-58EE-DB36-668C903A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49E474-E60C-E485-0873-CB4794CF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0C8CDA-58B0-0A42-4C94-BE7BC478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248149"/>
            <a:ext cx="6075892" cy="1811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08ED5-022F-A49B-28DA-E5B1CBD52B63}"/>
              </a:ext>
            </a:extLst>
          </p:cNvPr>
          <p:cNvSpPr txBox="1"/>
          <p:nvPr/>
        </p:nvSpPr>
        <p:spPr>
          <a:xfrm>
            <a:off x="838200" y="1369254"/>
            <a:ext cx="6083808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30350" indent="-98996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3 – Объекты воздействия и виды воздействия на них в АС по работе с кредитами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0C1FC1-037D-8B40-229C-F87D0D612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596" y="4346294"/>
            <a:ext cx="6296904" cy="20100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01B166-FD99-E3FE-00DA-47C9E00381C6}"/>
              </a:ext>
            </a:extLst>
          </p:cNvPr>
          <p:cNvSpPr txBox="1"/>
          <p:nvPr/>
        </p:nvSpPr>
        <p:spPr>
          <a:xfrm>
            <a:off x="6537960" y="3429000"/>
            <a:ext cx="5376540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30350" indent="-98996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4 – Потенциальные нарушители УБИ в АС по работе с кредитами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3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E7714-D2BD-58EE-DB36-668C903A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58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Возможные угрозы безопасности информации для АС Потребительского кредитования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49E474-E60C-E485-0873-CB4794CF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52E-C19B-40B3-8032-CCCA6478B10A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107AD3-01AC-C14E-A7FC-602EA641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87" y="1916211"/>
            <a:ext cx="8021419" cy="44401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FFA0B4-0E3C-1F72-2965-837229BD5CAF}"/>
              </a:ext>
            </a:extLst>
          </p:cNvPr>
          <p:cNvSpPr txBox="1"/>
          <p:nvPr/>
        </p:nvSpPr>
        <p:spPr>
          <a:xfrm>
            <a:off x="838198" y="1124712"/>
            <a:ext cx="10515599" cy="791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30350" indent="-989965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5 – Цели реализации нарушителями угроз безопасности информации в зависимости от возможных негативных последствий и видов ущерба от их реализации для АС по работе с кредитами</a:t>
            </a:r>
            <a:endParaRPr lang="ru-RU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06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625</Words>
  <Application>Microsoft Office PowerPoint</Application>
  <PresentationFormat>Широкоэкранный</PresentationFormat>
  <Paragraphs>68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Тема курсового проекта: «Проектирование системы защиты автоматизированной системы выдачи потребительских кредитов»</vt:lpstr>
      <vt:lpstr>Цель и задачи</vt:lpstr>
      <vt:lpstr>Характеристика АС Потребительское кредитование</vt:lpstr>
      <vt:lpstr>Технологический процесс обработки информации в АС Потребительского кредитования</vt:lpstr>
      <vt:lpstr>Контекстная диаграмма АС Потребительское кредитование</vt:lpstr>
      <vt:lpstr>Диаграмма основных функций АС Потребительское кредитование</vt:lpstr>
      <vt:lpstr>Возможные угрозы безопасности информации для АС Потребительского кредитования</vt:lpstr>
      <vt:lpstr>Возможные угрозы безопасности информации для АС Потребительского кредитования</vt:lpstr>
      <vt:lpstr>Возможные угрозы безопасности информации для АС Потребительского кредитования</vt:lpstr>
      <vt:lpstr>Классификация АС Потребительского кредитования</vt:lpstr>
      <vt:lpstr>Набор мер защиты в информационной системе</vt:lpstr>
      <vt:lpstr>Исключённые базовые меры в процессе адаптации</vt:lpstr>
      <vt:lpstr>Сопоставление мер противодействия</vt:lpstr>
      <vt:lpstr>Сравнение мер в приказах ФСТЭК РОССИИ №17 и №21</vt:lpstr>
      <vt:lpstr>Техническое задание на проектирование средств защиты информации автоматизированной системы потребительских кредитов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Чигарёв</dc:creator>
  <cp:lastModifiedBy>Александр Чигарёв</cp:lastModifiedBy>
  <cp:revision>26</cp:revision>
  <dcterms:created xsi:type="dcterms:W3CDTF">2024-06-06T17:29:23Z</dcterms:created>
  <dcterms:modified xsi:type="dcterms:W3CDTF">2024-06-06T18:24:00Z</dcterms:modified>
</cp:coreProperties>
</file>