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61" r:id="rId3"/>
    <p:sldId id="283" r:id="rId4"/>
    <p:sldId id="262" r:id="rId5"/>
    <p:sldId id="263" r:id="rId6"/>
    <p:sldId id="264" r:id="rId7"/>
    <p:sldId id="265" r:id="rId8"/>
    <p:sldId id="266" r:id="rId9"/>
    <p:sldId id="268" r:id="rId10"/>
    <p:sldId id="271" r:id="rId11"/>
    <p:sldId id="270" r:id="rId12"/>
    <p:sldId id="269" r:id="rId13"/>
    <p:sldId id="282" r:id="rId14"/>
    <p:sldId id="272" r:id="rId15"/>
    <p:sldId id="273" r:id="rId16"/>
    <p:sldId id="274" r:id="rId17"/>
    <p:sldId id="275" r:id="rId18"/>
    <p:sldId id="276" r:id="rId19"/>
    <p:sldId id="279" r:id="rId20"/>
    <p:sldId id="278" r:id="rId21"/>
    <p:sldId id="280" r:id="rId22"/>
    <p:sldId id="277" r:id="rId23"/>
    <p:sldId id="281" r:id="rId24"/>
    <p:sldId id="267"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43" autoAdjust="0"/>
  </p:normalViewPr>
  <p:slideViewPr>
    <p:cSldViewPr snapToGrid="0">
      <p:cViewPr>
        <p:scale>
          <a:sx n="66" d="100"/>
          <a:sy n="66" d="100"/>
        </p:scale>
        <p:origin x="87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07B7-3A64-4AFA-BBFE-CA36899F19DB}" type="datetimeFigureOut">
              <a:rPr lang="ru-RU" smtClean="0"/>
              <a:t>19.06.2024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66E02-63B1-4C4F-839E-947B7D4E62BF}" type="slidenum">
              <a:rPr lang="ru-RU" smtClean="0"/>
              <a:t>‹#›</a:t>
            </a:fld>
            <a:endParaRPr lang="ru-RU"/>
          </a:p>
        </p:txBody>
      </p:sp>
    </p:spTree>
    <p:extLst>
      <p:ext uri="{BB962C8B-B14F-4D97-AF65-F5344CB8AC3E}">
        <p14:creationId xmlns:p14="http://schemas.microsoft.com/office/powerpoint/2010/main" val="297031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Приветственные</a:t>
            </a:r>
            <a:r>
              <a:rPr lang="ru-RU" baseline="0" dirty="0" smtClean="0"/>
              <a:t> слова</a:t>
            </a:r>
            <a:endParaRPr lang="ru-RU" dirty="0"/>
          </a:p>
        </p:txBody>
      </p:sp>
      <p:sp>
        <p:nvSpPr>
          <p:cNvPr id="4" name="Номер слайда 3"/>
          <p:cNvSpPr>
            <a:spLocks noGrp="1"/>
          </p:cNvSpPr>
          <p:nvPr>
            <p:ph type="sldNum" sz="quarter" idx="10"/>
          </p:nvPr>
        </p:nvSpPr>
        <p:spPr/>
        <p:txBody>
          <a:bodyPr/>
          <a:lstStyle/>
          <a:p>
            <a:fld id="{91B407FB-0A78-4BA4-9032-970417349B12}" type="slidenum">
              <a:rPr lang="ru-RU" smtClean="0"/>
              <a:t>1</a:t>
            </a:fld>
            <a:endParaRPr lang="ru-RU"/>
          </a:p>
        </p:txBody>
      </p:sp>
    </p:spTree>
    <p:extLst>
      <p:ext uri="{BB962C8B-B14F-4D97-AF65-F5344CB8AC3E}">
        <p14:creationId xmlns:p14="http://schemas.microsoft.com/office/powerpoint/2010/main" val="14111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На основе описания предметной области, бизнес-процессов и информационных задач необходимо составить схему БД. Для реализации схемы было использовано описание ИС и информационные задачи. На основе их и была составлена схема БД (Рисунок 2.1).</a:t>
            </a:r>
          </a:p>
          <a:p>
            <a:endParaRPr lang="ru-RU" dirty="0" smtClean="0"/>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10</a:t>
            </a:fld>
            <a:endParaRPr lang="ru-RU"/>
          </a:p>
        </p:txBody>
      </p:sp>
    </p:spTree>
    <p:extLst>
      <p:ext uri="{BB962C8B-B14F-4D97-AF65-F5344CB8AC3E}">
        <p14:creationId xmlns:p14="http://schemas.microsoft.com/office/powerpoint/2010/main" val="4256268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Для разграничения ролей, было создано 3 роли, советующие 3 группам пользователей, консультанты, менеджеры и системные администраторы.</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11</a:t>
            </a:fld>
            <a:endParaRPr lang="ru-RU"/>
          </a:p>
        </p:txBody>
      </p:sp>
    </p:spTree>
    <p:extLst>
      <p:ext uri="{BB962C8B-B14F-4D97-AF65-F5344CB8AC3E}">
        <p14:creationId xmlns:p14="http://schemas.microsoft.com/office/powerpoint/2010/main" val="17643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12</a:t>
            </a:fld>
            <a:endParaRPr lang="ru-RU"/>
          </a:p>
        </p:txBody>
      </p:sp>
    </p:spTree>
    <p:extLst>
      <p:ext uri="{BB962C8B-B14F-4D97-AF65-F5344CB8AC3E}">
        <p14:creationId xmlns:p14="http://schemas.microsoft.com/office/powerpoint/2010/main" val="3619664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13</a:t>
            </a:fld>
            <a:endParaRPr lang="ru-RU"/>
          </a:p>
        </p:txBody>
      </p:sp>
    </p:spTree>
    <p:extLst>
      <p:ext uri="{BB962C8B-B14F-4D97-AF65-F5344CB8AC3E}">
        <p14:creationId xmlns:p14="http://schemas.microsoft.com/office/powerpoint/2010/main" val="3655823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«Триггер для шифрования паспортных данных» представлен на рисунке 2.24. Он позволяет обеспечивать сохранность </a:t>
            </a:r>
            <a:r>
              <a:rPr lang="ru-RU" sz="1200" kern="1200" dirty="0" err="1" smtClean="0">
                <a:solidFill>
                  <a:schemeClr val="tx1"/>
                </a:solidFill>
                <a:effectLst/>
                <a:latin typeface="+mn-lt"/>
                <a:ea typeface="+mn-ea"/>
                <a:cs typeface="+mn-cs"/>
              </a:rPr>
              <a:t>ПДн</a:t>
            </a:r>
            <a:r>
              <a:rPr lang="ru-RU" sz="1200" kern="1200" dirty="0" smtClean="0">
                <a:solidFill>
                  <a:schemeClr val="tx1"/>
                </a:solidFill>
                <a:effectLst/>
                <a:latin typeface="+mn-lt"/>
                <a:ea typeface="+mn-ea"/>
                <a:cs typeface="+mn-cs"/>
              </a:rPr>
              <a:t> пассажиров от несанкционированного доступа, в частности данные о серии и номере паспорта. Так же для его работы необходимо выполнить команду </a:t>
            </a:r>
            <a:r>
              <a:rPr lang="ru-RU" sz="1200" i="1" kern="1200" dirty="0" smtClean="0">
                <a:solidFill>
                  <a:schemeClr val="tx1"/>
                </a:solidFill>
                <a:effectLst/>
                <a:latin typeface="+mn-lt"/>
                <a:ea typeface="+mn-ea"/>
                <a:cs typeface="+mn-cs"/>
              </a:rPr>
              <a:t>CREATE EXTENSION IF NOT EXISTS </a:t>
            </a:r>
            <a:r>
              <a:rPr lang="ru-RU" sz="1200" i="1" kern="1200" dirty="0" err="1" smtClean="0">
                <a:solidFill>
                  <a:schemeClr val="tx1"/>
                </a:solidFill>
                <a:effectLst/>
                <a:latin typeface="+mn-lt"/>
                <a:ea typeface="+mn-ea"/>
                <a:cs typeface="+mn-cs"/>
              </a:rPr>
              <a:t>pgcrypto</a:t>
            </a:r>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14</a:t>
            </a:fld>
            <a:endParaRPr lang="ru-RU"/>
          </a:p>
        </p:txBody>
      </p:sp>
    </p:spTree>
    <p:extLst>
      <p:ext uri="{BB962C8B-B14F-4D97-AF65-F5344CB8AC3E}">
        <p14:creationId xmlns:p14="http://schemas.microsoft.com/office/powerpoint/2010/main" val="1905114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Выполненый</a:t>
            </a:r>
            <a:r>
              <a:rPr lang="ru-RU" baseline="0" dirty="0" smtClean="0"/>
              <a:t> триггер по шифрованию</a:t>
            </a:r>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15</a:t>
            </a:fld>
            <a:endParaRPr lang="ru-RU"/>
          </a:p>
        </p:txBody>
      </p:sp>
    </p:spTree>
    <p:extLst>
      <p:ext uri="{BB962C8B-B14F-4D97-AF65-F5344CB8AC3E}">
        <p14:creationId xmlns:p14="http://schemas.microsoft.com/office/powerpoint/2010/main" val="967350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Резервное копирование является неотъемлемой частью сохранения целостности БД, оно позволяет в случае утери каких-либо данных или отказа в обслуживании восстановить БД. Для большей безопасности необходимо реализовать автоматическое создание резервной копии БД каждые час, на рисунке 2.30, представлен фрагмент скрипта, который автоматически выполняет резервную копию и составляет отчет.</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16</a:t>
            </a:fld>
            <a:endParaRPr lang="ru-RU"/>
          </a:p>
        </p:txBody>
      </p:sp>
    </p:spTree>
    <p:extLst>
      <p:ext uri="{BB962C8B-B14F-4D97-AF65-F5344CB8AC3E}">
        <p14:creationId xmlns:p14="http://schemas.microsoft.com/office/powerpoint/2010/main" val="2328426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Пример представлен с учетом очистки БД перед ее восстановлением, на рисунке 2.32 отображена эта функция.</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Однако если эта функция будет отключена, то восстановление не пройдет, на рисунке 2.33 представлен пример неудачного восстановления БД.</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17</a:t>
            </a:fld>
            <a:endParaRPr lang="ru-RU"/>
          </a:p>
        </p:txBody>
      </p:sp>
    </p:spTree>
    <p:extLst>
      <p:ext uri="{BB962C8B-B14F-4D97-AF65-F5344CB8AC3E}">
        <p14:creationId xmlns:p14="http://schemas.microsoft.com/office/powerpoint/2010/main" val="2298530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Далее после успешной авторизации перед пользователем предстает окно с основными функциями. На рисунке 3.2 представлено окно, где отображается таблица пассажиров и рейсов, по нажатию кнопки «Рейсы» или «Пассажиры» соответственно меняет таблицу. </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Так же в этом окне представлена возможность консультанту использовать сортировку в этих таблицах, пример на рисунке 3.3, а также возможность выводить список, отражающий наиболее популярные рейсы, пример на рисунке 3.4.</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Так же у консультанта есть возможность просматривать более подробную информацию о рейсе, где помимо информации о самом рейсе, его маршруте, так же указана информация о самолете, количестве мест и количестве свободных мест. Пример такой информации представлен на рисунке 3.5.</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18</a:t>
            </a:fld>
            <a:endParaRPr lang="ru-RU"/>
          </a:p>
        </p:txBody>
      </p:sp>
    </p:spTree>
    <p:extLst>
      <p:ext uri="{BB962C8B-B14F-4D97-AF65-F5344CB8AC3E}">
        <p14:creationId xmlns:p14="http://schemas.microsoft.com/office/powerpoint/2010/main" val="2746416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Кнопка «Забронировать» открывает новое окно, где консультантам предоставляется возможность создать бронь для существующих пользователей, пример на рисунке 3.6.</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Если пассажира нет в БД, то консультант может его добавить, нажав на кнопку «Добавить». Откроется новое окно, в котором необходимо заполнить информацию о пассажире, пример заполнения представлен на рисунке 3.8.</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19</a:t>
            </a:fld>
            <a:endParaRPr lang="ru-RU"/>
          </a:p>
        </p:txBody>
      </p:sp>
    </p:spTree>
    <p:extLst>
      <p:ext uri="{BB962C8B-B14F-4D97-AF65-F5344CB8AC3E}">
        <p14:creationId xmlns:p14="http://schemas.microsoft.com/office/powerpoint/2010/main" val="370115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Информационная система «Касса аэрофлота» обрабатывает критически важную информацию, включая персональные данные пассажиров. По данным </a:t>
            </a:r>
            <a:r>
              <a:rPr lang="ru-RU" dirty="0" err="1" smtClean="0"/>
              <a:t>Positive</a:t>
            </a:r>
            <a:r>
              <a:rPr lang="ru-RU" dirty="0" smtClean="0"/>
              <a:t> </a:t>
            </a:r>
            <a:r>
              <a:rPr lang="ru-RU" dirty="0" err="1" smtClean="0"/>
              <a:t>Technologies</a:t>
            </a:r>
            <a:r>
              <a:rPr lang="ru-RU" dirty="0" smtClean="0"/>
              <a:t> за 2 квартал 2023 года, персональные данные составляют 53% всех украденных данных, за ними следуют коммерческая тайна (18%) и учетные данные (10%). Эти статистические данные подчеркивают важность внедрения надежных мер информационной безопасности для защиты конфиденциальной информации. Использование </a:t>
            </a:r>
            <a:r>
              <a:rPr lang="ru-RU" dirty="0" err="1" smtClean="0"/>
              <a:t>PostgreSQL</a:t>
            </a:r>
            <a:r>
              <a:rPr lang="ru-RU" dirty="0" smtClean="0"/>
              <a:t> и </a:t>
            </a:r>
            <a:r>
              <a:rPr lang="ru-RU" dirty="0" err="1" smtClean="0"/>
              <a:t>Python</a:t>
            </a:r>
            <a:r>
              <a:rPr lang="ru-RU" dirty="0" smtClean="0"/>
              <a:t> позволяет обеспечить высокую степень защиты данных и минимизировать риски утечек, что особенно актуально в свете растущего числа инцидентов с кражей данных.</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«Касса аэрофлота» является информационную системой, которая обрабатывает критически важную информацию, такую как персональные данные. Для обеспечения безопасности такой системы необходимо использовать специальные технологии, как </a:t>
            </a:r>
            <a:r>
              <a:rPr lang="en-US" sz="1200" kern="1200" dirty="0" smtClean="0">
                <a:solidFill>
                  <a:schemeClr val="tx1"/>
                </a:solidFill>
                <a:effectLst/>
                <a:latin typeface="+mn-lt"/>
                <a:ea typeface="+mn-ea"/>
                <a:cs typeface="+mn-cs"/>
              </a:rPr>
              <a:t>PostgreSQL</a:t>
            </a:r>
            <a:r>
              <a:rPr lang="ru-RU" sz="1200" kern="1200" dirty="0" smtClean="0">
                <a:solidFill>
                  <a:schemeClr val="tx1"/>
                </a:solidFill>
                <a:effectLst/>
                <a:latin typeface="+mn-lt"/>
                <a:ea typeface="+mn-ea"/>
                <a:cs typeface="+mn-cs"/>
              </a:rPr>
              <a:t> и </a:t>
            </a:r>
            <a:r>
              <a:rPr lang="en-US" sz="1200" kern="1200" dirty="0" smtClean="0">
                <a:solidFill>
                  <a:schemeClr val="tx1"/>
                </a:solidFill>
                <a:effectLst/>
                <a:latin typeface="+mn-lt"/>
                <a:ea typeface="+mn-ea"/>
                <a:cs typeface="+mn-cs"/>
              </a:rPr>
              <a:t>Python</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СУБД </a:t>
            </a:r>
            <a:r>
              <a:rPr lang="en-US" sz="1200" kern="1200" dirty="0" smtClean="0">
                <a:solidFill>
                  <a:schemeClr val="tx1"/>
                </a:solidFill>
                <a:effectLst/>
                <a:latin typeface="+mn-lt"/>
                <a:ea typeface="+mn-ea"/>
                <a:cs typeface="+mn-cs"/>
              </a:rPr>
              <a:t>PostgreSQL</a:t>
            </a:r>
            <a:r>
              <a:rPr lang="ru-RU" sz="1200" kern="1200" dirty="0" smtClean="0">
                <a:solidFill>
                  <a:schemeClr val="tx1"/>
                </a:solidFill>
                <a:effectLst/>
                <a:latin typeface="+mn-lt"/>
                <a:ea typeface="+mn-ea"/>
                <a:cs typeface="+mn-cs"/>
              </a:rPr>
              <a:t> в сочетании с языком программирования </a:t>
            </a:r>
            <a:r>
              <a:rPr lang="en-US" sz="1200" kern="1200" dirty="0" smtClean="0">
                <a:solidFill>
                  <a:schemeClr val="tx1"/>
                </a:solidFill>
                <a:effectLst/>
                <a:latin typeface="+mn-lt"/>
                <a:ea typeface="+mn-ea"/>
                <a:cs typeface="+mn-cs"/>
              </a:rPr>
              <a:t>Python</a:t>
            </a:r>
            <a:r>
              <a:rPr lang="ru-RU" sz="1200" kern="1200" dirty="0" smtClean="0">
                <a:solidFill>
                  <a:schemeClr val="tx1"/>
                </a:solidFill>
                <a:effectLst/>
                <a:latin typeface="+mn-lt"/>
                <a:ea typeface="+mn-ea"/>
                <a:cs typeface="+mn-cs"/>
              </a:rPr>
              <a:t> являются отличным решением для создания системы «Касса аэрофлота». </a:t>
            </a:r>
            <a:r>
              <a:rPr lang="en-US" sz="1200" kern="1200" dirty="0" smtClean="0">
                <a:solidFill>
                  <a:schemeClr val="tx1"/>
                </a:solidFill>
                <a:effectLst/>
                <a:latin typeface="+mn-lt"/>
                <a:ea typeface="+mn-ea"/>
                <a:cs typeface="+mn-cs"/>
              </a:rPr>
              <a:t>PostgreSQL</a:t>
            </a:r>
            <a:r>
              <a:rPr lang="ru-RU" sz="1200" kern="1200" dirty="0" smtClean="0">
                <a:solidFill>
                  <a:schemeClr val="tx1"/>
                </a:solidFill>
                <a:effectLst/>
                <a:latin typeface="+mn-lt"/>
                <a:ea typeface="+mn-ea"/>
                <a:cs typeface="+mn-cs"/>
              </a:rPr>
              <a:t> представляет широкий функционал для реализации безопасной системы, включая такие возможности как шифрование данных и репликация, обеспечивающая отказоустойчивость системы. </a:t>
            </a:r>
            <a:r>
              <a:rPr lang="en-US" sz="1200" kern="1200" dirty="0" smtClean="0">
                <a:solidFill>
                  <a:schemeClr val="tx1"/>
                </a:solidFill>
                <a:effectLst/>
                <a:latin typeface="+mn-lt"/>
                <a:ea typeface="+mn-ea"/>
                <a:cs typeface="+mn-cs"/>
              </a:rPr>
              <a:t>Python</a:t>
            </a:r>
            <a:r>
              <a:rPr lang="ru-RU" sz="1200" kern="1200" dirty="0" smtClean="0">
                <a:solidFill>
                  <a:schemeClr val="tx1"/>
                </a:solidFill>
                <a:effectLst/>
                <a:latin typeface="+mn-lt"/>
                <a:ea typeface="+mn-ea"/>
                <a:cs typeface="+mn-cs"/>
              </a:rPr>
              <a:t> в свою очередь имеет огромное количество библиотек позволяющих создать пользовательский интерфейс для легкой и удобной работой с базой данных.</a:t>
            </a:r>
          </a:p>
          <a:p>
            <a:r>
              <a:rPr lang="ru-RU" sz="1200" kern="1200" dirty="0" smtClean="0">
                <a:solidFill>
                  <a:schemeClr val="tx1"/>
                </a:solidFill>
                <a:effectLst/>
                <a:latin typeface="+mn-lt"/>
                <a:ea typeface="+mn-ea"/>
                <a:cs typeface="+mn-cs"/>
              </a:rPr>
              <a:t>Посредством методов </a:t>
            </a:r>
            <a:r>
              <a:rPr lang="en-US" sz="1200" kern="1200" dirty="0" smtClean="0">
                <a:solidFill>
                  <a:schemeClr val="tx1"/>
                </a:solidFill>
                <a:effectLst/>
                <a:latin typeface="+mn-lt"/>
                <a:ea typeface="+mn-ea"/>
                <a:cs typeface="+mn-cs"/>
              </a:rPr>
              <a:t>PostgreSQL</a:t>
            </a:r>
            <a:r>
              <a:rPr lang="ru-RU" sz="1200" kern="1200" dirty="0" smtClean="0">
                <a:solidFill>
                  <a:schemeClr val="tx1"/>
                </a:solidFill>
                <a:effectLst/>
                <a:latin typeface="+mn-lt"/>
                <a:ea typeface="+mn-ea"/>
                <a:cs typeface="+mn-cs"/>
              </a:rPr>
              <a:t> будет реализована база данных с распределенными ролями, шифрованием, репликацией, триггерами и другими механизмами, которые необходимы для обеспечения безопасности системы «Касса аэрофлота».</a:t>
            </a:r>
          </a:p>
        </p:txBody>
      </p:sp>
      <p:sp>
        <p:nvSpPr>
          <p:cNvPr id="4" name="Номер слайда 3"/>
          <p:cNvSpPr>
            <a:spLocks noGrp="1"/>
          </p:cNvSpPr>
          <p:nvPr>
            <p:ph type="sldNum" sz="quarter" idx="10"/>
          </p:nvPr>
        </p:nvSpPr>
        <p:spPr/>
        <p:txBody>
          <a:bodyPr/>
          <a:lstStyle/>
          <a:p>
            <a:fld id="{9E42055D-7DDB-4045-AED4-57371C7CBE80}" type="slidenum">
              <a:rPr lang="ru-RU" smtClean="0"/>
              <a:pPr/>
              <a:t>2</a:t>
            </a:fld>
            <a:endParaRPr lang="ru-RU"/>
          </a:p>
        </p:txBody>
      </p:sp>
    </p:spTree>
    <p:extLst>
      <p:ext uri="{BB962C8B-B14F-4D97-AF65-F5344CB8AC3E}">
        <p14:creationId xmlns:p14="http://schemas.microsoft.com/office/powerpoint/2010/main" val="3868328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После успешной авторизации основной функционал менеджера представлен на рисунке 3.10. Менеджер имеет 2 окна с выводом таблиц, для удобного расположения данных. </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Менеджер имеет возможность полностью редактировать данные таблицы, имея возможность вставлять новые данные, обновлять или удалять уже существующие. Пример добавления данных представлен на рисунке 3.11, для этого необходимо выбрать в главном(левом) окне таблицу над которой будут проходить манипуляции.</a:t>
            </a:r>
          </a:p>
          <a:p>
            <a:endParaRPr lang="ru-RU" dirty="0" smtClean="0"/>
          </a:p>
          <a:p>
            <a:r>
              <a:rPr lang="ru-RU" sz="1200" kern="1200" dirty="0" smtClean="0">
                <a:solidFill>
                  <a:schemeClr val="tx1"/>
                </a:solidFill>
                <a:effectLst/>
                <a:latin typeface="+mn-lt"/>
                <a:ea typeface="+mn-ea"/>
                <a:cs typeface="+mn-cs"/>
              </a:rPr>
              <a:t>Обновление данных представлено на рисунке 3.12. Необходимо нажать соответствующую кнопку.</a:t>
            </a:r>
          </a:p>
          <a:p>
            <a:r>
              <a:rPr lang="ru-RU" sz="1200" kern="1200" dirty="0" smtClean="0">
                <a:solidFill>
                  <a:schemeClr val="tx1"/>
                </a:solidFill>
                <a:effectLst/>
                <a:latin typeface="+mn-lt"/>
                <a:ea typeface="+mn-ea"/>
                <a:cs typeface="+mn-cs"/>
              </a:rPr>
              <a:t>Удаление данных представлено на рисунке 3.13. Необходимо нажать соответствующую кнопку.</a:t>
            </a:r>
          </a:p>
          <a:p>
            <a:endParaRPr lang="ru-RU" dirty="0" smtClean="0"/>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20</a:t>
            </a:fld>
            <a:endParaRPr lang="ru-RU"/>
          </a:p>
        </p:txBody>
      </p:sp>
    </p:spTree>
    <p:extLst>
      <p:ext uri="{BB962C8B-B14F-4D97-AF65-F5344CB8AC3E}">
        <p14:creationId xmlns:p14="http://schemas.microsoft.com/office/powerpoint/2010/main" val="22576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Отчет самых активных пассажиров представлен на рисунке 3.15. Активность считается по количеству купленных билетов за последний год.</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Менеджер также может просматривать доходность за определенный промежуток времени, ему необходимо выбрать промежуток времени и нажать советующую кнопку. Пример на рисунке 3.16.</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21</a:t>
            </a:fld>
            <a:endParaRPr lang="ru-RU"/>
          </a:p>
        </p:txBody>
      </p:sp>
    </p:spTree>
    <p:extLst>
      <p:ext uri="{BB962C8B-B14F-4D97-AF65-F5344CB8AC3E}">
        <p14:creationId xmlns:p14="http://schemas.microsoft.com/office/powerpoint/2010/main" val="2388544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После успешной авторизации представлено окно основных возможностей, рисунок 3.18. На нем есть множество функций, начиная от выбора любой из существующих таблиц, заканчивая выводом консоли.</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Так же системному администратору предоставлена возможность использовать некоторый функционал других групп пользователей, таких как менеджеры или консультанты. В частности, к такому функционалу относится открывать отчеты, добавлять, обновлять и удалять данные из таблиц. Отчет о купленных билетах за последний месяц представлен на рисунке 3.20.</a:t>
            </a:r>
          </a:p>
          <a:p>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Отчет о полученной выручке с продажи за определенный промежуток времени представлен на рисунке 3.23. Так же там представлен функционал выбора даты от и до которой должен идти расчет.</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22</a:t>
            </a:fld>
            <a:endParaRPr lang="ru-RU"/>
          </a:p>
        </p:txBody>
      </p:sp>
    </p:spTree>
    <p:extLst>
      <p:ext uri="{BB962C8B-B14F-4D97-AF65-F5344CB8AC3E}">
        <p14:creationId xmlns:p14="http://schemas.microsoft.com/office/powerpoint/2010/main" val="1673570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После успешной авторизации представлено окно основных возможностей, рисунок 3.18. На нем есть множество функций, начиная от выбора любой из существующих таблиц, заканчивая выводом консоли.</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Системный администратор имеет возможность также просматривать общую статистику каждого рейса, такую как количество мест, классов и количество свободных мест в самолете, все это представлено на рисунке 3.27. Так же туда входит информация о модели самолета аэропорте и городе отправки и прибытия, времени и даты отправления, и времени, и даты прибытия.</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23</a:t>
            </a:fld>
            <a:endParaRPr lang="ru-RU"/>
          </a:p>
        </p:txBody>
      </p:sp>
    </p:spTree>
    <p:extLst>
      <p:ext uri="{BB962C8B-B14F-4D97-AF65-F5344CB8AC3E}">
        <p14:creationId xmlns:p14="http://schemas.microsoft.com/office/powerpoint/2010/main" val="34396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latin typeface="Times New Roman" panose="02020603050405020304" pitchFamily="18" charset="0"/>
                <a:cs typeface="Times New Roman" panose="02020603050405020304" pitchFamily="18" charset="0"/>
              </a:rPr>
              <a:t>Основные бизнес-процессы информационной системы «Касса аэрофлота» были тщательно проанализированы и описаны, что позволило определить внутренние группы пользователей и информационные запросы для каждой группы. Это помогло создать четкую и функциональную структуру базы данных, отвечающую всем требованиям пользователей.</a:t>
            </a:r>
          </a:p>
          <a:p>
            <a:pPr marL="342900" indent="-342900">
              <a:buFont typeface="Arial" panose="020B0604020202020204" pitchFamily="34" charset="0"/>
              <a:buChar char="•"/>
            </a:pPr>
            <a:endParaRPr lang="ru-RU" sz="1200" dirty="0" smtClean="0">
              <a:latin typeface="Times New Roman" panose="02020603050405020304" pitchFamily="18" charset="0"/>
              <a:cs typeface="Times New Roman" panose="02020603050405020304" pitchFamily="18" charset="0"/>
            </a:endParaRPr>
          </a:p>
          <a:p>
            <a:r>
              <a:rPr lang="ru-RU" sz="1200" dirty="0" smtClean="0">
                <a:latin typeface="Times New Roman" panose="02020603050405020304" pitchFamily="18" charset="0"/>
                <a:cs typeface="Times New Roman" panose="02020603050405020304" pitchFamily="18" charset="0"/>
              </a:rPr>
              <a:t>База данных была спроектирована и реализована с учетом всех аспектов безопасности, включая триггеры, функции, процедуры, представления и политики доступа. Для повышения уровня безопасности данных использовалось шифрование и периодическое создание резервных копий. Эти меры обеспечили надежную защиту данных и бесперебойную работу системы.</a:t>
            </a:r>
          </a:p>
          <a:p>
            <a:pPr marL="342900" indent="-342900">
              <a:buFont typeface="Arial" panose="020B0604020202020204" pitchFamily="34" charset="0"/>
              <a:buChar char="•"/>
            </a:pPr>
            <a:endParaRPr lang="ru-RU" sz="1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ru-RU" sz="1200" dirty="0" smtClean="0">
                <a:latin typeface="Times New Roman" panose="02020603050405020304" pitchFamily="18" charset="0"/>
                <a:cs typeface="Times New Roman" panose="02020603050405020304" pitchFamily="18" charset="0"/>
              </a:rPr>
              <a:t>Создание пользовательского интерфейса на </a:t>
            </a:r>
            <a:r>
              <a:rPr lang="ru-RU" sz="1200" dirty="0" err="1" smtClean="0">
                <a:latin typeface="Times New Roman" panose="02020603050405020304" pitchFamily="18" charset="0"/>
                <a:cs typeface="Times New Roman" panose="02020603050405020304" pitchFamily="18" charset="0"/>
              </a:rPr>
              <a:t>Python</a:t>
            </a:r>
            <a:r>
              <a:rPr lang="ru-RU" sz="1200" dirty="0" smtClean="0">
                <a:latin typeface="Times New Roman" panose="02020603050405020304" pitchFamily="18" charset="0"/>
                <a:cs typeface="Times New Roman" panose="02020603050405020304" pitchFamily="18" charset="0"/>
              </a:rPr>
              <a:t> и детальная документация по работе с приложением гарантируют, что все группы пользователей смогут эффективно взаимодействовать с системой. Это также минимизирует риски нарушения целостности и доступности информации, обеспечивая стабильную и безопасную эксплуатацию информационной системы «Касса аэрофлота».</a:t>
            </a:r>
          </a:p>
          <a:p>
            <a:pPr marL="0" indent="0">
              <a:buFont typeface="Arial" panose="020B0604020202020204" pitchFamily="34" charset="0"/>
              <a:buNone/>
            </a:pPr>
            <a:endParaRPr lang="ru-RU" sz="12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ru-RU" sz="12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ru-RU" sz="1200" dirty="0" smtClean="0">
              <a:latin typeface="Times New Roman" panose="02020603050405020304" pitchFamily="18" charset="0"/>
              <a:cs typeface="Times New Roman" panose="02020603050405020304" pitchFamily="18" charset="0"/>
            </a:endParaRPr>
          </a:p>
          <a:p>
            <a:r>
              <a:rPr lang="ru-RU" sz="1200" kern="1200" dirty="0" smtClean="0">
                <a:solidFill>
                  <a:schemeClr val="tx1"/>
                </a:solidFill>
                <a:effectLst/>
                <a:latin typeface="+mn-lt"/>
                <a:ea typeface="+mn-ea"/>
                <a:cs typeface="+mn-cs"/>
              </a:rPr>
              <a:t>Благодаря описанию информационной системы «Касса аэрофлота» были выявлены основные бизнес-процессы, определенны внутренние группы пользователей, а также информационные запросы, которые должны выполняться в информационной системе. Так же информационные запросы были описаны и разделены каждой группе пользователей. В совокупности все это позволило определить функционал и структуру БД.</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Была реализована схема БД и описана её структура, так же благодаря описанию основных видов обеспечения безопасности в СУБД </a:t>
            </a:r>
            <a:r>
              <a:rPr lang="en-US" sz="1200" kern="1200" dirty="0" smtClean="0">
                <a:solidFill>
                  <a:schemeClr val="tx1"/>
                </a:solidFill>
                <a:effectLst/>
                <a:latin typeface="+mn-lt"/>
                <a:ea typeface="+mn-ea"/>
                <a:cs typeface="+mn-cs"/>
              </a:rPr>
              <a:t>PostgreSQL </a:t>
            </a:r>
            <a:r>
              <a:rPr lang="ru-RU" sz="1200" kern="1200" dirty="0" smtClean="0">
                <a:solidFill>
                  <a:schemeClr val="tx1"/>
                </a:solidFill>
                <a:effectLst/>
                <a:latin typeface="+mn-lt"/>
                <a:ea typeface="+mn-ea"/>
                <a:cs typeface="+mn-cs"/>
              </a:rPr>
              <a:t>была реализована система, включающая в себя триггеры, функции, процедуры, представления, политики доступа, а также шифрование некоторые данных и периодическое создание резервных копий БД. Все это в совокупности с использованием все возможных методов обеспечения безопасности и создания пользовательского интерфейса на </a:t>
            </a:r>
            <a:r>
              <a:rPr lang="en-US" sz="1200" kern="1200" dirty="0" smtClean="0">
                <a:solidFill>
                  <a:schemeClr val="tx1"/>
                </a:solidFill>
                <a:effectLst/>
                <a:latin typeface="+mn-lt"/>
                <a:ea typeface="+mn-ea"/>
                <a:cs typeface="+mn-cs"/>
              </a:rPr>
              <a:t>Python</a:t>
            </a:r>
            <a:r>
              <a:rPr lang="ru-RU" sz="1200" kern="1200" dirty="0" smtClean="0">
                <a:solidFill>
                  <a:schemeClr val="tx1"/>
                </a:solidFill>
                <a:effectLst/>
                <a:latin typeface="+mn-lt"/>
                <a:ea typeface="+mn-ea"/>
                <a:cs typeface="+mn-cs"/>
              </a:rPr>
              <a:t>, была реализована информационная система «Касса аэрофлота».</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Составление документации по работе с приложением, обеспечивающее взаимодействие пользователей с СУБД, через интерфейс, позволяет удостоверится в том, что выделенные группы пользователей смогут в полной мере пользоваться ПО. Так же это позволит минимизировать риски нарушения целостности или доступности информации из-за незнания пользователей.</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Таким образом все поставленные задачи выполнены, цель достигнута.</a:t>
            </a:r>
            <a:endParaRPr lang="ru-RU" sz="1200" dirty="0" smtClean="0">
              <a:latin typeface="Times New Roman" panose="02020603050405020304" pitchFamily="18" charset="0"/>
              <a:cs typeface="Times New Roman" panose="02020603050405020304" pitchFamily="18" charset="0"/>
            </a:endParaRP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24</a:t>
            </a:fld>
            <a:endParaRPr lang="ru-RU"/>
          </a:p>
        </p:txBody>
      </p:sp>
    </p:spTree>
    <p:extLst>
      <p:ext uri="{BB962C8B-B14F-4D97-AF65-F5344CB8AC3E}">
        <p14:creationId xmlns:p14="http://schemas.microsoft.com/office/powerpoint/2010/main" val="230932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Цель: </a:t>
            </a:r>
            <a:r>
              <a:rPr lang="ru-RU" sz="1200" kern="1200" dirty="0" smtClean="0">
                <a:solidFill>
                  <a:schemeClr val="tx1"/>
                </a:solidFill>
                <a:effectLst/>
                <a:latin typeface="+mn-lt"/>
                <a:ea typeface="+mn-ea"/>
                <a:cs typeface="+mn-cs"/>
              </a:rPr>
              <a:t>обеспечения безопасности для автоматизированной системы «Касса аэрофлота», посредством использования технологий </a:t>
            </a:r>
            <a:r>
              <a:rPr lang="en-US" sz="1200" kern="1200" dirty="0" smtClean="0">
                <a:solidFill>
                  <a:schemeClr val="tx1"/>
                </a:solidFill>
                <a:effectLst/>
                <a:latin typeface="+mn-lt"/>
                <a:ea typeface="+mn-ea"/>
                <a:cs typeface="+mn-cs"/>
              </a:rPr>
              <a:t>PostgreSQL</a:t>
            </a:r>
            <a:r>
              <a:rPr lang="ru-RU" sz="1200" kern="1200" dirty="0" smtClean="0">
                <a:solidFill>
                  <a:schemeClr val="tx1"/>
                </a:solidFill>
                <a:effectLst/>
                <a:latin typeface="+mn-lt"/>
                <a:ea typeface="+mn-ea"/>
                <a:cs typeface="+mn-cs"/>
              </a:rPr>
              <a:t> и </a:t>
            </a:r>
            <a:r>
              <a:rPr lang="en-US" sz="1200" kern="1200" dirty="0" smtClean="0">
                <a:solidFill>
                  <a:schemeClr val="tx1"/>
                </a:solidFill>
                <a:effectLst/>
                <a:latin typeface="+mn-lt"/>
                <a:ea typeface="+mn-ea"/>
                <a:cs typeface="+mn-cs"/>
              </a:rPr>
              <a:t>Python</a:t>
            </a:r>
            <a:r>
              <a:rPr lang="ru-RU" sz="1200" kern="1200" dirty="0" smtClean="0">
                <a:solidFill>
                  <a:schemeClr val="tx1"/>
                </a:solidFill>
                <a:effectLst/>
                <a:latin typeface="+mn-lt"/>
                <a:ea typeface="+mn-ea"/>
                <a:cs typeface="+mn-cs"/>
              </a:rPr>
              <a:t>.</a:t>
            </a:r>
          </a:p>
          <a:p>
            <a:r>
              <a:rPr lang="ru-RU" sz="1200" b="1" kern="1200" dirty="0" smtClean="0">
                <a:solidFill>
                  <a:schemeClr val="tx1"/>
                </a:solidFill>
                <a:effectLst/>
                <a:latin typeface="+mn-lt"/>
                <a:ea typeface="+mn-ea"/>
                <a:cs typeface="+mn-cs"/>
              </a:rPr>
              <a:t>Задачи: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1) Описать информационную систему «Касса аэрофлота» и методы по обеспечению ее безопасности.</a:t>
            </a:r>
          </a:p>
          <a:p>
            <a:r>
              <a:rPr lang="ru-RU" sz="1200" kern="1200" dirty="0" smtClean="0">
                <a:solidFill>
                  <a:schemeClr val="tx1"/>
                </a:solidFill>
                <a:effectLst/>
                <a:latin typeface="+mn-lt"/>
                <a:ea typeface="+mn-ea"/>
                <a:cs typeface="+mn-cs"/>
              </a:rPr>
              <a:t>2) Реализовать информационную систему «Касса аэрофлота» с использованием СУБД </a:t>
            </a:r>
            <a:r>
              <a:rPr lang="en-US" sz="1200" kern="1200" dirty="0" smtClean="0">
                <a:solidFill>
                  <a:schemeClr val="tx1"/>
                </a:solidFill>
                <a:effectLst/>
                <a:latin typeface="+mn-lt"/>
                <a:ea typeface="+mn-ea"/>
                <a:cs typeface="+mn-cs"/>
              </a:rPr>
              <a:t>PostgreSQL</a:t>
            </a:r>
            <a:r>
              <a:rPr lang="ru-RU" sz="1200" kern="1200" dirty="0" smtClean="0">
                <a:solidFill>
                  <a:schemeClr val="tx1"/>
                </a:solidFill>
                <a:effectLst/>
                <a:latin typeface="+mn-lt"/>
                <a:ea typeface="+mn-ea"/>
                <a:cs typeface="+mn-cs"/>
              </a:rPr>
              <a:t> и ЯП </a:t>
            </a:r>
            <a:r>
              <a:rPr lang="en-US" sz="1200" kern="1200" dirty="0" smtClean="0">
                <a:solidFill>
                  <a:schemeClr val="tx1"/>
                </a:solidFill>
                <a:effectLst/>
                <a:latin typeface="+mn-lt"/>
                <a:ea typeface="+mn-ea"/>
                <a:cs typeface="+mn-cs"/>
              </a:rPr>
              <a:t>Python</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3) Составить документацию на информационную систему «Касса аэрофлота».</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3</a:t>
            </a:fld>
            <a:endParaRPr lang="ru-RU"/>
          </a:p>
        </p:txBody>
      </p:sp>
    </p:spTree>
    <p:extLst>
      <p:ext uri="{BB962C8B-B14F-4D97-AF65-F5344CB8AC3E}">
        <p14:creationId xmlns:p14="http://schemas.microsoft.com/office/powerpoint/2010/main" val="178359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«Касса аэрофлота» предназначена для продажи и бронирования билетов, управления скидками и мониторинга рейсов. ИС содержит информацию о пассажирах, купленных ими билетах, рейсах, различных скидках и воздушно-транспортах средств, а также маршрутах. Для реализации БД были внесены некоторые изменения и ограничения, например, в отличии от реальной системы, в этой не будет реализовано изменение цен в зависимости от даты, также не будет содержаться информация о количестве рядов самолета и мест в них, только общее количество мест для каждой категории класса. Было добавлено только запланированные дата и время вылета и прилета. В БД было добавлено состояние для рейса, которое может принимать значения, задержан, отменен или по плану. Все это необходимо для облегчения и упрощения БД.</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 основным группам пользователей ИС относятся системный администраторы, консультант и менеджер.</a:t>
            </a:r>
          </a:p>
          <a:p>
            <a:r>
              <a:rPr lang="ru-RU" sz="1200" b="1" kern="1200" dirty="0" smtClean="0">
                <a:solidFill>
                  <a:schemeClr val="tx1"/>
                </a:solidFill>
                <a:effectLst/>
                <a:latin typeface="+mn-lt"/>
                <a:ea typeface="+mn-ea"/>
                <a:cs typeface="+mn-cs"/>
              </a:rPr>
              <a:t>Консультанты</a:t>
            </a:r>
            <a:r>
              <a:rPr lang="ru-RU" sz="1200" kern="1200" dirty="0" smtClean="0">
                <a:solidFill>
                  <a:schemeClr val="tx1"/>
                </a:solidFill>
                <a:effectLst/>
                <a:latin typeface="+mn-lt"/>
                <a:ea typeface="+mn-ea"/>
                <a:cs typeface="+mn-cs"/>
              </a:rPr>
              <a:t> – стоят за стойкой регистрации и осуществляют работу с СУБД через пользовательский интерфейс, его регистрацию на рейс, покупка, бронирование билетов и внос </a:t>
            </a:r>
            <a:r>
              <a:rPr lang="ru-RU" sz="1200" kern="1200" dirty="0" err="1" smtClean="0">
                <a:solidFill>
                  <a:schemeClr val="tx1"/>
                </a:solidFill>
                <a:effectLst/>
                <a:latin typeface="+mn-lt"/>
                <a:ea typeface="+mn-ea"/>
                <a:cs typeface="+mn-cs"/>
              </a:rPr>
              <a:t>ПДн</a:t>
            </a:r>
            <a:r>
              <a:rPr lang="ru-RU" sz="1200" kern="1200" dirty="0" smtClean="0">
                <a:solidFill>
                  <a:schemeClr val="tx1"/>
                </a:solidFill>
                <a:effectLst/>
                <a:latin typeface="+mn-lt"/>
                <a:ea typeface="+mn-ea"/>
                <a:cs typeface="+mn-cs"/>
              </a:rPr>
              <a:t> в базу данных. Имеет доступ к персональным данным пассажиров, информации о рейсах, а также может регистрировать новых пользователей в информационной системе.</a:t>
            </a:r>
          </a:p>
          <a:p>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Менеджер</a:t>
            </a:r>
            <a:r>
              <a:rPr lang="ru-RU" sz="1200" kern="1200" dirty="0" smtClean="0">
                <a:solidFill>
                  <a:schemeClr val="tx1"/>
                </a:solidFill>
                <a:effectLst/>
                <a:latin typeface="+mn-lt"/>
                <a:ea typeface="+mn-ea"/>
                <a:cs typeface="+mn-cs"/>
              </a:rPr>
              <a:t> – может изменять цены, а также управлять системой акций и льгот для пассажиров. Акции содержат наименование и процент, как и льготы, однако там еще находится информация о пассажире. Имеет доступ к данным о акциях и льготах, возможность их изменять, добавлять новые или удалять старые. Так же имеет возможность формировать отчеты о доходности.</a:t>
            </a:r>
          </a:p>
          <a:p>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Системный</a:t>
            </a:r>
            <a:r>
              <a:rPr lang="ru-RU" sz="1200" kern="1200" dirty="0" smtClean="0">
                <a:solidFill>
                  <a:schemeClr val="tx1"/>
                </a:solidFill>
                <a:effectLst/>
                <a:latin typeface="+mn-lt"/>
                <a:ea typeface="+mn-ea"/>
                <a:cs typeface="+mn-cs"/>
              </a:rPr>
              <a:t> </a:t>
            </a:r>
            <a:r>
              <a:rPr lang="ru-RU" sz="1200" b="1" kern="1200" dirty="0" smtClean="0">
                <a:solidFill>
                  <a:schemeClr val="tx1"/>
                </a:solidFill>
                <a:effectLst/>
                <a:latin typeface="+mn-lt"/>
                <a:ea typeface="+mn-ea"/>
                <a:cs typeface="+mn-cs"/>
              </a:rPr>
              <a:t>администратор</a:t>
            </a:r>
            <a:r>
              <a:rPr lang="ru-RU" sz="1200" kern="1200" dirty="0" smtClean="0">
                <a:solidFill>
                  <a:schemeClr val="tx1"/>
                </a:solidFill>
                <a:effectLst/>
                <a:latin typeface="+mn-lt"/>
                <a:ea typeface="+mn-ea"/>
                <a:cs typeface="+mn-cs"/>
              </a:rPr>
              <a:t> – отвечает за обслуживание СУБД, и может выполнять все функции, такие как управление рейсами, их отмена и добавление новых. Так же он может просматривать все возможные таблицы в БД.</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4</a:t>
            </a:fld>
            <a:endParaRPr lang="ru-RU"/>
          </a:p>
        </p:txBody>
      </p:sp>
    </p:spTree>
    <p:extLst>
      <p:ext uri="{BB962C8B-B14F-4D97-AF65-F5344CB8AC3E}">
        <p14:creationId xmlns:p14="http://schemas.microsoft.com/office/powerpoint/2010/main" val="334209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Бизнес-процесс «Регистрации пассажиров в системе», пассажир обращается к консультанту для регистрации в системе «Касса аэрофлота». Консультант берет данные пассажира, фамилия, имя, отчество, серия и номер паспорта, номер телефона и дату рождения, после чего заносит их в систему, которая сохраняет информацию для дальнейшего использования при бронировании и покупке билетов. Схема </a:t>
            </a:r>
            <a:r>
              <a:rPr lang="en-US" sz="1200" kern="1200" dirty="0" smtClean="0">
                <a:solidFill>
                  <a:schemeClr val="tx1"/>
                </a:solidFill>
                <a:effectLst/>
                <a:latin typeface="+mn-lt"/>
                <a:ea typeface="+mn-ea"/>
                <a:cs typeface="+mn-cs"/>
              </a:rPr>
              <a:t>BPMN</a:t>
            </a:r>
            <a:r>
              <a:rPr lang="ru-RU" sz="1200" kern="1200" dirty="0" smtClean="0">
                <a:solidFill>
                  <a:schemeClr val="tx1"/>
                </a:solidFill>
                <a:effectLst/>
                <a:latin typeface="+mn-lt"/>
                <a:ea typeface="+mn-ea"/>
                <a:cs typeface="+mn-cs"/>
              </a:rPr>
              <a:t> данного бизнес-процесса представлена на Рисунке 1.1.</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5</a:t>
            </a:fld>
            <a:endParaRPr lang="ru-RU"/>
          </a:p>
        </p:txBody>
      </p:sp>
    </p:spTree>
    <p:extLst>
      <p:ext uri="{BB962C8B-B14F-4D97-AF65-F5344CB8AC3E}">
        <p14:creationId xmlns:p14="http://schemas.microsoft.com/office/powerpoint/2010/main" val="155315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Бизнес-процесс «Бронирования и покупки билета», пассажир обращается к консультанту для выбора желаемого ими рейса. Консультант берет данные пассажира из системы, после чего проверяет система проверяет есть ли свободные места. Так же пассажир сообщает желаемы класс, после чего Консультант заполняет форму с указанием пассажира, рейса и класса. Система регистрирует бронь и выставляет счет с учетом скидок. Схема </a:t>
            </a:r>
            <a:r>
              <a:rPr lang="en-US" sz="1200" kern="1200" dirty="0" smtClean="0">
                <a:solidFill>
                  <a:schemeClr val="tx1"/>
                </a:solidFill>
                <a:effectLst/>
                <a:latin typeface="+mn-lt"/>
                <a:ea typeface="+mn-ea"/>
                <a:cs typeface="+mn-cs"/>
              </a:rPr>
              <a:t>BPMN</a:t>
            </a:r>
            <a:r>
              <a:rPr lang="ru-RU" sz="1200" kern="1200" dirty="0" smtClean="0">
                <a:solidFill>
                  <a:schemeClr val="tx1"/>
                </a:solidFill>
                <a:effectLst/>
                <a:latin typeface="+mn-lt"/>
                <a:ea typeface="+mn-ea"/>
                <a:cs typeface="+mn-cs"/>
              </a:rPr>
              <a:t> данного бизнес-процесса представлена на Рисунке 1.2.</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6</a:t>
            </a:fld>
            <a:endParaRPr lang="ru-RU"/>
          </a:p>
        </p:txBody>
      </p:sp>
    </p:spTree>
    <p:extLst>
      <p:ext uri="{BB962C8B-B14F-4D97-AF65-F5344CB8AC3E}">
        <p14:creationId xmlns:p14="http://schemas.microsoft.com/office/powerpoint/2010/main" val="3960565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Бизнес-процесс «Управления рейсовым расписанием». Системный администратор берет на себя задачу оптимального поддержания расписания. Он может проводить корректировать параметры рейса, изменять его состояние, а также составлять расписание. Схема </a:t>
            </a:r>
            <a:r>
              <a:rPr lang="en-US" sz="1200" kern="1200" dirty="0" smtClean="0">
                <a:solidFill>
                  <a:schemeClr val="tx1"/>
                </a:solidFill>
                <a:effectLst/>
                <a:latin typeface="+mn-lt"/>
                <a:ea typeface="+mn-ea"/>
                <a:cs typeface="+mn-cs"/>
              </a:rPr>
              <a:t>BPMN</a:t>
            </a:r>
            <a:r>
              <a:rPr lang="ru-RU" sz="1200" kern="1200" dirty="0" smtClean="0">
                <a:solidFill>
                  <a:schemeClr val="tx1"/>
                </a:solidFill>
                <a:effectLst/>
                <a:latin typeface="+mn-lt"/>
                <a:ea typeface="+mn-ea"/>
                <a:cs typeface="+mn-cs"/>
              </a:rPr>
              <a:t> данного бизнес-процесса представлена на Рисунке 1.3.</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7</a:t>
            </a:fld>
            <a:endParaRPr lang="ru-RU"/>
          </a:p>
        </p:txBody>
      </p:sp>
    </p:spTree>
    <p:extLst>
      <p:ext uri="{BB962C8B-B14F-4D97-AF65-F5344CB8AC3E}">
        <p14:creationId xmlns:p14="http://schemas.microsoft.com/office/powerpoint/2010/main" val="122088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Бизнес-процесс «Учет самолетов». Администратор может вести учет всех самолетов, количестве их мест и классов. Также он может назначать самолеты на рейсы с учетом его востребованности. Схема </a:t>
            </a:r>
            <a:r>
              <a:rPr lang="en-US" sz="1200" kern="1200" dirty="0" smtClean="0">
                <a:solidFill>
                  <a:schemeClr val="tx1"/>
                </a:solidFill>
                <a:effectLst/>
                <a:latin typeface="+mn-lt"/>
                <a:ea typeface="+mn-ea"/>
                <a:cs typeface="+mn-cs"/>
              </a:rPr>
              <a:t>BPMN</a:t>
            </a:r>
            <a:r>
              <a:rPr lang="ru-RU" sz="1200" kern="1200" dirty="0" smtClean="0">
                <a:solidFill>
                  <a:schemeClr val="tx1"/>
                </a:solidFill>
                <a:effectLst/>
                <a:latin typeface="+mn-lt"/>
                <a:ea typeface="+mn-ea"/>
                <a:cs typeface="+mn-cs"/>
              </a:rPr>
              <a:t> данного бизнес-процесса представлена на Рисунке 1.4.</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8</a:t>
            </a:fld>
            <a:endParaRPr lang="ru-RU"/>
          </a:p>
        </p:txBody>
      </p:sp>
    </p:spTree>
    <p:extLst>
      <p:ext uri="{BB962C8B-B14F-4D97-AF65-F5344CB8AC3E}">
        <p14:creationId xmlns:p14="http://schemas.microsoft.com/office/powerpoint/2010/main" val="258177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Далее были сформулированы информационные запросы, которые помогут улучшить работу системы. Так же были выделены группы пользователей (Таблица 1).</a:t>
            </a:r>
          </a:p>
          <a:p>
            <a:endParaRPr lang="ru-RU" dirty="0" smtClean="0"/>
          </a:p>
          <a:p>
            <a:r>
              <a:rPr lang="ru-RU" sz="1200" b="1" kern="1200" dirty="0" smtClean="0">
                <a:solidFill>
                  <a:schemeClr val="tx1"/>
                </a:solidFill>
                <a:effectLst/>
                <a:latin typeface="+mn-lt"/>
                <a:ea typeface="+mn-ea"/>
                <a:cs typeface="+mn-cs"/>
              </a:rPr>
              <a:t>Группы пользователей</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Запрос</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Описание</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Консультант</a:t>
            </a:r>
            <a:r>
              <a:rPr lang="en-US" sz="1200"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Менеджер</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Системный администратор</a:t>
            </a:r>
          </a:p>
          <a:p>
            <a:r>
              <a:rPr lang="ru-RU" sz="1200" b="1" kern="1200" dirty="0" smtClean="0">
                <a:solidFill>
                  <a:schemeClr val="tx1"/>
                </a:solidFill>
                <a:effectLst/>
                <a:latin typeface="+mn-lt"/>
                <a:ea typeface="+mn-ea"/>
                <a:cs typeface="+mn-cs"/>
              </a:rPr>
              <a:t>Получить отчет о рейсах с наибольшим количеством проданных билетов, отображает число проданных билетов на каждый рейс.</a:t>
            </a:r>
          </a:p>
          <a:p>
            <a:r>
              <a:rPr lang="ru-RU" sz="1200" kern="1200" dirty="0" smtClean="0">
                <a:solidFill>
                  <a:schemeClr val="tx1"/>
                </a:solidFill>
                <a:effectLst/>
                <a:latin typeface="+mn-lt"/>
                <a:ea typeface="+mn-ea"/>
                <a:cs typeface="+mn-cs"/>
              </a:rPr>
              <a:t>Необходим для выявления наиболее востребованных рейсов и для привлечения внимания новых пассажиров.</a:t>
            </a:r>
          </a:p>
          <a:p>
            <a:r>
              <a:rPr lang="ru-RU" sz="1200" kern="1200" dirty="0" smtClean="0">
                <a:solidFill>
                  <a:schemeClr val="tx1"/>
                </a:solidFill>
                <a:effectLst/>
                <a:latin typeface="+mn-lt"/>
                <a:ea typeface="+mn-ea"/>
                <a:cs typeface="+mn-cs"/>
              </a:rPr>
              <a:t>Менеджер</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Системный администратор</a:t>
            </a:r>
          </a:p>
          <a:p>
            <a:r>
              <a:rPr lang="ru-RU" sz="1200" b="1" kern="1200" dirty="0" smtClean="0">
                <a:solidFill>
                  <a:schemeClr val="tx1"/>
                </a:solidFill>
                <a:effectLst/>
                <a:latin typeface="+mn-lt"/>
                <a:ea typeface="+mn-ea"/>
                <a:cs typeface="+mn-cs"/>
              </a:rPr>
              <a:t>Получить отчет с количеством проданных билетов за последний месяц, в котором должна отображаться информация о фамилии, идентификаторе и количестве купленных билетов.</a:t>
            </a:r>
          </a:p>
          <a:p>
            <a:r>
              <a:rPr lang="ru-RU" sz="1200" kern="1200" dirty="0" smtClean="0">
                <a:solidFill>
                  <a:schemeClr val="tx1"/>
                </a:solidFill>
                <a:effectLst/>
                <a:latin typeface="+mn-lt"/>
                <a:ea typeface="+mn-ea"/>
                <a:cs typeface="+mn-cs"/>
              </a:rPr>
              <a:t>Нужен для осуществления составления скидки как постоянному пассажиру.</a:t>
            </a:r>
          </a:p>
          <a:p>
            <a:r>
              <a:rPr lang="ru-RU" sz="1200" kern="1200" dirty="0" smtClean="0">
                <a:solidFill>
                  <a:schemeClr val="tx1"/>
                </a:solidFill>
                <a:effectLst/>
                <a:latin typeface="+mn-lt"/>
                <a:ea typeface="+mn-ea"/>
                <a:cs typeface="+mn-cs"/>
              </a:rPr>
              <a:t>Консультант;</a:t>
            </a:r>
          </a:p>
          <a:p>
            <a:r>
              <a:rPr lang="ru-RU" sz="1200" kern="1200" dirty="0" smtClean="0">
                <a:solidFill>
                  <a:schemeClr val="tx1"/>
                </a:solidFill>
                <a:effectLst/>
                <a:latin typeface="+mn-lt"/>
                <a:ea typeface="+mn-ea"/>
                <a:cs typeface="+mn-cs"/>
              </a:rPr>
              <a:t>Системный администратор</a:t>
            </a:r>
          </a:p>
          <a:p>
            <a:r>
              <a:rPr lang="ru-RU" sz="1200" b="1" kern="1200" dirty="0" smtClean="0">
                <a:solidFill>
                  <a:schemeClr val="tx1"/>
                </a:solidFill>
                <a:effectLst/>
                <a:latin typeface="+mn-lt"/>
                <a:ea typeface="+mn-ea"/>
                <a:cs typeface="+mn-cs"/>
              </a:rPr>
              <a:t>Получить следующую  информацию о самолете, сколько всего мест, сколько свободных, модель самолета, откуда и куда происходит перелет, дата и время вылета и прибытия, а так же номер рейса.</a:t>
            </a:r>
          </a:p>
          <a:p>
            <a:r>
              <a:rPr lang="ru-RU" sz="1200" kern="1200" dirty="0" smtClean="0">
                <a:solidFill>
                  <a:schemeClr val="tx1"/>
                </a:solidFill>
                <a:effectLst/>
                <a:latin typeface="+mn-lt"/>
                <a:ea typeface="+mn-ea"/>
                <a:cs typeface="+mn-cs"/>
              </a:rPr>
              <a:t>Нужен для более эффективного бронирования билетов консультантами.</a:t>
            </a:r>
          </a:p>
          <a:p>
            <a:r>
              <a:rPr lang="ru-RU" sz="1200" kern="1200" dirty="0" smtClean="0">
                <a:solidFill>
                  <a:schemeClr val="tx1"/>
                </a:solidFill>
                <a:effectLst/>
                <a:latin typeface="+mn-lt"/>
                <a:ea typeface="+mn-ea"/>
                <a:cs typeface="+mn-cs"/>
              </a:rPr>
              <a:t>Менеджер</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Системный администратор</a:t>
            </a:r>
          </a:p>
          <a:p>
            <a:r>
              <a:rPr lang="ru-RU" sz="1200" b="1" kern="1200" dirty="0" smtClean="0">
                <a:solidFill>
                  <a:schemeClr val="tx1"/>
                </a:solidFill>
                <a:effectLst/>
                <a:latin typeface="+mn-lt"/>
                <a:ea typeface="+mn-ea"/>
                <a:cs typeface="+mn-cs"/>
              </a:rPr>
              <a:t>Получить итоговою сумму в виде отчета о доходах за определенный период времени, выбранный пользователем.</a:t>
            </a:r>
          </a:p>
          <a:p>
            <a:r>
              <a:rPr lang="ru-RU" sz="1200" kern="1200" dirty="0" smtClean="0">
                <a:solidFill>
                  <a:schemeClr val="tx1"/>
                </a:solidFill>
                <a:effectLst/>
                <a:latin typeface="+mn-lt"/>
                <a:ea typeface="+mn-ea"/>
                <a:cs typeface="+mn-cs"/>
              </a:rPr>
              <a:t>Нужен для оценки финансовой эффективности и принятия мер по оптимизации.</a:t>
            </a:r>
          </a:p>
          <a:p>
            <a:r>
              <a:rPr lang="ru-RU" sz="1200" kern="1200" dirty="0" smtClean="0">
                <a:solidFill>
                  <a:schemeClr val="tx1"/>
                </a:solidFill>
                <a:effectLst/>
                <a:latin typeface="+mn-lt"/>
                <a:ea typeface="+mn-ea"/>
                <a:cs typeface="+mn-cs"/>
              </a:rPr>
              <a:t>Консультант</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Системный администратор</a:t>
            </a:r>
          </a:p>
          <a:p>
            <a:r>
              <a:rPr lang="ru-RU" sz="1200" b="1" kern="1200" dirty="0" smtClean="0">
                <a:solidFill>
                  <a:schemeClr val="tx1"/>
                </a:solidFill>
                <a:effectLst/>
                <a:latin typeface="+mn-lt"/>
                <a:ea typeface="+mn-ea"/>
                <a:cs typeface="+mn-cs"/>
              </a:rPr>
              <a:t>Получение информации о состоянии рейсов.</a:t>
            </a:r>
          </a:p>
          <a:p>
            <a:r>
              <a:rPr lang="ru-RU" sz="1200" kern="1200" dirty="0" smtClean="0">
                <a:solidFill>
                  <a:schemeClr val="tx1"/>
                </a:solidFill>
                <a:effectLst/>
                <a:latin typeface="+mn-lt"/>
                <a:ea typeface="+mn-ea"/>
                <a:cs typeface="+mn-cs"/>
              </a:rPr>
              <a:t>Нужен для оповещения пассажиров о задержках или отменах рейсов.</a:t>
            </a:r>
          </a:p>
          <a:p>
            <a:r>
              <a:rPr lang="ru-RU" sz="1200" kern="1200" dirty="0" smtClean="0">
                <a:solidFill>
                  <a:schemeClr val="tx1"/>
                </a:solidFill>
                <a:effectLst/>
                <a:latin typeface="+mn-lt"/>
                <a:ea typeface="+mn-ea"/>
                <a:cs typeface="+mn-cs"/>
              </a:rPr>
              <a:t>Системный администратор</a:t>
            </a:r>
          </a:p>
          <a:p>
            <a:r>
              <a:rPr lang="ru-RU" sz="1200" b="1" kern="1200" dirty="0" smtClean="0">
                <a:solidFill>
                  <a:schemeClr val="tx1"/>
                </a:solidFill>
                <a:effectLst/>
                <a:latin typeface="+mn-lt"/>
                <a:ea typeface="+mn-ea"/>
                <a:cs typeface="+mn-cs"/>
              </a:rPr>
              <a:t>Получение информации о занимаемом каждой таблицы месте.</a:t>
            </a:r>
          </a:p>
          <a:p>
            <a:r>
              <a:rPr lang="ru-RU" sz="1200" kern="1200" dirty="0" smtClean="0">
                <a:solidFill>
                  <a:schemeClr val="tx1"/>
                </a:solidFill>
                <a:effectLst/>
                <a:latin typeface="+mn-lt"/>
                <a:ea typeface="+mn-ea"/>
                <a:cs typeface="+mn-cs"/>
              </a:rPr>
              <a:t>Этот запрос помогает администратору оценить, какие таблицы занимают больше всего места на диске.</a:t>
            </a:r>
          </a:p>
          <a:p>
            <a:r>
              <a:rPr lang="ru-RU" sz="1200" kern="1200" dirty="0" smtClean="0">
                <a:solidFill>
                  <a:schemeClr val="tx1"/>
                </a:solidFill>
                <a:effectLst/>
                <a:latin typeface="+mn-lt"/>
                <a:ea typeface="+mn-ea"/>
                <a:cs typeface="+mn-cs"/>
              </a:rPr>
              <a:t>Консультант</a:t>
            </a:r>
          </a:p>
          <a:p>
            <a:r>
              <a:rPr lang="ru-RU" sz="1200" b="1" kern="1200" dirty="0" smtClean="0">
                <a:solidFill>
                  <a:schemeClr val="tx1"/>
                </a:solidFill>
                <a:effectLst/>
                <a:latin typeface="+mn-lt"/>
                <a:ea typeface="+mn-ea"/>
                <a:cs typeface="+mn-cs"/>
              </a:rPr>
              <a:t>Добавить новых пассажиров в систему. Необходимые данные это фамилия, имя, отчество, серия и номер паспорта, а так же номер телефона.</a:t>
            </a:r>
          </a:p>
          <a:p>
            <a:r>
              <a:rPr lang="ru-RU" sz="1200" kern="1200" dirty="0" smtClean="0">
                <a:solidFill>
                  <a:schemeClr val="tx1"/>
                </a:solidFill>
                <a:effectLst/>
                <a:latin typeface="+mn-lt"/>
                <a:ea typeface="+mn-ea"/>
                <a:cs typeface="+mn-cs"/>
              </a:rPr>
              <a:t>Позволяет сохранять наиболее актуальную информацию о пассажирах.</a:t>
            </a:r>
          </a:p>
          <a:p>
            <a:r>
              <a:rPr lang="ru-RU" sz="1200" kern="1200" dirty="0" smtClean="0">
                <a:solidFill>
                  <a:schemeClr val="tx1"/>
                </a:solidFill>
                <a:effectLst/>
                <a:latin typeface="+mn-lt"/>
                <a:ea typeface="+mn-ea"/>
                <a:cs typeface="+mn-cs"/>
              </a:rPr>
              <a:t>Менеджер</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Системный администратор</a:t>
            </a:r>
          </a:p>
          <a:p>
            <a:r>
              <a:rPr lang="ru-RU" sz="1200" b="1" kern="1200" dirty="0" smtClean="0">
                <a:solidFill>
                  <a:schemeClr val="tx1"/>
                </a:solidFill>
                <a:effectLst/>
                <a:latin typeface="+mn-lt"/>
                <a:ea typeface="+mn-ea"/>
                <a:cs typeface="+mn-cs"/>
              </a:rPr>
              <a:t>Отчет о пассажирах, совершивших наибольшее количество полетов за год. Информация включает в себя фамилию, имя и количество купленных билетов за год.</a:t>
            </a:r>
          </a:p>
          <a:p>
            <a:r>
              <a:rPr lang="ru-RU" sz="1200" kern="1200" dirty="0" smtClean="0">
                <a:solidFill>
                  <a:schemeClr val="tx1"/>
                </a:solidFill>
                <a:effectLst/>
                <a:latin typeface="+mn-lt"/>
                <a:ea typeface="+mn-ea"/>
                <a:cs typeface="+mn-cs"/>
              </a:rPr>
              <a:t>Помогает идентифицировать постоянных клиентов и предложить им бонусы.</a:t>
            </a:r>
          </a:p>
          <a:p>
            <a:endParaRPr lang="ru-RU" dirty="0"/>
          </a:p>
        </p:txBody>
      </p:sp>
      <p:sp>
        <p:nvSpPr>
          <p:cNvPr id="4" name="Номер слайда 3"/>
          <p:cNvSpPr>
            <a:spLocks noGrp="1"/>
          </p:cNvSpPr>
          <p:nvPr>
            <p:ph type="sldNum" sz="quarter" idx="10"/>
          </p:nvPr>
        </p:nvSpPr>
        <p:spPr/>
        <p:txBody>
          <a:bodyPr/>
          <a:lstStyle/>
          <a:p>
            <a:fld id="{9E42055D-7DDB-4045-AED4-57371C7CBE80}" type="slidenum">
              <a:rPr lang="ru-RU" smtClean="0"/>
              <a:pPr/>
              <a:t>9</a:t>
            </a:fld>
            <a:endParaRPr lang="ru-RU"/>
          </a:p>
        </p:txBody>
      </p:sp>
    </p:spTree>
    <p:extLst>
      <p:ext uri="{BB962C8B-B14F-4D97-AF65-F5344CB8AC3E}">
        <p14:creationId xmlns:p14="http://schemas.microsoft.com/office/powerpoint/2010/main" val="1403229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F999350-005A-4D9D-B708-E69FC1894542}" type="datetimeFigureOut">
              <a:rPr lang="ru-RU" smtClean="0"/>
              <a:t>19.06.2024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1508729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F999350-005A-4D9D-B708-E69FC1894542}" type="datetimeFigureOut">
              <a:rPr lang="ru-RU" smtClean="0"/>
              <a:t>19.06.2024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198699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F999350-005A-4D9D-B708-E69FC1894542}" type="datetimeFigureOut">
              <a:rPr lang="ru-RU" smtClean="0"/>
              <a:t>19.06.2024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2013621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F999350-005A-4D9D-B708-E69FC1894542}" type="datetimeFigureOut">
              <a:rPr lang="ru-RU" smtClean="0"/>
              <a:t>19.06.2024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225604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F999350-005A-4D9D-B708-E69FC1894542}" type="datetimeFigureOut">
              <a:rPr lang="ru-RU" smtClean="0"/>
              <a:t>19.06.2024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222175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F999350-005A-4D9D-B708-E69FC1894542}" type="datetimeFigureOut">
              <a:rPr lang="ru-RU" smtClean="0"/>
              <a:t>19.06.2024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362834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F999350-005A-4D9D-B708-E69FC1894542}" type="datetimeFigureOut">
              <a:rPr lang="ru-RU" smtClean="0"/>
              <a:t>19.06.2024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3906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F999350-005A-4D9D-B708-E69FC1894542}" type="datetimeFigureOut">
              <a:rPr lang="ru-RU" smtClean="0"/>
              <a:t>19.06.2024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295271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F999350-005A-4D9D-B708-E69FC1894542}" type="datetimeFigureOut">
              <a:rPr lang="ru-RU" smtClean="0"/>
              <a:t>19.06.2024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418083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F999350-005A-4D9D-B708-E69FC1894542}" type="datetimeFigureOut">
              <a:rPr lang="ru-RU" smtClean="0"/>
              <a:t>19.06.2024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122511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F999350-005A-4D9D-B708-E69FC1894542}" type="datetimeFigureOut">
              <a:rPr lang="ru-RU" smtClean="0"/>
              <a:t>19.06.2024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D182BB5-11B2-492C-96F6-4B786C77881B}" type="slidenum">
              <a:rPr lang="ru-RU" smtClean="0"/>
              <a:t>‹#›</a:t>
            </a:fld>
            <a:endParaRPr lang="ru-RU"/>
          </a:p>
        </p:txBody>
      </p:sp>
    </p:spTree>
    <p:extLst>
      <p:ext uri="{BB962C8B-B14F-4D97-AF65-F5344CB8AC3E}">
        <p14:creationId xmlns:p14="http://schemas.microsoft.com/office/powerpoint/2010/main" val="2216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99350-005A-4D9D-B708-E69FC1894542}" type="datetimeFigureOut">
              <a:rPr lang="ru-RU" smtClean="0"/>
              <a:t>19.06.2024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82BB5-11B2-492C-96F6-4B786C77881B}" type="slidenum">
              <a:rPr lang="ru-RU" smtClean="0"/>
              <a:t>‹#›</a:t>
            </a:fld>
            <a:endParaRPr lang="ru-RU"/>
          </a:p>
        </p:txBody>
      </p:sp>
    </p:spTree>
    <p:extLst>
      <p:ext uri="{BB962C8B-B14F-4D97-AF65-F5344CB8AC3E}">
        <p14:creationId xmlns:p14="http://schemas.microsoft.com/office/powerpoint/2010/main" val="310923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дзаголовок 2">
            <a:extLst>
              <a:ext uri="{FF2B5EF4-FFF2-40B4-BE49-F238E27FC236}">
                <a16:creationId xmlns:a16="http://schemas.microsoft.com/office/drawing/2014/main" id="{8018480D-AC07-CB56-C3BA-F67B017B5CD1}"/>
              </a:ext>
            </a:extLst>
          </p:cNvPr>
          <p:cNvSpPr>
            <a:spLocks noGrp="1"/>
          </p:cNvSpPr>
          <p:nvPr>
            <p:ph type="subTitle" idx="1"/>
          </p:nvPr>
        </p:nvSpPr>
        <p:spPr>
          <a:xfrm>
            <a:off x="803972" y="301752"/>
            <a:ext cx="10436683" cy="2556293"/>
          </a:xfrm>
        </p:spPr>
        <p:txBody>
          <a:bodyPr>
            <a:normAutofit fontScale="62500" lnSpcReduction="20000"/>
          </a:bodyPr>
          <a:lstStyle/>
          <a:p>
            <a:pPr algn="ctr"/>
            <a:r>
              <a:rPr lang="ru-RU" dirty="0">
                <a:solidFill>
                  <a:schemeClr val="tx1"/>
                </a:solidFill>
                <a:latin typeface="Times New Roman" panose="02020603050405020304" pitchFamily="18" charset="0"/>
                <a:cs typeface="Times New Roman" panose="02020603050405020304" pitchFamily="18" charset="0"/>
              </a:rPr>
              <a:t>Министерство науки и высшего образования Российской Федерации </a:t>
            </a:r>
          </a:p>
          <a:p>
            <a:pPr algn="ctr"/>
            <a:r>
              <a:rPr lang="ru-RU" dirty="0">
                <a:solidFill>
                  <a:schemeClr val="tx1"/>
                </a:solidFill>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a:t>
            </a:r>
          </a:p>
          <a:p>
            <a:pPr algn="ctr"/>
            <a:r>
              <a:rPr lang="ru-RU" dirty="0">
                <a:solidFill>
                  <a:schemeClr val="tx1"/>
                </a:solidFill>
                <a:latin typeface="Times New Roman" panose="02020603050405020304" pitchFamily="18" charset="0"/>
                <a:cs typeface="Times New Roman" panose="02020603050405020304" pitchFamily="18" charset="0"/>
              </a:rPr>
              <a:t>высшего образования</a:t>
            </a:r>
          </a:p>
          <a:p>
            <a:pPr algn="ctr"/>
            <a:r>
              <a:rPr lang="ru-RU" dirty="0">
                <a:solidFill>
                  <a:schemeClr val="tx1"/>
                </a:solidFill>
                <a:latin typeface="Times New Roman" panose="02020603050405020304" pitchFamily="18" charset="0"/>
                <a:cs typeface="Times New Roman" panose="02020603050405020304" pitchFamily="18" charset="0"/>
              </a:rPr>
              <a:t>«Сибирский государственный автомобильно-дорожный университет (</a:t>
            </a:r>
            <a:r>
              <a:rPr lang="ru-RU" dirty="0" err="1">
                <a:solidFill>
                  <a:schemeClr val="tx1"/>
                </a:solidFill>
                <a:latin typeface="Times New Roman" panose="02020603050405020304" pitchFamily="18" charset="0"/>
                <a:cs typeface="Times New Roman" panose="02020603050405020304" pitchFamily="18" charset="0"/>
              </a:rPr>
              <a:t>СибАДИ</a:t>
            </a:r>
            <a:r>
              <a:rPr lang="ru-RU" dirty="0">
                <a:solidFill>
                  <a:schemeClr val="tx1"/>
                </a:solidFill>
                <a:latin typeface="Times New Roman" panose="02020603050405020304" pitchFamily="18" charset="0"/>
                <a:cs typeface="Times New Roman" panose="02020603050405020304" pitchFamily="18" charset="0"/>
              </a:rPr>
              <a:t>)»</a:t>
            </a:r>
          </a:p>
          <a:p>
            <a:pPr algn="ctr"/>
            <a:r>
              <a:rPr lang="ru-RU" dirty="0">
                <a:solidFill>
                  <a:schemeClr val="tx1"/>
                </a:solidFill>
                <a:latin typeface="Times New Roman" panose="02020603050405020304" pitchFamily="18" charset="0"/>
                <a:cs typeface="Times New Roman" panose="02020603050405020304" pitchFamily="18" charset="0"/>
              </a:rPr>
              <a:t> </a:t>
            </a:r>
          </a:p>
          <a:p>
            <a:r>
              <a:rPr lang="ru-RU" dirty="0">
                <a:solidFill>
                  <a:schemeClr val="tx1"/>
                </a:solidFill>
                <a:latin typeface="Times New Roman" panose="02020603050405020304" pitchFamily="18" charset="0"/>
                <a:cs typeface="Times New Roman" panose="02020603050405020304" pitchFamily="18" charset="0"/>
              </a:rPr>
              <a:t>Институт		 Информационные системы, экономика и управление</a:t>
            </a:r>
          </a:p>
          <a:p>
            <a:r>
              <a:rPr lang="ru-RU" dirty="0">
                <a:solidFill>
                  <a:schemeClr val="tx1"/>
                </a:solidFill>
                <a:latin typeface="Times New Roman" panose="02020603050405020304" pitchFamily="18" charset="0"/>
                <a:cs typeface="Times New Roman" panose="02020603050405020304" pitchFamily="18" charset="0"/>
              </a:rPr>
              <a:t>Кафедра				      Информационная безопасность</a:t>
            </a:r>
          </a:p>
          <a:p>
            <a:r>
              <a:rPr lang="ru-RU" dirty="0">
                <a:solidFill>
                  <a:schemeClr val="tx1"/>
                </a:solidFill>
                <a:latin typeface="Times New Roman" panose="02020603050405020304" pitchFamily="18" charset="0"/>
                <a:cs typeface="Times New Roman" panose="02020603050405020304" pitchFamily="18" charset="0"/>
              </a:rPr>
              <a:t>Направление			      Информационная безопасность</a:t>
            </a:r>
          </a:p>
          <a:p>
            <a:r>
              <a:rPr lang="ru-RU" dirty="0">
                <a:solidFill>
                  <a:schemeClr val="tx1"/>
                </a:solidFill>
                <a:latin typeface="Times New Roman" panose="02020603050405020304" pitchFamily="18" charset="0"/>
                <a:cs typeface="Times New Roman" panose="02020603050405020304" pitchFamily="18" charset="0"/>
              </a:rPr>
              <a:t>Профиль			Безопасность автоматизированных системы</a:t>
            </a:r>
          </a:p>
          <a:p>
            <a:endParaRPr lang="ru-RU" dirty="0">
              <a:solidFill>
                <a:schemeClr val="tx1"/>
              </a:solidFill>
              <a:latin typeface="Times New Roman" panose="02020603050405020304" pitchFamily="18" charset="0"/>
              <a:cs typeface="Times New Roman" panose="02020603050405020304" pitchFamily="18" charset="0"/>
            </a:endParaRPr>
          </a:p>
          <a:p>
            <a:endParaRPr lang="ru-RU" dirty="0">
              <a:solidFill>
                <a:schemeClr val="tx1"/>
              </a:solidFill>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42B5E5F3-8FF1-2C0F-AAD1-083F286834E8}"/>
              </a:ext>
            </a:extLst>
          </p:cNvPr>
          <p:cNvSpPr>
            <a:spLocks noGrp="1"/>
          </p:cNvSpPr>
          <p:nvPr>
            <p:ph type="ctrTitle"/>
          </p:nvPr>
        </p:nvSpPr>
        <p:spPr>
          <a:xfrm>
            <a:off x="388381" y="2799573"/>
            <a:ext cx="11416144" cy="1502135"/>
          </a:xfrm>
        </p:spPr>
        <p:txBody>
          <a:bodyPr>
            <a:normAutofit fontScale="90000"/>
          </a:bodyPr>
          <a:lstStyle/>
          <a:p>
            <a:r>
              <a:rPr lang="ru-RU" sz="3200" dirty="0">
                <a:latin typeface="Times New Roman" panose="02020603050405020304" pitchFamily="18" charset="0"/>
                <a:cs typeface="Times New Roman" panose="02020603050405020304" pitchFamily="18" charset="0"/>
              </a:rPr>
              <a:t>Тема курсового проекта: </a:t>
            </a:r>
            <a:r>
              <a:rPr lang="ru-RU" sz="3200" dirty="0" smtClean="0">
                <a:latin typeface="Times New Roman" panose="02020603050405020304" pitchFamily="18" charset="0"/>
                <a:cs typeface="Times New Roman" panose="02020603050405020304" pitchFamily="18" charset="0"/>
              </a:rPr>
              <a:t>«Шифрование и резервное копирование данных в автоматизированной системе "Касса аэрофлота", на основе использования СУБД </a:t>
            </a:r>
            <a:r>
              <a:rPr lang="ru-RU" sz="3200" dirty="0" err="1" smtClean="0">
                <a:latin typeface="Times New Roman" panose="02020603050405020304" pitchFamily="18" charset="0"/>
                <a:cs typeface="Times New Roman" panose="02020603050405020304" pitchFamily="18" charset="0"/>
              </a:rPr>
              <a:t>PostgreSQL</a:t>
            </a:r>
            <a:r>
              <a:rPr lang="ru-RU" sz="3200" dirty="0" smtClean="0">
                <a:latin typeface="Times New Roman" panose="02020603050405020304" pitchFamily="18" charset="0"/>
                <a:cs typeface="Times New Roman" panose="02020603050405020304" pitchFamily="18" charset="0"/>
              </a:rPr>
              <a:t> и ЯП </a:t>
            </a:r>
            <a:r>
              <a:rPr lang="ru-RU" sz="3200" dirty="0" err="1" smtClean="0">
                <a:latin typeface="Times New Roman" panose="02020603050405020304" pitchFamily="18" charset="0"/>
                <a:cs typeface="Times New Roman" panose="02020603050405020304" pitchFamily="18" charset="0"/>
              </a:rPr>
              <a:t>Python</a:t>
            </a:r>
            <a:r>
              <a:rPr lang="ru-RU"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BD3BAEB-1D94-9419-AFFD-E16AEBD54150}"/>
              </a:ext>
            </a:extLst>
          </p:cNvPr>
          <p:cNvSpPr txBox="1"/>
          <p:nvPr/>
        </p:nvSpPr>
        <p:spPr>
          <a:xfrm>
            <a:off x="7701061" y="4611826"/>
            <a:ext cx="4068999" cy="1754326"/>
          </a:xfrm>
          <a:prstGeom prst="rect">
            <a:avLst/>
          </a:prstGeom>
          <a:noFill/>
        </p:spPr>
        <p:txBody>
          <a:bodyPr wrap="none" rtlCol="0">
            <a:spAutoFit/>
          </a:bodyPr>
          <a:lstStyle/>
          <a:p>
            <a:pPr algn="just"/>
            <a:r>
              <a:rPr lang="ru-RU" dirty="0">
                <a:latin typeface="Times New Roman" panose="02020603050405020304" pitchFamily="18" charset="0"/>
                <a:cs typeface="Times New Roman" panose="02020603050405020304" pitchFamily="18" charset="0"/>
              </a:rPr>
              <a:t>Выполнил:</a:t>
            </a:r>
          </a:p>
          <a:p>
            <a:pPr algn="just"/>
            <a:r>
              <a:rPr lang="ru-RU" dirty="0">
                <a:latin typeface="Times New Roman" panose="02020603050405020304" pitchFamily="18" charset="0"/>
                <a:cs typeface="Times New Roman" panose="02020603050405020304" pitchFamily="18" charset="0"/>
              </a:rPr>
              <a:t>студент группы БИб-21Э1 </a:t>
            </a:r>
            <a:r>
              <a:rPr lang="ru-RU" dirty="0" smtClean="0">
                <a:latin typeface="Times New Roman" panose="02020603050405020304" pitchFamily="18" charset="0"/>
                <a:cs typeface="Times New Roman" panose="02020603050405020304" pitchFamily="18" charset="0"/>
              </a:rPr>
              <a:t>Першин</a:t>
            </a:r>
            <a:r>
              <a:rPr lang="ru-RU"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Д</a:t>
            </a:r>
            <a:r>
              <a:rPr lang="ru-RU" dirty="0" smtClean="0">
                <a:latin typeface="Times New Roman" panose="02020603050405020304" pitchFamily="18" charset="0"/>
                <a:cs typeface="Times New Roman" panose="02020603050405020304" pitchFamily="18" charset="0"/>
              </a:rPr>
              <a:t>.А</a:t>
            </a:r>
            <a:endParaRPr lang="ru-RU" dirty="0">
              <a:latin typeface="Times New Roman" panose="02020603050405020304" pitchFamily="18" charset="0"/>
              <a:cs typeface="Times New Roman" panose="02020603050405020304" pitchFamily="18" charset="0"/>
            </a:endParaRPr>
          </a:p>
          <a:p>
            <a:r>
              <a:rPr lang="ru-RU" dirty="0"/>
              <a:t>Руководитель </a:t>
            </a:r>
            <a:r>
              <a:rPr lang="ru-RU" dirty="0" smtClean="0"/>
              <a:t>проекта</a:t>
            </a:r>
            <a:r>
              <a:rPr lang="en-US" dirty="0" smtClean="0"/>
              <a:t>:</a:t>
            </a:r>
            <a:endParaRPr lang="ru-RU" dirty="0"/>
          </a:p>
          <a:p>
            <a:r>
              <a:rPr lang="ru-RU" dirty="0"/>
              <a:t>доцент </a:t>
            </a:r>
            <a:r>
              <a:rPr lang="ru-RU" dirty="0" smtClean="0"/>
              <a:t>Т.М</a:t>
            </a:r>
            <a:r>
              <a:rPr lang="ru-RU" dirty="0"/>
              <a:t>. Опарина</a:t>
            </a:r>
          </a:p>
          <a:p>
            <a:r>
              <a:rPr lang="ru-RU" dirty="0"/>
              <a:t>Консультант </a:t>
            </a:r>
            <a:r>
              <a:rPr lang="ru-RU" dirty="0" smtClean="0"/>
              <a:t>проекта</a:t>
            </a:r>
            <a:r>
              <a:rPr lang="en-US" dirty="0" smtClean="0"/>
              <a:t>:</a:t>
            </a:r>
            <a:r>
              <a:rPr lang="ru-RU" dirty="0" smtClean="0"/>
              <a:t> </a:t>
            </a:r>
            <a:endParaRPr lang="ru-RU" dirty="0"/>
          </a:p>
          <a:p>
            <a:r>
              <a:rPr lang="ru-RU" dirty="0" err="1"/>
              <a:t>д.п.н</a:t>
            </a:r>
            <a:r>
              <a:rPr lang="ru-RU" dirty="0"/>
              <a:t>., проф</a:t>
            </a:r>
            <a:r>
              <a:rPr lang="ru-RU" dirty="0" smtClean="0"/>
              <a:t>. З.В</a:t>
            </a:r>
            <a:r>
              <a:rPr lang="ru-RU" dirty="0"/>
              <a:t>. Семенова</a:t>
            </a:r>
          </a:p>
        </p:txBody>
      </p:sp>
      <p:sp>
        <p:nvSpPr>
          <p:cNvPr id="7" name="Прямоугольник 6">
            <a:extLst>
              <a:ext uri="{FF2B5EF4-FFF2-40B4-BE49-F238E27FC236}">
                <a16:creationId xmlns:a16="http://schemas.microsoft.com/office/drawing/2014/main" id="{BA2D3ADA-ED27-D5FD-973D-6DC48DD57F12}"/>
              </a:ext>
            </a:extLst>
          </p:cNvPr>
          <p:cNvSpPr/>
          <p:nvPr/>
        </p:nvSpPr>
        <p:spPr>
          <a:xfrm>
            <a:off x="3048000" y="6171326"/>
            <a:ext cx="6096000" cy="458074"/>
          </a:xfrm>
          <a:prstGeom prst="rect">
            <a:avLst/>
          </a:prstGeom>
        </p:spPr>
        <p:txBody>
          <a:bodyPr>
            <a:spAutoFit/>
          </a:bodyPr>
          <a:lstStyle/>
          <a:p>
            <a:pPr algn="ctr">
              <a:lnSpc>
                <a:spcPct val="150000"/>
              </a:lnSpc>
              <a:spcAft>
                <a:spcPts val="0"/>
              </a:spcAf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Омск 2024</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7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Логическое проектирование БД ИС «Касса аэрофлота»</a:t>
            </a:r>
            <a:endParaRPr lang="ru-RU" sz="2800" b="1"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770484" y="633966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10</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3121016" y="1690688"/>
            <a:ext cx="5949968" cy="4389798"/>
          </a:xfrm>
          <a:prstGeom prst="rect">
            <a:avLst/>
          </a:prstGeom>
          <a:noFill/>
          <a:ln>
            <a:noFill/>
          </a:ln>
        </p:spPr>
      </p:pic>
      <p:sp>
        <p:nvSpPr>
          <p:cNvPr id="5" name="Прямоугольник 4"/>
          <p:cNvSpPr/>
          <p:nvPr/>
        </p:nvSpPr>
        <p:spPr>
          <a:xfrm>
            <a:off x="4567312" y="6025409"/>
            <a:ext cx="3057375"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Схема БД «Касса аэрофлота»</a:t>
            </a:r>
            <a:endParaRPr lang="ru-RU" dirty="0"/>
          </a:p>
        </p:txBody>
      </p:sp>
    </p:spTree>
    <p:extLst>
      <p:ext uri="{BB962C8B-B14F-4D97-AF65-F5344CB8AC3E}">
        <p14:creationId xmlns:p14="http://schemas.microsoft.com/office/powerpoint/2010/main" val="2338016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Реализация ролевой политики в ИС «Касса аэрофлота» средствами СУБД </a:t>
            </a:r>
            <a:r>
              <a:rPr lang="ru-RU" sz="2800" b="1" dirty="0" err="1" smtClean="0">
                <a:latin typeface="Times New Roman" panose="02020603050405020304" pitchFamily="18" charset="0"/>
                <a:cs typeface="Times New Roman" panose="02020603050405020304" pitchFamily="18" charset="0"/>
              </a:rPr>
              <a:t>PostrgeSQl</a:t>
            </a:r>
            <a:endParaRPr lang="ru-RU" sz="2800" b="1"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900012" y="6247041"/>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11</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3674399" y="1690688"/>
            <a:ext cx="4843202" cy="938212"/>
          </a:xfrm>
          <a:prstGeom prst="rect">
            <a:avLst/>
          </a:prstGeom>
          <a:noFill/>
          <a:ln>
            <a:solidFill>
              <a:schemeClr val="tx1"/>
            </a:solidFill>
          </a:ln>
        </p:spPr>
      </p:pic>
      <p:pic>
        <p:nvPicPr>
          <p:cNvPr id="7" name="Рисунок 6"/>
          <p:cNvPicPr/>
          <p:nvPr/>
        </p:nvPicPr>
        <p:blipFill rotWithShape="1">
          <a:blip r:embed="rId4">
            <a:extLst>
              <a:ext uri="{28A0092B-C50C-407E-A947-70E740481C1C}">
                <a14:useLocalDpi xmlns:a14="http://schemas.microsoft.com/office/drawing/2010/main" val="0"/>
              </a:ext>
            </a:extLst>
          </a:blip>
          <a:srcRect r="37033" b="68259"/>
          <a:stretch/>
        </p:blipFill>
        <p:spPr bwMode="auto">
          <a:xfrm>
            <a:off x="2065093" y="3098735"/>
            <a:ext cx="8061812" cy="2843439"/>
          </a:xfrm>
          <a:prstGeom prst="rect">
            <a:avLst/>
          </a:prstGeom>
          <a:noFill/>
          <a:ln>
            <a:solidFill>
              <a:schemeClr val="tx1"/>
            </a:solidFill>
          </a:ln>
        </p:spPr>
      </p:pic>
      <p:sp>
        <p:nvSpPr>
          <p:cNvPr id="5" name="Прямоугольник 4"/>
          <p:cNvSpPr/>
          <p:nvPr/>
        </p:nvSpPr>
        <p:spPr>
          <a:xfrm>
            <a:off x="3303953" y="2646919"/>
            <a:ext cx="5584093"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Создание роли «</a:t>
            </a:r>
            <a:r>
              <a:rPr lang="ru-RU" dirty="0" err="1">
                <a:latin typeface="Times New Roman" panose="02020603050405020304" pitchFamily="18" charset="0"/>
                <a:ea typeface="Times New Roman" panose="02020603050405020304" pitchFamily="18" charset="0"/>
              </a:rPr>
              <a:t>consultant</a:t>
            </a:r>
            <a:r>
              <a:rPr lang="ru-RU" dirty="0">
                <a:latin typeface="Times New Roman" panose="02020603050405020304" pitchFamily="18" charset="0"/>
                <a:ea typeface="Times New Roman" panose="02020603050405020304" pitchFamily="18" charset="0"/>
              </a:rPr>
              <a:t>» и добавление пользователя</a:t>
            </a:r>
            <a:endParaRPr lang="ru-RU" dirty="0"/>
          </a:p>
        </p:txBody>
      </p:sp>
      <p:sp>
        <p:nvSpPr>
          <p:cNvPr id="8" name="Прямоугольник 7"/>
          <p:cNvSpPr/>
          <p:nvPr/>
        </p:nvSpPr>
        <p:spPr>
          <a:xfrm>
            <a:off x="4019341" y="6024658"/>
            <a:ext cx="4153316"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Права, выданные для </a:t>
            </a:r>
            <a:r>
              <a:rPr lang="ru-RU" dirty="0" smtClean="0">
                <a:latin typeface="Times New Roman" panose="02020603050405020304" pitchFamily="18" charset="0"/>
                <a:ea typeface="Times New Roman" panose="02020603050405020304" pitchFamily="18" charset="0"/>
              </a:rPr>
              <a:t>роли консультанта</a:t>
            </a:r>
            <a:endParaRPr lang="ru-RU" dirty="0"/>
          </a:p>
        </p:txBody>
      </p:sp>
    </p:spTree>
    <p:extLst>
      <p:ext uri="{BB962C8B-B14F-4D97-AF65-F5344CB8AC3E}">
        <p14:creationId xmlns:p14="http://schemas.microsoft.com/office/powerpoint/2010/main" val="2280213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Реализация ролевой политики в ИС «Касса аэрофлота» средствами СУБД </a:t>
            </a:r>
            <a:r>
              <a:rPr lang="ru-RU" sz="2800" b="1" dirty="0" err="1" smtClean="0">
                <a:latin typeface="Times New Roman" panose="02020603050405020304" pitchFamily="18" charset="0"/>
                <a:cs typeface="Times New Roman" panose="02020603050405020304" pitchFamily="18" charset="0"/>
              </a:rPr>
              <a:t>PostrgeSQl</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88186" y="6307364"/>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12</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rotWithShape="1">
          <a:blip r:embed="rId3">
            <a:extLst>
              <a:ext uri="{28A0092B-C50C-407E-A947-70E740481C1C}">
                <a14:useLocalDpi xmlns:a14="http://schemas.microsoft.com/office/drawing/2010/main" val="0"/>
              </a:ext>
            </a:extLst>
          </a:blip>
          <a:srcRect t="31306" r="42022" b="36874"/>
          <a:stretch/>
        </p:blipFill>
        <p:spPr bwMode="auto">
          <a:xfrm>
            <a:off x="1716201" y="2114002"/>
            <a:ext cx="8759598" cy="3363686"/>
          </a:xfrm>
          <a:prstGeom prst="rect">
            <a:avLst/>
          </a:prstGeom>
          <a:noFill/>
          <a:ln w="9525" cmpd="sng">
            <a:solidFill>
              <a:srgbClr val="000000"/>
            </a:solidFill>
            <a:miter lim="800000"/>
            <a:headEnd/>
            <a:tailEnd/>
          </a:ln>
          <a:effectLst/>
        </p:spPr>
      </p:pic>
      <p:sp>
        <p:nvSpPr>
          <p:cNvPr id="7" name="Прямоугольник 6"/>
          <p:cNvSpPr/>
          <p:nvPr/>
        </p:nvSpPr>
        <p:spPr>
          <a:xfrm>
            <a:off x="4019342" y="5531670"/>
            <a:ext cx="3925242"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Права, выданные для </a:t>
            </a:r>
            <a:r>
              <a:rPr lang="ru-RU" dirty="0" smtClean="0">
                <a:latin typeface="Times New Roman" panose="02020603050405020304" pitchFamily="18" charset="0"/>
                <a:ea typeface="Times New Roman" panose="02020603050405020304" pitchFamily="18" charset="0"/>
              </a:rPr>
              <a:t>роли менеджера</a:t>
            </a:r>
            <a:endParaRPr lang="ru-RU" dirty="0"/>
          </a:p>
        </p:txBody>
      </p:sp>
    </p:spTree>
    <p:extLst>
      <p:ext uri="{BB962C8B-B14F-4D97-AF65-F5344CB8AC3E}">
        <p14:creationId xmlns:p14="http://schemas.microsoft.com/office/powerpoint/2010/main" val="3664754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Реализация ролевой политики в ИС «Касса аэрофлота» средствами СУБД </a:t>
            </a:r>
            <a:r>
              <a:rPr lang="ru-RU" sz="2800" b="1" dirty="0" err="1" smtClean="0">
                <a:latin typeface="Times New Roman" panose="02020603050405020304" pitchFamily="18" charset="0"/>
                <a:cs typeface="Times New Roman" panose="02020603050405020304" pitchFamily="18" charset="0"/>
              </a:rPr>
              <a:t>PostrgeSQl</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88186" y="6307364"/>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13</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7" name="Рисунок 6"/>
          <p:cNvPicPr/>
          <p:nvPr/>
        </p:nvPicPr>
        <p:blipFill rotWithShape="1">
          <a:blip r:embed="rId3">
            <a:extLst>
              <a:ext uri="{28A0092B-C50C-407E-A947-70E740481C1C}">
                <a14:useLocalDpi xmlns:a14="http://schemas.microsoft.com/office/drawing/2010/main" val="0"/>
              </a:ext>
            </a:extLst>
          </a:blip>
          <a:srcRect t="63126"/>
          <a:stretch/>
        </p:blipFill>
        <p:spPr bwMode="auto">
          <a:xfrm>
            <a:off x="838200" y="2416402"/>
            <a:ext cx="10509626" cy="2711492"/>
          </a:xfrm>
          <a:prstGeom prst="rect">
            <a:avLst/>
          </a:prstGeom>
          <a:noFill/>
          <a:ln w="9525" cmpd="sng">
            <a:solidFill>
              <a:srgbClr val="000000"/>
            </a:solidFill>
            <a:miter lim="800000"/>
            <a:headEnd/>
            <a:tailEnd/>
          </a:ln>
          <a:effectLst/>
        </p:spPr>
      </p:pic>
      <p:sp>
        <p:nvSpPr>
          <p:cNvPr id="8" name="Прямоугольник 7"/>
          <p:cNvSpPr/>
          <p:nvPr/>
        </p:nvSpPr>
        <p:spPr>
          <a:xfrm>
            <a:off x="3280544" y="5234858"/>
            <a:ext cx="5624938"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Права, выданные для </a:t>
            </a:r>
            <a:r>
              <a:rPr lang="ru-RU" dirty="0" smtClean="0">
                <a:latin typeface="Times New Roman" panose="02020603050405020304" pitchFamily="18" charset="0"/>
                <a:ea typeface="Times New Roman" panose="02020603050405020304" pitchFamily="18" charset="0"/>
              </a:rPr>
              <a:t>роли системного администратора</a:t>
            </a:r>
            <a:endParaRPr lang="ru-RU" dirty="0"/>
          </a:p>
        </p:txBody>
      </p:sp>
    </p:spTree>
    <p:extLst>
      <p:ext uri="{BB962C8B-B14F-4D97-AF65-F5344CB8AC3E}">
        <p14:creationId xmlns:p14="http://schemas.microsoft.com/office/powerpoint/2010/main" val="841474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Реализация триггеров и шифрования в ИС «Касса аэрофлота» средствами СУБД </a:t>
            </a:r>
            <a:r>
              <a:rPr lang="ru-RU" sz="2800" b="1" dirty="0" err="1" smtClean="0">
                <a:latin typeface="Times New Roman" panose="02020603050405020304" pitchFamily="18" charset="0"/>
                <a:cs typeface="Times New Roman" panose="02020603050405020304" pitchFamily="18" charset="0"/>
              </a:rPr>
              <a:t>PostrgeSQl</a:t>
            </a:r>
            <a:endParaRPr lang="ru-RU" sz="2800" b="1"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14</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p:cNvPicPr/>
          <p:nvPr/>
        </p:nvPicPr>
        <p:blipFill>
          <a:blip r:embed="rId3">
            <a:extLst>
              <a:ext uri="{28A0092B-C50C-407E-A947-70E740481C1C}">
                <a14:useLocalDpi xmlns:a14="http://schemas.microsoft.com/office/drawing/2010/main" val="0"/>
              </a:ext>
            </a:extLst>
          </a:blip>
          <a:srcRect/>
          <a:stretch>
            <a:fillRect/>
          </a:stretch>
        </p:blipFill>
        <p:spPr bwMode="auto">
          <a:xfrm>
            <a:off x="2043699" y="1690688"/>
            <a:ext cx="8199758" cy="3730758"/>
          </a:xfrm>
          <a:prstGeom prst="rect">
            <a:avLst/>
          </a:prstGeom>
          <a:noFill/>
          <a:ln w="9525" cmpd="sng">
            <a:solidFill>
              <a:srgbClr val="000000"/>
            </a:solidFill>
            <a:miter lim="800000"/>
            <a:headEnd/>
            <a:tailEnd/>
          </a:ln>
          <a:effectLst/>
        </p:spPr>
      </p:pic>
      <p:sp>
        <p:nvSpPr>
          <p:cNvPr id="3" name="Прямоугольник 2"/>
          <p:cNvSpPr/>
          <p:nvPr/>
        </p:nvSpPr>
        <p:spPr>
          <a:xfrm>
            <a:off x="3686110" y="5481012"/>
            <a:ext cx="4914935"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«Триггер для шифрования паспортных данных»</a:t>
            </a:r>
            <a:endParaRPr lang="ru-RU" dirty="0"/>
          </a:p>
        </p:txBody>
      </p:sp>
    </p:spTree>
    <p:extLst>
      <p:ext uri="{BB962C8B-B14F-4D97-AF65-F5344CB8AC3E}">
        <p14:creationId xmlns:p14="http://schemas.microsoft.com/office/powerpoint/2010/main" val="3987586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Реализация триггеров и шифрования в ИС «Касса аэрофлота» средствами СУБД </a:t>
            </a:r>
            <a:r>
              <a:rPr lang="ru-RU" sz="2800" b="1" dirty="0" err="1" smtClean="0">
                <a:latin typeface="Times New Roman" panose="02020603050405020304" pitchFamily="18" charset="0"/>
                <a:cs typeface="Times New Roman" panose="02020603050405020304" pitchFamily="18" charset="0"/>
              </a:rPr>
              <a:t>PostrgeSQl</a:t>
            </a:r>
            <a:endParaRPr lang="ru-RU" sz="2800" b="1"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15</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stretch>
            <a:fillRect/>
          </a:stretch>
        </p:blipFill>
        <p:spPr>
          <a:xfrm>
            <a:off x="759358" y="1635311"/>
            <a:ext cx="10673284" cy="3587378"/>
          </a:xfrm>
          <a:prstGeom prst="rect">
            <a:avLst/>
          </a:prstGeom>
        </p:spPr>
      </p:pic>
      <p:sp>
        <p:nvSpPr>
          <p:cNvPr id="5" name="Прямоугольник 4"/>
          <p:cNvSpPr/>
          <p:nvPr/>
        </p:nvSpPr>
        <p:spPr>
          <a:xfrm>
            <a:off x="2361227" y="5282255"/>
            <a:ext cx="7469545"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«Триггер для шифрования паспортных данных</a:t>
            </a:r>
            <a:r>
              <a:rPr lang="ru-RU" dirty="0" smtClean="0">
                <a:latin typeface="Times New Roman" panose="02020603050405020304" pitchFamily="18" charset="0"/>
                <a:ea typeface="Times New Roman" panose="02020603050405020304" pitchFamily="18" charset="0"/>
              </a:rPr>
              <a:t>», результат в таблице в БД</a:t>
            </a:r>
            <a:endParaRPr lang="ru-RU" dirty="0"/>
          </a:p>
        </p:txBody>
      </p:sp>
    </p:spTree>
    <p:extLst>
      <p:ext uri="{BB962C8B-B14F-4D97-AF65-F5344CB8AC3E}">
        <p14:creationId xmlns:p14="http://schemas.microsoft.com/office/powerpoint/2010/main" val="10788770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Реализация резервного копирования в ИС «Касса аэрофлота» средствами СУБД </a:t>
            </a:r>
            <a:r>
              <a:rPr lang="ru-RU" sz="2800" b="1" dirty="0" err="1" smtClean="0">
                <a:latin typeface="Times New Roman" panose="02020603050405020304" pitchFamily="18" charset="0"/>
                <a:cs typeface="Times New Roman" panose="02020603050405020304" pitchFamily="18" charset="0"/>
              </a:rPr>
              <a:t>PostrgeSQl</a:t>
            </a:r>
            <a:endParaRPr lang="ru-RU" sz="2800" b="1"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16</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p:cNvPicPr/>
          <p:nvPr/>
        </p:nvPicPr>
        <p:blipFill>
          <a:blip r:embed="rId3">
            <a:extLst>
              <a:ext uri="{28A0092B-C50C-407E-A947-70E740481C1C}">
                <a14:useLocalDpi xmlns:a14="http://schemas.microsoft.com/office/drawing/2010/main" val="0"/>
              </a:ext>
            </a:extLst>
          </a:blip>
          <a:srcRect/>
          <a:stretch>
            <a:fillRect/>
          </a:stretch>
        </p:blipFill>
        <p:spPr bwMode="auto">
          <a:xfrm>
            <a:off x="2078762" y="1690688"/>
            <a:ext cx="8034476" cy="3984892"/>
          </a:xfrm>
          <a:prstGeom prst="rect">
            <a:avLst/>
          </a:prstGeom>
          <a:noFill/>
          <a:ln w="9525" cmpd="sng">
            <a:solidFill>
              <a:srgbClr val="000000"/>
            </a:solidFill>
            <a:miter lim="800000"/>
            <a:headEnd/>
            <a:tailEnd/>
          </a:ln>
          <a:effectLst/>
        </p:spPr>
      </p:pic>
      <p:sp>
        <p:nvSpPr>
          <p:cNvPr id="3" name="Прямоугольник 2"/>
          <p:cNvSpPr/>
          <p:nvPr/>
        </p:nvSpPr>
        <p:spPr>
          <a:xfrm>
            <a:off x="3413823" y="5788847"/>
            <a:ext cx="5364354"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Фрагмент скрипта для создания резервной копии БД</a:t>
            </a:r>
            <a:endParaRPr lang="ru-RU" dirty="0"/>
          </a:p>
        </p:txBody>
      </p:sp>
    </p:spTree>
    <p:extLst>
      <p:ext uri="{BB962C8B-B14F-4D97-AF65-F5344CB8AC3E}">
        <p14:creationId xmlns:p14="http://schemas.microsoft.com/office/powerpoint/2010/main" val="197953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Реализация резервного копирования в ИС «Касса аэрофлота» средствами СУБД </a:t>
            </a:r>
            <a:r>
              <a:rPr lang="ru-RU" sz="2800" b="1" dirty="0" err="1" smtClean="0">
                <a:latin typeface="Times New Roman" panose="02020603050405020304" pitchFamily="18" charset="0"/>
                <a:cs typeface="Times New Roman" panose="02020603050405020304" pitchFamily="18" charset="0"/>
              </a:rPr>
              <a:t>PostrgeSQl</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17</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5924550" cy="3562350"/>
          </a:xfrm>
          <a:prstGeom prst="rect">
            <a:avLst/>
          </a:prstGeom>
          <a:noFill/>
          <a:ln>
            <a:noFill/>
          </a:ln>
        </p:spPr>
      </p:pic>
      <p:pic>
        <p:nvPicPr>
          <p:cNvPr id="8" name="Рисунок 7"/>
          <p:cNvPicPr/>
          <p:nvPr/>
        </p:nvPicPr>
        <p:blipFill rotWithShape="1">
          <a:blip r:embed="rId4">
            <a:extLst>
              <a:ext uri="{28A0092B-C50C-407E-A947-70E740481C1C}">
                <a14:useLocalDpi xmlns:a14="http://schemas.microsoft.com/office/drawing/2010/main" val="0"/>
              </a:ext>
            </a:extLst>
          </a:blip>
          <a:srcRect l="17173"/>
          <a:stretch/>
        </p:blipFill>
        <p:spPr bwMode="auto">
          <a:xfrm>
            <a:off x="6825342" y="1690688"/>
            <a:ext cx="4528457" cy="3219450"/>
          </a:xfrm>
          <a:prstGeom prst="rect">
            <a:avLst/>
          </a:prstGeom>
          <a:noFill/>
          <a:ln w="9525" cmpd="sng">
            <a:solidFill>
              <a:srgbClr val="000000"/>
            </a:solidFill>
            <a:miter lim="800000"/>
            <a:headEnd/>
            <a:tailEnd/>
          </a:ln>
          <a:effectLst/>
        </p:spPr>
      </p:pic>
      <p:sp>
        <p:nvSpPr>
          <p:cNvPr id="3" name="Прямоугольник 2"/>
          <p:cNvSpPr/>
          <p:nvPr/>
        </p:nvSpPr>
        <p:spPr>
          <a:xfrm>
            <a:off x="1409436" y="5253038"/>
            <a:ext cx="4782078"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Настройка очистки БД перед восстановлением</a:t>
            </a:r>
            <a:endParaRPr lang="ru-RU" dirty="0"/>
          </a:p>
        </p:txBody>
      </p:sp>
      <p:sp>
        <p:nvSpPr>
          <p:cNvPr id="11" name="Прямоугольник 10"/>
          <p:cNvSpPr/>
          <p:nvPr/>
        </p:nvSpPr>
        <p:spPr>
          <a:xfrm>
            <a:off x="7505386" y="4969704"/>
            <a:ext cx="3168368"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Неудачное восстановление БД</a:t>
            </a:r>
            <a:endParaRPr lang="ru-RU" dirty="0"/>
          </a:p>
        </p:txBody>
      </p:sp>
    </p:spTree>
    <p:extLst>
      <p:ext uri="{BB962C8B-B14F-4D97-AF65-F5344CB8AC3E}">
        <p14:creationId xmlns:p14="http://schemas.microsoft.com/office/powerpoint/2010/main" val="3269834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Руководство по использованию ИС «Касса аэрофлота» для консультанта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18</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7" name="Рисунок 6"/>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6444343" cy="4051026"/>
          </a:xfrm>
          <a:prstGeom prst="rect">
            <a:avLst/>
          </a:prstGeom>
          <a:noFill/>
          <a:ln>
            <a:noFill/>
          </a:ln>
        </p:spPr>
      </p:pic>
      <p:pic>
        <p:nvPicPr>
          <p:cNvPr id="10" name="Рисунок 9"/>
          <p:cNvPicPr/>
          <p:nvPr/>
        </p:nvPicPr>
        <p:blipFill>
          <a:blip r:embed="rId4">
            <a:extLst>
              <a:ext uri="{28A0092B-C50C-407E-A947-70E740481C1C}">
                <a14:useLocalDpi xmlns:a14="http://schemas.microsoft.com/office/drawing/2010/main" val="0"/>
              </a:ext>
            </a:extLst>
          </a:blip>
          <a:srcRect/>
          <a:stretch>
            <a:fillRect/>
          </a:stretch>
        </p:blipFill>
        <p:spPr bwMode="auto">
          <a:xfrm>
            <a:off x="8258566" y="1690688"/>
            <a:ext cx="2815120" cy="4051026"/>
          </a:xfrm>
          <a:prstGeom prst="rect">
            <a:avLst/>
          </a:prstGeom>
          <a:noFill/>
          <a:ln>
            <a:noFill/>
          </a:ln>
        </p:spPr>
      </p:pic>
      <p:sp>
        <p:nvSpPr>
          <p:cNvPr id="3" name="Прямоугольник 2"/>
          <p:cNvSpPr/>
          <p:nvPr/>
        </p:nvSpPr>
        <p:spPr>
          <a:xfrm>
            <a:off x="1777919" y="5741714"/>
            <a:ext cx="4564904" cy="369332"/>
          </a:xfrm>
          <a:prstGeom prst="rect">
            <a:avLst/>
          </a:prstGeom>
        </p:spPr>
        <p:txBody>
          <a:bodyPr wrap="none">
            <a:spAutoFit/>
          </a:bodyPr>
          <a:lstStyle/>
          <a:p>
            <a:r>
              <a:rPr lang="ru-RU" smtClean="0">
                <a:latin typeface="Times New Roman" panose="02020603050405020304" pitchFamily="18" charset="0"/>
                <a:ea typeface="Times New Roman" panose="02020603050405020304" pitchFamily="18" charset="0"/>
              </a:rPr>
              <a:t>Окно с основными функциями консультанта</a:t>
            </a:r>
            <a:endParaRPr lang="ru-RU" dirty="0"/>
          </a:p>
        </p:txBody>
      </p:sp>
      <p:sp>
        <p:nvSpPr>
          <p:cNvPr id="6" name="Прямоугольник 5"/>
          <p:cNvSpPr/>
          <p:nvPr/>
        </p:nvSpPr>
        <p:spPr>
          <a:xfrm>
            <a:off x="7978452" y="5741714"/>
            <a:ext cx="3375348"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Подробная информация о </a:t>
            </a:r>
            <a:r>
              <a:rPr lang="ru-RU" dirty="0" smtClean="0">
                <a:latin typeface="Times New Roman" panose="02020603050405020304" pitchFamily="18" charset="0"/>
                <a:ea typeface="Times New Roman" panose="02020603050405020304" pitchFamily="18" charset="0"/>
              </a:rPr>
              <a:t>рейсе</a:t>
            </a:r>
            <a:endParaRPr lang="ru-RU" dirty="0"/>
          </a:p>
        </p:txBody>
      </p:sp>
    </p:spTree>
    <p:extLst>
      <p:ext uri="{BB962C8B-B14F-4D97-AF65-F5344CB8AC3E}">
        <p14:creationId xmlns:p14="http://schemas.microsoft.com/office/powerpoint/2010/main" val="3376161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Руководство по использованию ИС «Касса аэрофлота» для консультанта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19</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8" name="Рисунок 7"/>
          <p:cNvPicPr/>
          <p:nvPr/>
        </p:nvPicPr>
        <p:blipFill>
          <a:blip r:embed="rId3">
            <a:extLst>
              <a:ext uri="{28A0092B-C50C-407E-A947-70E740481C1C}">
                <a14:useLocalDpi xmlns:a14="http://schemas.microsoft.com/office/drawing/2010/main" val="0"/>
              </a:ext>
            </a:extLst>
          </a:blip>
          <a:srcRect/>
          <a:stretch>
            <a:fillRect/>
          </a:stretch>
        </p:blipFill>
        <p:spPr bwMode="auto">
          <a:xfrm>
            <a:off x="838199" y="1690687"/>
            <a:ext cx="4980296" cy="3256869"/>
          </a:xfrm>
          <a:prstGeom prst="rect">
            <a:avLst/>
          </a:prstGeom>
          <a:noFill/>
          <a:ln>
            <a:noFill/>
          </a:ln>
        </p:spPr>
      </p:pic>
      <p:pic>
        <p:nvPicPr>
          <p:cNvPr id="11" name="Рисунок 10"/>
          <p:cNvPicPr/>
          <p:nvPr/>
        </p:nvPicPr>
        <p:blipFill>
          <a:blip r:embed="rId4">
            <a:extLst>
              <a:ext uri="{28A0092B-C50C-407E-A947-70E740481C1C}">
                <a14:useLocalDpi xmlns:a14="http://schemas.microsoft.com/office/drawing/2010/main" val="0"/>
              </a:ext>
            </a:extLst>
          </a:blip>
          <a:srcRect/>
          <a:stretch>
            <a:fillRect/>
          </a:stretch>
        </p:blipFill>
        <p:spPr bwMode="auto">
          <a:xfrm>
            <a:off x="6988629" y="1690687"/>
            <a:ext cx="4365171" cy="2779068"/>
          </a:xfrm>
          <a:prstGeom prst="rect">
            <a:avLst/>
          </a:prstGeom>
          <a:noFill/>
          <a:ln>
            <a:noFill/>
          </a:ln>
        </p:spPr>
      </p:pic>
      <p:sp>
        <p:nvSpPr>
          <p:cNvPr id="3" name="Прямоугольник 2"/>
          <p:cNvSpPr/>
          <p:nvPr/>
        </p:nvSpPr>
        <p:spPr>
          <a:xfrm>
            <a:off x="1194429" y="5073134"/>
            <a:ext cx="4267835"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Окно для покупки/бронирования билетов</a:t>
            </a:r>
            <a:endParaRPr lang="ru-RU" dirty="0"/>
          </a:p>
        </p:txBody>
      </p:sp>
      <p:sp>
        <p:nvSpPr>
          <p:cNvPr id="5" name="Прямоугольник 4"/>
          <p:cNvSpPr/>
          <p:nvPr/>
        </p:nvSpPr>
        <p:spPr>
          <a:xfrm>
            <a:off x="6748210" y="4555819"/>
            <a:ext cx="4846007"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Возможность заполнять данные о пользователе</a:t>
            </a:r>
            <a:endParaRPr lang="ru-RU" dirty="0"/>
          </a:p>
        </p:txBody>
      </p:sp>
    </p:spTree>
    <p:extLst>
      <p:ext uri="{BB962C8B-B14F-4D97-AF65-F5344CB8AC3E}">
        <p14:creationId xmlns:p14="http://schemas.microsoft.com/office/powerpoint/2010/main" val="2040559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Вертикальный свиток 4"/>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609600" y="0"/>
            <a:ext cx="10972800" cy="1143000"/>
          </a:xfrm>
        </p:spPr>
        <p:txBody>
          <a:bodyPr>
            <a:normAutofit/>
          </a:bodyPr>
          <a:lstStyle/>
          <a:p>
            <a:r>
              <a:rPr lang="ru-RU" sz="2800" b="1" dirty="0" smtClean="0">
                <a:latin typeface="Times New Roman" panose="02020603050405020304" pitchFamily="18" charset="0"/>
                <a:cs typeface="Times New Roman" panose="02020603050405020304" pitchFamily="18" charset="0"/>
              </a:rPr>
              <a:t>Актуальность</a:t>
            </a:r>
            <a:endParaRPr lang="ru-RU" sz="2800" b="1"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737600" y="6317528"/>
            <a:ext cx="28448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2</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3"/>
          <a:stretch>
            <a:fillRect/>
          </a:stretch>
        </p:blipFill>
        <p:spPr>
          <a:xfrm>
            <a:off x="2185442" y="1061707"/>
            <a:ext cx="7821116" cy="4734586"/>
          </a:xfrm>
          <a:prstGeom prst="rect">
            <a:avLst/>
          </a:prstGeom>
        </p:spPr>
      </p:pic>
      <p:sp>
        <p:nvSpPr>
          <p:cNvPr id="9" name="Прямоугольник 8"/>
          <p:cNvSpPr/>
          <p:nvPr/>
        </p:nvSpPr>
        <p:spPr>
          <a:xfrm>
            <a:off x="3138972" y="5796293"/>
            <a:ext cx="5914055" cy="369332"/>
          </a:xfrm>
          <a:prstGeom prst="rect">
            <a:avLst/>
          </a:prstGeom>
        </p:spPr>
        <p:txBody>
          <a:bodyPr wrap="none">
            <a:spAutoFit/>
          </a:bodyPr>
          <a:lstStyle/>
          <a:p>
            <a:r>
              <a:rPr lang="ru-RU" dirty="0" smtClean="0">
                <a:latin typeface="Times New Roman" panose="02020603050405020304" pitchFamily="18" charset="0"/>
                <a:ea typeface="Times New Roman" panose="02020603050405020304" pitchFamily="18" charset="0"/>
              </a:rPr>
              <a:t>Типы украденных данных на момент 2 квартала 2023 года</a:t>
            </a:r>
            <a:endParaRPr lang="ru-RU" dirty="0"/>
          </a:p>
        </p:txBody>
      </p:sp>
    </p:spTree>
    <p:extLst>
      <p:ext uri="{BB962C8B-B14F-4D97-AF65-F5344CB8AC3E}">
        <p14:creationId xmlns:p14="http://schemas.microsoft.com/office/powerpoint/2010/main" val="1552551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Руководство по использованию ИС «Касса аэрофлота» для менеджера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20</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p:cNvPicPr/>
          <p:nvPr/>
        </p:nvPicPr>
        <p:blipFill>
          <a:blip r:embed="rId3">
            <a:extLst>
              <a:ext uri="{28A0092B-C50C-407E-A947-70E740481C1C}">
                <a14:useLocalDpi xmlns:a14="http://schemas.microsoft.com/office/drawing/2010/main" val="0"/>
              </a:ext>
            </a:extLst>
          </a:blip>
          <a:srcRect/>
          <a:stretch>
            <a:fillRect/>
          </a:stretch>
        </p:blipFill>
        <p:spPr bwMode="auto">
          <a:xfrm>
            <a:off x="838201" y="1690688"/>
            <a:ext cx="6019800" cy="4003506"/>
          </a:xfrm>
          <a:prstGeom prst="rect">
            <a:avLst/>
          </a:prstGeom>
          <a:noFill/>
          <a:ln>
            <a:noFill/>
          </a:ln>
        </p:spPr>
      </p:pic>
      <p:pic>
        <p:nvPicPr>
          <p:cNvPr id="6" name="Рисунок 5"/>
          <p:cNvPicPr/>
          <p:nvPr/>
        </p:nvPicPr>
        <p:blipFill>
          <a:blip r:embed="rId4">
            <a:extLst>
              <a:ext uri="{28A0092B-C50C-407E-A947-70E740481C1C}">
                <a14:useLocalDpi xmlns:a14="http://schemas.microsoft.com/office/drawing/2010/main" val="0"/>
              </a:ext>
            </a:extLst>
          </a:blip>
          <a:srcRect/>
          <a:stretch>
            <a:fillRect/>
          </a:stretch>
        </p:blipFill>
        <p:spPr bwMode="auto">
          <a:xfrm>
            <a:off x="7617279" y="1690688"/>
            <a:ext cx="2977243" cy="3766559"/>
          </a:xfrm>
          <a:prstGeom prst="rect">
            <a:avLst/>
          </a:prstGeom>
          <a:noFill/>
          <a:ln>
            <a:noFill/>
          </a:ln>
        </p:spPr>
      </p:pic>
      <p:sp>
        <p:nvSpPr>
          <p:cNvPr id="3" name="Прямоугольник 2"/>
          <p:cNvSpPr/>
          <p:nvPr/>
        </p:nvSpPr>
        <p:spPr>
          <a:xfrm>
            <a:off x="2042061" y="5711154"/>
            <a:ext cx="3612079"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Основное окно работы </a:t>
            </a:r>
            <a:r>
              <a:rPr lang="ru-RU" dirty="0" smtClean="0">
                <a:latin typeface="Times New Roman" panose="02020603050405020304" pitchFamily="18" charset="0"/>
                <a:ea typeface="Times New Roman" panose="02020603050405020304" pitchFamily="18" charset="0"/>
              </a:rPr>
              <a:t>менеджера</a:t>
            </a:r>
            <a:endParaRPr lang="ru-RU" dirty="0"/>
          </a:p>
        </p:txBody>
      </p:sp>
      <p:sp>
        <p:nvSpPr>
          <p:cNvPr id="7" name="Прямоугольник 6"/>
          <p:cNvSpPr/>
          <p:nvPr/>
        </p:nvSpPr>
        <p:spPr>
          <a:xfrm>
            <a:off x="7514534" y="5457247"/>
            <a:ext cx="3182731"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Обновление данных в таблице</a:t>
            </a:r>
            <a:endParaRPr lang="ru-RU" dirty="0"/>
          </a:p>
        </p:txBody>
      </p:sp>
    </p:spTree>
    <p:extLst>
      <p:ext uri="{BB962C8B-B14F-4D97-AF65-F5344CB8AC3E}">
        <p14:creationId xmlns:p14="http://schemas.microsoft.com/office/powerpoint/2010/main" val="3992866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Руководство по использованию ИС «Касса аэрофлота» для менеджера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21</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7" name="Рисунок 6"/>
          <p:cNvPicPr/>
          <p:nvPr/>
        </p:nvPicPr>
        <p:blipFill>
          <a:blip r:embed="rId3">
            <a:extLst>
              <a:ext uri="{28A0092B-C50C-407E-A947-70E740481C1C}">
                <a14:useLocalDpi xmlns:a14="http://schemas.microsoft.com/office/drawing/2010/main" val="0"/>
              </a:ext>
            </a:extLst>
          </a:blip>
          <a:srcRect/>
          <a:stretch>
            <a:fillRect/>
          </a:stretch>
        </p:blipFill>
        <p:spPr bwMode="auto">
          <a:xfrm>
            <a:off x="1507671" y="1690688"/>
            <a:ext cx="3619500" cy="4357381"/>
          </a:xfrm>
          <a:prstGeom prst="rect">
            <a:avLst/>
          </a:prstGeom>
          <a:noFill/>
          <a:ln>
            <a:noFill/>
          </a:ln>
        </p:spPr>
      </p:pic>
      <p:pic>
        <p:nvPicPr>
          <p:cNvPr id="11" name="Рисунок 10"/>
          <p:cNvPicPr/>
          <p:nvPr/>
        </p:nvPicPr>
        <p:blipFill>
          <a:blip r:embed="rId4">
            <a:extLst>
              <a:ext uri="{28A0092B-C50C-407E-A947-70E740481C1C}">
                <a14:useLocalDpi xmlns:a14="http://schemas.microsoft.com/office/drawing/2010/main" val="0"/>
              </a:ext>
            </a:extLst>
          </a:blip>
          <a:srcRect/>
          <a:stretch>
            <a:fillRect/>
          </a:stretch>
        </p:blipFill>
        <p:spPr bwMode="auto">
          <a:xfrm>
            <a:off x="6525045" y="1690688"/>
            <a:ext cx="3978309" cy="3910012"/>
          </a:xfrm>
          <a:prstGeom prst="rect">
            <a:avLst/>
          </a:prstGeom>
          <a:noFill/>
          <a:ln>
            <a:noFill/>
          </a:ln>
        </p:spPr>
      </p:pic>
      <p:sp>
        <p:nvSpPr>
          <p:cNvPr id="3" name="Прямоугольник 2"/>
          <p:cNvSpPr/>
          <p:nvPr/>
        </p:nvSpPr>
        <p:spPr>
          <a:xfrm>
            <a:off x="402771" y="6048069"/>
            <a:ext cx="6749143" cy="369332"/>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Отчетность о доходах за определенный промежуток времени</a:t>
            </a:r>
            <a:endParaRPr lang="ru-RU" dirty="0"/>
          </a:p>
        </p:txBody>
      </p:sp>
      <p:sp>
        <p:nvSpPr>
          <p:cNvPr id="12" name="Прямоугольник 11"/>
          <p:cNvSpPr/>
          <p:nvPr/>
        </p:nvSpPr>
        <p:spPr>
          <a:xfrm>
            <a:off x="6680492" y="5614791"/>
            <a:ext cx="3667414"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Отчет самых активных пассажиров</a:t>
            </a:r>
            <a:endParaRPr lang="ru-RU" dirty="0"/>
          </a:p>
        </p:txBody>
      </p:sp>
    </p:spTree>
    <p:extLst>
      <p:ext uri="{BB962C8B-B14F-4D97-AF65-F5344CB8AC3E}">
        <p14:creationId xmlns:p14="http://schemas.microsoft.com/office/powerpoint/2010/main" val="3546093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Руководство по использованию ИС «Касса аэрофлота» для системного администратора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22</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5915025" cy="3943350"/>
          </a:xfrm>
          <a:prstGeom prst="rect">
            <a:avLst/>
          </a:prstGeom>
          <a:noFill/>
          <a:ln>
            <a:noFill/>
          </a:ln>
        </p:spPr>
      </p:pic>
      <p:pic>
        <p:nvPicPr>
          <p:cNvPr id="6" name="Рисунок 5"/>
          <p:cNvPicPr/>
          <p:nvPr/>
        </p:nvPicPr>
        <p:blipFill>
          <a:blip r:embed="rId4">
            <a:extLst>
              <a:ext uri="{28A0092B-C50C-407E-A947-70E740481C1C}">
                <a14:useLocalDpi xmlns:a14="http://schemas.microsoft.com/office/drawing/2010/main" val="0"/>
              </a:ext>
            </a:extLst>
          </a:blip>
          <a:srcRect/>
          <a:stretch>
            <a:fillRect/>
          </a:stretch>
        </p:blipFill>
        <p:spPr bwMode="auto">
          <a:xfrm>
            <a:off x="7232357" y="1690688"/>
            <a:ext cx="3876514" cy="3943350"/>
          </a:xfrm>
          <a:prstGeom prst="rect">
            <a:avLst/>
          </a:prstGeom>
          <a:noFill/>
          <a:ln>
            <a:noFill/>
          </a:ln>
        </p:spPr>
      </p:pic>
      <p:sp>
        <p:nvSpPr>
          <p:cNvPr id="3" name="Прямоугольник 2"/>
          <p:cNvSpPr/>
          <p:nvPr/>
        </p:nvSpPr>
        <p:spPr>
          <a:xfrm>
            <a:off x="1649804" y="5711154"/>
            <a:ext cx="4291816"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Окно основных функций администратора</a:t>
            </a:r>
            <a:endParaRPr lang="ru-RU" dirty="0"/>
          </a:p>
        </p:txBody>
      </p:sp>
      <p:sp>
        <p:nvSpPr>
          <p:cNvPr id="7" name="Прямоугольник 6"/>
          <p:cNvSpPr/>
          <p:nvPr/>
        </p:nvSpPr>
        <p:spPr>
          <a:xfrm>
            <a:off x="7186002" y="5711154"/>
            <a:ext cx="3922869"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Отчет о занимаемом таблицами месте</a:t>
            </a:r>
            <a:endParaRPr lang="ru-RU" dirty="0"/>
          </a:p>
        </p:txBody>
      </p:sp>
    </p:spTree>
    <p:extLst>
      <p:ext uri="{BB962C8B-B14F-4D97-AF65-F5344CB8AC3E}">
        <p14:creationId xmlns:p14="http://schemas.microsoft.com/office/powerpoint/2010/main" val="2970539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Руководство по использованию ИС «Касса аэрофлота» для системного администратора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71857" y="627924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23</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7" name="Рисунок 6"/>
          <p:cNvPicPr/>
          <p:nvPr/>
        </p:nvPicPr>
        <p:blipFill>
          <a:blip r:embed="rId3">
            <a:extLst>
              <a:ext uri="{28A0092B-C50C-407E-A947-70E740481C1C}">
                <a14:useLocalDpi xmlns:a14="http://schemas.microsoft.com/office/drawing/2010/main" val="0"/>
              </a:ext>
            </a:extLst>
          </a:blip>
          <a:srcRect r="20628" b="18214"/>
          <a:stretch>
            <a:fillRect/>
          </a:stretch>
        </p:blipFill>
        <p:spPr bwMode="auto">
          <a:xfrm>
            <a:off x="2770329" y="1632857"/>
            <a:ext cx="6651342" cy="3592286"/>
          </a:xfrm>
          <a:prstGeom prst="rect">
            <a:avLst/>
          </a:prstGeom>
          <a:noFill/>
          <a:ln>
            <a:noFill/>
          </a:ln>
        </p:spPr>
      </p:pic>
      <p:sp>
        <p:nvSpPr>
          <p:cNvPr id="3" name="Прямоугольник 2"/>
          <p:cNvSpPr/>
          <p:nvPr/>
        </p:nvSpPr>
        <p:spPr>
          <a:xfrm>
            <a:off x="5105536" y="5382861"/>
            <a:ext cx="1980927"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Открытая консоль</a:t>
            </a:r>
            <a:endParaRPr lang="ru-RU" dirty="0"/>
          </a:p>
        </p:txBody>
      </p:sp>
    </p:spTree>
    <p:extLst>
      <p:ext uri="{BB962C8B-B14F-4D97-AF65-F5344CB8AC3E}">
        <p14:creationId xmlns:p14="http://schemas.microsoft.com/office/powerpoint/2010/main" val="4221981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Вертикальный свиток 6"/>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Заключение</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39200" y="6341461"/>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24</a:t>
            </a:fld>
            <a:endParaRPr lang="ru-RU" sz="3200" dirty="0">
              <a:solidFill>
                <a:schemeClr val="tx1"/>
              </a:solidFill>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685799" y="1247150"/>
            <a:ext cx="10896601" cy="4893647"/>
          </a:xfrm>
          <a:prstGeom prst="rect">
            <a:avLst/>
          </a:prstGeom>
        </p:spPr>
        <p:txBody>
          <a:bodyPr wrap="square">
            <a:spAutoFit/>
          </a:bodyPr>
          <a:lstStyle/>
          <a:p>
            <a:pPr marL="342900" indent="-34290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Основные бизнес-процессы информационной системы «Касса аэрофлота» были тщательно проанализированы и описаны, что позволило определить внутренние группы пользователей и информационные запросы для каждой группы. </a:t>
            </a:r>
          </a:p>
          <a:p>
            <a:pPr marL="342900" indent="-342900">
              <a:buFont typeface="Arial" panose="020B0604020202020204" pitchFamily="34" charset="0"/>
              <a:buChar char="•"/>
            </a:pPr>
            <a:endParaRPr lang="ru-RU"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База данных была спроектирована и реализована с учетом всех аспектов безопасности, включая триггеры, функции, процедуры, представления и политики доступа. Для повышения уровня безопасности данных использовалось шифрование и периодическое создание резервных копий. </a:t>
            </a:r>
          </a:p>
          <a:p>
            <a:pPr marL="342900" indent="-342900">
              <a:buFont typeface="Arial" panose="020B0604020202020204" pitchFamily="34" charset="0"/>
              <a:buChar char="•"/>
            </a:pPr>
            <a:endParaRPr lang="ru-RU"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400" dirty="0" smtClean="0">
                <a:latin typeface="Times New Roman" panose="02020603050405020304" pitchFamily="18" charset="0"/>
                <a:cs typeface="Times New Roman" panose="02020603050405020304" pitchFamily="18" charset="0"/>
              </a:rPr>
              <a:t>Создан пользовательский интерфейс на </a:t>
            </a:r>
            <a:r>
              <a:rPr lang="ru-RU" sz="2400" dirty="0" err="1" smtClean="0">
                <a:latin typeface="Times New Roman" panose="02020603050405020304" pitchFamily="18" charset="0"/>
                <a:cs typeface="Times New Roman" panose="02020603050405020304" pitchFamily="18" charset="0"/>
              </a:rPr>
              <a:t>Python</a:t>
            </a:r>
            <a:r>
              <a:rPr lang="ru-RU" sz="2400" dirty="0" smtClean="0">
                <a:latin typeface="Times New Roman" panose="02020603050405020304" pitchFamily="18" charset="0"/>
                <a:cs typeface="Times New Roman" panose="02020603050405020304" pitchFamily="18" charset="0"/>
              </a:rPr>
              <a:t> и детальная документация по работе с приложением. Это минимизирует риски нарушения целостности и доступности информации информационной системы «Касса аэрофлота».</a:t>
            </a:r>
          </a:p>
        </p:txBody>
      </p:sp>
    </p:spTree>
    <p:extLst>
      <p:ext uri="{BB962C8B-B14F-4D97-AF65-F5344CB8AC3E}">
        <p14:creationId xmlns:p14="http://schemas.microsoft.com/office/powerpoint/2010/main" val="3871140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Вертикальный свиток 4"/>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609600" y="0"/>
            <a:ext cx="10972800" cy="1143000"/>
          </a:xfrm>
        </p:spPr>
        <p:txBody>
          <a:bodyPr>
            <a:normAutofit/>
          </a:bodyPr>
          <a:lstStyle/>
          <a:p>
            <a:r>
              <a:rPr lang="ru-RU" sz="2800" b="1" dirty="0" smtClean="0">
                <a:latin typeface="Times New Roman" panose="02020603050405020304" pitchFamily="18" charset="0"/>
                <a:cs typeface="Times New Roman" panose="02020603050405020304" pitchFamily="18" charset="0"/>
              </a:rPr>
              <a:t>Цель и задачи</a:t>
            </a:r>
            <a:endParaRPr lang="ru-RU" sz="28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09600" y="1143000"/>
            <a:ext cx="10972800" cy="4641980"/>
          </a:xfrm>
        </p:spPr>
        <p:txBody>
          <a:bodyPr>
            <a:normAutofit/>
          </a:bodyPr>
          <a:lstStyle/>
          <a:p>
            <a:pPr marL="0" indent="0">
              <a:buNone/>
            </a:pPr>
            <a:r>
              <a:rPr lang="ru-RU" b="1" dirty="0">
                <a:latin typeface="Times New Roman" panose="02020603050405020304" pitchFamily="18" charset="0"/>
                <a:cs typeface="Times New Roman" panose="02020603050405020304" pitchFamily="18" charset="0"/>
              </a:rPr>
              <a:t>Цель: </a:t>
            </a:r>
            <a:r>
              <a:rPr lang="ru-RU" dirty="0">
                <a:latin typeface="Times New Roman" panose="02020603050405020304" pitchFamily="18" charset="0"/>
                <a:cs typeface="Times New Roman" panose="02020603050405020304" pitchFamily="18" charset="0"/>
              </a:rPr>
              <a:t>обеспечения безопасности для автоматизированной системы «Касса аэрофлота», посредством использования технологий </a:t>
            </a:r>
            <a:r>
              <a:rPr lang="en-US" dirty="0">
                <a:latin typeface="Times New Roman" panose="02020603050405020304" pitchFamily="18" charset="0"/>
                <a:cs typeface="Times New Roman" panose="02020603050405020304" pitchFamily="18" charset="0"/>
              </a:rPr>
              <a:t>PostgreSQL</a:t>
            </a:r>
            <a:r>
              <a:rPr lang="ru-RU" dirty="0">
                <a:latin typeface="Times New Roman" panose="02020603050405020304" pitchFamily="18" charset="0"/>
                <a:cs typeface="Times New Roman" panose="02020603050405020304" pitchFamily="18" charset="0"/>
              </a:rPr>
              <a:t> и </a:t>
            </a:r>
            <a:r>
              <a:rPr lang="en-US" dirty="0">
                <a:latin typeface="Times New Roman" panose="02020603050405020304" pitchFamily="18" charset="0"/>
                <a:cs typeface="Times New Roman" panose="02020603050405020304" pitchFamily="18" charset="0"/>
              </a:rPr>
              <a:t>Python</a:t>
            </a:r>
            <a:r>
              <a:rPr lang="ru-RU" dirty="0">
                <a:latin typeface="Times New Roman" panose="02020603050405020304" pitchFamily="18" charset="0"/>
                <a:cs typeface="Times New Roman" panose="02020603050405020304" pitchFamily="18" charset="0"/>
              </a:rPr>
              <a:t>.</a:t>
            </a:r>
          </a:p>
          <a:p>
            <a:pPr marL="0" indent="0">
              <a:buNone/>
            </a:pPr>
            <a:r>
              <a:rPr lang="ru-RU" b="1" dirty="0">
                <a:latin typeface="Times New Roman" panose="02020603050405020304" pitchFamily="18" charset="0"/>
                <a:cs typeface="Times New Roman" panose="02020603050405020304" pitchFamily="18" charset="0"/>
              </a:rPr>
              <a:t>Задачи: </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Описать </a:t>
            </a:r>
            <a:r>
              <a:rPr lang="ru-RU" dirty="0">
                <a:latin typeface="Times New Roman" panose="02020603050405020304" pitchFamily="18" charset="0"/>
                <a:cs typeface="Times New Roman" panose="02020603050405020304" pitchFamily="18" charset="0"/>
              </a:rPr>
              <a:t>информационную систему «Касса аэрофлота» и методы по обеспечению ее безопасности.</a:t>
            </a:r>
          </a:p>
          <a:p>
            <a:r>
              <a:rPr lang="ru-RU" dirty="0" smtClean="0">
                <a:latin typeface="Times New Roman" panose="02020603050405020304" pitchFamily="18" charset="0"/>
                <a:cs typeface="Times New Roman" panose="02020603050405020304" pitchFamily="18" charset="0"/>
              </a:rPr>
              <a:t>Реализовать </a:t>
            </a:r>
            <a:r>
              <a:rPr lang="ru-RU" dirty="0">
                <a:latin typeface="Times New Roman" panose="02020603050405020304" pitchFamily="18" charset="0"/>
                <a:cs typeface="Times New Roman" panose="02020603050405020304" pitchFamily="18" charset="0"/>
              </a:rPr>
              <a:t>информационную систему «Касса аэрофлота» с использованием СУБД </a:t>
            </a:r>
            <a:r>
              <a:rPr lang="en-US" dirty="0">
                <a:latin typeface="Times New Roman" panose="02020603050405020304" pitchFamily="18" charset="0"/>
                <a:cs typeface="Times New Roman" panose="02020603050405020304" pitchFamily="18" charset="0"/>
              </a:rPr>
              <a:t>PostgreSQL</a:t>
            </a:r>
            <a:r>
              <a:rPr lang="ru-RU" dirty="0">
                <a:latin typeface="Times New Roman" panose="02020603050405020304" pitchFamily="18" charset="0"/>
                <a:cs typeface="Times New Roman" panose="02020603050405020304" pitchFamily="18" charset="0"/>
              </a:rPr>
              <a:t> и ЯП </a:t>
            </a:r>
            <a:r>
              <a:rPr lang="en-US" dirty="0">
                <a:latin typeface="Times New Roman" panose="02020603050405020304" pitchFamily="18" charset="0"/>
                <a:cs typeface="Times New Roman" panose="02020603050405020304" pitchFamily="18" charset="0"/>
              </a:rPr>
              <a:t>Python</a:t>
            </a:r>
            <a:r>
              <a:rPr lang="ru-RU" dirty="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Составить </a:t>
            </a:r>
            <a:r>
              <a:rPr lang="ru-RU" dirty="0">
                <a:latin typeface="Times New Roman" panose="02020603050405020304" pitchFamily="18" charset="0"/>
                <a:cs typeface="Times New Roman" panose="02020603050405020304" pitchFamily="18" charset="0"/>
              </a:rPr>
              <a:t>документацию на информационную систему «Касса аэрофлота».</a:t>
            </a:r>
          </a:p>
        </p:txBody>
      </p:sp>
      <p:sp>
        <p:nvSpPr>
          <p:cNvPr id="4" name="Номер слайда 3"/>
          <p:cNvSpPr>
            <a:spLocks noGrp="1"/>
          </p:cNvSpPr>
          <p:nvPr>
            <p:ph type="sldNum" sz="quarter" idx="12"/>
          </p:nvPr>
        </p:nvSpPr>
        <p:spPr>
          <a:xfrm>
            <a:off x="8737600" y="6317528"/>
            <a:ext cx="28448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3</a:t>
            </a:fld>
            <a:endParaRPr lang="ru-RU"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666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a:latin typeface="Times New Roman" panose="02020603050405020304" pitchFamily="18" charset="0"/>
                <a:cs typeface="Times New Roman" panose="02020603050405020304" pitchFamily="18" charset="0"/>
              </a:rPr>
              <a:t>Описание предметной области и бизнес-процессов в ИС «Касса аэрофлота»</a:t>
            </a:r>
            <a:endParaRPr lang="ru-RU" sz="28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690688"/>
            <a:ext cx="4971276" cy="4525963"/>
          </a:xfrm>
        </p:spPr>
        <p:txBody>
          <a:bodyPr>
            <a:normAutofit/>
          </a:bodyPr>
          <a:lstStyle/>
          <a:p>
            <a:pPr marL="0" indent="0">
              <a:buNone/>
            </a:pPr>
            <a:r>
              <a:rPr lang="ru-RU" sz="2400" dirty="0" smtClean="0">
                <a:latin typeface="Times New Roman" panose="02020603050405020304" pitchFamily="18" charset="0"/>
                <a:cs typeface="Times New Roman" panose="02020603050405020304" pitchFamily="18" charset="0"/>
              </a:rPr>
              <a:t>«Касса аэрофлота» предназначена для продажи и бронирования билетов, управления скидками и мониторинга рейсов. </a:t>
            </a:r>
            <a:endParaRPr lang="en-US" sz="2400" dirty="0" smtClean="0">
              <a:latin typeface="Times New Roman" panose="02020603050405020304" pitchFamily="18" charset="0"/>
              <a:cs typeface="Times New Roman" panose="02020603050405020304" pitchFamily="18" charset="0"/>
            </a:endParaRPr>
          </a:p>
          <a:p>
            <a:pPr marL="0" indent="0">
              <a:buNone/>
            </a:pPr>
            <a:r>
              <a:rPr lang="ru-RU" sz="2400" dirty="0">
                <a:latin typeface="Times New Roman" panose="02020603050405020304" pitchFamily="18" charset="0"/>
                <a:cs typeface="Times New Roman" panose="02020603050405020304" pitchFamily="18" charset="0"/>
              </a:rPr>
              <a:t>К основным группам пользователей ИС относятся системный администраторы, консультант и менеджер.</a:t>
            </a:r>
          </a:p>
          <a:p>
            <a:r>
              <a:rPr lang="ru-RU" sz="2400" dirty="0">
                <a:latin typeface="Times New Roman" panose="02020603050405020304" pitchFamily="18" charset="0"/>
                <a:cs typeface="Times New Roman" panose="02020603050405020304" pitchFamily="18" charset="0"/>
              </a:rPr>
              <a:t>Консультанты </a:t>
            </a:r>
            <a:endParaRPr lang="en-US" sz="2400" dirty="0" smtClean="0">
              <a:latin typeface="Times New Roman" panose="02020603050405020304" pitchFamily="18" charset="0"/>
              <a:cs typeface="Times New Roman" panose="02020603050405020304" pitchFamily="18" charset="0"/>
            </a:endParaRPr>
          </a:p>
          <a:p>
            <a:r>
              <a:rPr lang="ru-RU" sz="2400" dirty="0" smtClean="0">
                <a:latin typeface="Times New Roman" panose="02020603050405020304" pitchFamily="18" charset="0"/>
                <a:cs typeface="Times New Roman" panose="02020603050405020304" pitchFamily="18" charset="0"/>
              </a:rPr>
              <a:t>Менеджер </a:t>
            </a:r>
            <a:endParaRPr lang="en-US" sz="2400" dirty="0" smtClean="0">
              <a:latin typeface="Times New Roman" panose="02020603050405020304" pitchFamily="18" charset="0"/>
              <a:cs typeface="Times New Roman" panose="02020603050405020304" pitchFamily="18" charset="0"/>
            </a:endParaRPr>
          </a:p>
          <a:p>
            <a:r>
              <a:rPr lang="ru-RU" sz="2400" dirty="0" smtClean="0">
                <a:latin typeface="Times New Roman" panose="02020603050405020304" pitchFamily="18" charset="0"/>
                <a:cs typeface="Times New Roman" panose="02020603050405020304" pitchFamily="18" charset="0"/>
              </a:rPr>
              <a:t>Системный администратор</a:t>
            </a:r>
            <a:endParaRPr lang="ru-RU" sz="24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22871" y="6216651"/>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4</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l="1736" t="4605" b="1315"/>
          <a:stretch>
            <a:fillRect/>
          </a:stretch>
        </p:blipFill>
        <p:spPr bwMode="auto">
          <a:xfrm>
            <a:off x="6872736" y="1690688"/>
            <a:ext cx="3957189" cy="1999569"/>
          </a:xfrm>
          <a:prstGeom prst="rect">
            <a:avLst/>
          </a:prstGeom>
          <a:noFill/>
          <a:ln>
            <a:noFill/>
          </a:ln>
        </p:spPr>
      </p:pic>
      <p:sp>
        <p:nvSpPr>
          <p:cNvPr id="5" name="Прямоугольник 4"/>
          <p:cNvSpPr/>
          <p:nvPr/>
        </p:nvSpPr>
        <p:spPr>
          <a:xfrm>
            <a:off x="7421932" y="3700921"/>
            <a:ext cx="2858796" cy="369332"/>
          </a:xfrm>
          <a:prstGeom prst="rect">
            <a:avLst/>
          </a:prstGeom>
        </p:spPr>
        <p:txBody>
          <a:bodyPr wrap="none">
            <a:spAutoFit/>
          </a:bodyPr>
          <a:lstStyle/>
          <a:p>
            <a:r>
              <a:rPr lang="ru-RU" dirty="0">
                <a:latin typeface="Times New Roman" panose="02020603050405020304" pitchFamily="18" charset="0"/>
                <a:ea typeface="Times New Roman" panose="02020603050405020304" pitchFamily="18" charset="0"/>
              </a:rPr>
              <a:t>Авторизация пользователя </a:t>
            </a:r>
            <a:endParaRPr lang="ru-RU" dirty="0"/>
          </a:p>
        </p:txBody>
      </p:sp>
    </p:spTree>
    <p:extLst>
      <p:ext uri="{BB962C8B-B14F-4D97-AF65-F5344CB8AC3E}">
        <p14:creationId xmlns:p14="http://schemas.microsoft.com/office/powerpoint/2010/main" val="1147302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a:latin typeface="Times New Roman" panose="02020603050405020304" pitchFamily="18" charset="0"/>
                <a:cs typeface="Times New Roman" panose="02020603050405020304" pitchFamily="18" charset="0"/>
              </a:rPr>
              <a:t>Описание предметной области и бизнес-процессов в ИС «Касса аэрофлота»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22872" y="6311900"/>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5</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2170921" y="1600203"/>
            <a:ext cx="7850158" cy="4184224"/>
          </a:xfrm>
          <a:prstGeom prst="rect">
            <a:avLst/>
          </a:prstGeom>
          <a:noFill/>
          <a:ln>
            <a:noFill/>
          </a:ln>
        </p:spPr>
      </p:pic>
      <p:sp>
        <p:nvSpPr>
          <p:cNvPr id="5" name="Прямоугольник 4"/>
          <p:cNvSpPr/>
          <p:nvPr/>
        </p:nvSpPr>
        <p:spPr>
          <a:xfrm>
            <a:off x="2609460" y="5784427"/>
            <a:ext cx="6973079" cy="369332"/>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Схема </a:t>
            </a:r>
            <a:r>
              <a:rPr lang="en-US" dirty="0">
                <a:latin typeface="Times New Roman" panose="02020603050405020304" pitchFamily="18" charset="0"/>
                <a:ea typeface="Times New Roman" panose="02020603050405020304" pitchFamily="18" charset="0"/>
              </a:rPr>
              <a:t>BPMN</a:t>
            </a:r>
            <a:r>
              <a:rPr lang="ru-RU" dirty="0">
                <a:latin typeface="Times New Roman" panose="02020603050405020304" pitchFamily="18" charset="0"/>
                <a:ea typeface="Times New Roman" panose="02020603050405020304" pitchFamily="18" charset="0"/>
              </a:rPr>
              <a:t> бизнес-процесса «Регистрации пассажиров в системе»</a:t>
            </a:r>
            <a:endParaRPr lang="ru-RU" dirty="0"/>
          </a:p>
        </p:txBody>
      </p:sp>
    </p:spTree>
    <p:extLst>
      <p:ext uri="{BB962C8B-B14F-4D97-AF65-F5344CB8AC3E}">
        <p14:creationId xmlns:p14="http://schemas.microsoft.com/office/powerpoint/2010/main" val="2324520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a:latin typeface="Times New Roman" panose="02020603050405020304" pitchFamily="18" charset="0"/>
                <a:cs typeface="Times New Roman" panose="02020603050405020304" pitchFamily="18" charset="0"/>
              </a:rPr>
              <a:t>Описание предметной области и бизнес-процессов в ИС «Касса аэрофлота»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06543" y="6310312"/>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6</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1125893" y="1497527"/>
            <a:ext cx="9940214" cy="3862946"/>
          </a:xfrm>
          <a:prstGeom prst="rect">
            <a:avLst/>
          </a:prstGeom>
          <a:noFill/>
          <a:ln>
            <a:noFill/>
          </a:ln>
        </p:spPr>
      </p:pic>
      <p:sp>
        <p:nvSpPr>
          <p:cNvPr id="5" name="Прямоугольник 4"/>
          <p:cNvSpPr/>
          <p:nvPr/>
        </p:nvSpPr>
        <p:spPr>
          <a:xfrm>
            <a:off x="2762250" y="5360473"/>
            <a:ext cx="6659336" cy="380182"/>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Схема </a:t>
            </a:r>
            <a:r>
              <a:rPr lang="en-US" dirty="0">
                <a:latin typeface="Times New Roman" panose="02020603050405020304" pitchFamily="18" charset="0"/>
                <a:ea typeface="Times New Roman" panose="02020603050405020304" pitchFamily="18" charset="0"/>
              </a:rPr>
              <a:t>BPMN</a:t>
            </a:r>
            <a:r>
              <a:rPr lang="ru-RU" dirty="0">
                <a:latin typeface="Times New Roman" panose="02020603050405020304" pitchFamily="18" charset="0"/>
                <a:ea typeface="Times New Roman" panose="02020603050405020304" pitchFamily="18" charset="0"/>
              </a:rPr>
              <a:t> бизнес-процесса «Бронирования и покупки билета»</a:t>
            </a:r>
            <a:endParaRPr lang="ru-RU" dirty="0"/>
          </a:p>
        </p:txBody>
      </p:sp>
    </p:spTree>
    <p:extLst>
      <p:ext uri="{BB962C8B-B14F-4D97-AF65-F5344CB8AC3E}">
        <p14:creationId xmlns:p14="http://schemas.microsoft.com/office/powerpoint/2010/main" val="3298368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a:latin typeface="Times New Roman" panose="02020603050405020304" pitchFamily="18" charset="0"/>
                <a:cs typeface="Times New Roman" panose="02020603050405020304" pitchFamily="18" charset="0"/>
              </a:rPr>
              <a:t>Описание предметной области и бизнес-процессов в ИС «Касса аэрофлота»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22872" y="6310312"/>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7</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789992" y="1473260"/>
            <a:ext cx="10612016" cy="3911480"/>
          </a:xfrm>
          <a:prstGeom prst="rect">
            <a:avLst/>
          </a:prstGeom>
          <a:noFill/>
          <a:ln>
            <a:noFill/>
          </a:ln>
        </p:spPr>
      </p:pic>
      <p:sp>
        <p:nvSpPr>
          <p:cNvPr id="5" name="Прямоугольник 4"/>
          <p:cNvSpPr/>
          <p:nvPr/>
        </p:nvSpPr>
        <p:spPr>
          <a:xfrm>
            <a:off x="2598964" y="5384740"/>
            <a:ext cx="6994071" cy="369332"/>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Схема </a:t>
            </a:r>
            <a:r>
              <a:rPr lang="en-US" dirty="0">
                <a:latin typeface="Times New Roman" panose="02020603050405020304" pitchFamily="18" charset="0"/>
                <a:ea typeface="Times New Roman" panose="02020603050405020304" pitchFamily="18" charset="0"/>
              </a:rPr>
              <a:t>BPMN</a:t>
            </a:r>
            <a:r>
              <a:rPr lang="ru-RU" dirty="0">
                <a:latin typeface="Times New Roman" panose="02020603050405020304" pitchFamily="18" charset="0"/>
                <a:ea typeface="Times New Roman" panose="02020603050405020304" pitchFamily="18" charset="0"/>
              </a:rPr>
              <a:t> бизнес-процесса «Управления рейсовым расписанием»</a:t>
            </a:r>
            <a:endParaRPr lang="ru-RU" dirty="0"/>
          </a:p>
        </p:txBody>
      </p:sp>
    </p:spTree>
    <p:extLst>
      <p:ext uri="{BB962C8B-B14F-4D97-AF65-F5344CB8AC3E}">
        <p14:creationId xmlns:p14="http://schemas.microsoft.com/office/powerpoint/2010/main" val="25250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a:latin typeface="Times New Roman" panose="02020603050405020304" pitchFamily="18" charset="0"/>
                <a:cs typeface="Times New Roman" panose="02020603050405020304" pitchFamily="18" charset="0"/>
              </a:rPr>
              <a:t>Описание предметной области и бизнес-процессов в ИС «Касса аэрофлота»</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790214" y="6349093"/>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8</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p:nvPr/>
        </p:nvPicPr>
        <p:blipFill>
          <a:blip r:embed="rId3">
            <a:extLst>
              <a:ext uri="{28A0092B-C50C-407E-A947-70E740481C1C}">
                <a14:useLocalDpi xmlns:a14="http://schemas.microsoft.com/office/drawing/2010/main" val="0"/>
              </a:ext>
            </a:extLst>
          </a:blip>
          <a:srcRect/>
          <a:stretch>
            <a:fillRect/>
          </a:stretch>
        </p:blipFill>
        <p:spPr bwMode="auto">
          <a:xfrm>
            <a:off x="789991" y="1763486"/>
            <a:ext cx="10612018" cy="3331028"/>
          </a:xfrm>
          <a:prstGeom prst="rect">
            <a:avLst/>
          </a:prstGeom>
          <a:noFill/>
          <a:ln>
            <a:noFill/>
          </a:ln>
        </p:spPr>
      </p:pic>
      <p:sp>
        <p:nvSpPr>
          <p:cNvPr id="5" name="Прямоугольник 4"/>
          <p:cNvSpPr/>
          <p:nvPr/>
        </p:nvSpPr>
        <p:spPr>
          <a:xfrm>
            <a:off x="2598964" y="5094514"/>
            <a:ext cx="6994071" cy="369332"/>
          </a:xfrm>
          <a:prstGeom prst="rect">
            <a:avLst/>
          </a:prstGeom>
        </p:spPr>
        <p:txBody>
          <a:bodyPr wrap="square">
            <a:spAutoFit/>
          </a:bodyPr>
          <a:lstStyle/>
          <a:p>
            <a:r>
              <a:rPr lang="ru-RU" dirty="0">
                <a:latin typeface="Times New Roman" panose="02020603050405020304" pitchFamily="18" charset="0"/>
                <a:ea typeface="Times New Roman" panose="02020603050405020304" pitchFamily="18" charset="0"/>
              </a:rPr>
              <a:t>Схема </a:t>
            </a:r>
            <a:r>
              <a:rPr lang="en-US" dirty="0">
                <a:latin typeface="Times New Roman" panose="02020603050405020304" pitchFamily="18" charset="0"/>
                <a:ea typeface="Times New Roman" panose="02020603050405020304" pitchFamily="18" charset="0"/>
              </a:rPr>
              <a:t>BPMN</a:t>
            </a:r>
            <a:r>
              <a:rPr lang="ru-RU" dirty="0">
                <a:latin typeface="Times New Roman" panose="02020603050405020304" pitchFamily="18" charset="0"/>
                <a:ea typeface="Times New Roman" panose="02020603050405020304" pitchFamily="18" charset="0"/>
              </a:rPr>
              <a:t> бизнес-процесса «Управления рейсовым расписанием»</a:t>
            </a:r>
            <a:endParaRPr lang="ru-RU" dirty="0"/>
          </a:p>
        </p:txBody>
      </p:sp>
    </p:spTree>
    <p:extLst>
      <p:ext uri="{BB962C8B-B14F-4D97-AF65-F5344CB8AC3E}">
        <p14:creationId xmlns:p14="http://schemas.microsoft.com/office/powerpoint/2010/main" val="550001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Вертикальный свиток 8"/>
          <p:cNvSpPr/>
          <p:nvPr/>
        </p:nvSpPr>
        <p:spPr>
          <a:xfrm rot="10800000">
            <a:off x="10829925" y="6080486"/>
            <a:ext cx="1114425" cy="1421678"/>
          </a:xfrm>
          <a:prstGeom prst="verticalScroll">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normAutofit/>
          </a:bodyPr>
          <a:lstStyle/>
          <a:p>
            <a:r>
              <a:rPr lang="ru-RU" sz="2800" b="1" dirty="0" smtClean="0">
                <a:latin typeface="Times New Roman" panose="02020603050405020304" pitchFamily="18" charset="0"/>
                <a:cs typeface="Times New Roman" panose="02020603050405020304" pitchFamily="18" charset="0"/>
              </a:rPr>
              <a:t>Описание информационных запросов в ИС «Касса аэрофлота»</a:t>
            </a:r>
            <a:endParaRPr lang="ru-RU" sz="2800" b="1"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a:xfrm>
            <a:off x="8843963" y="6291036"/>
            <a:ext cx="2743200" cy="365125"/>
          </a:xfrm>
        </p:spPr>
        <p:txBody>
          <a:bodyPr/>
          <a:lstStyle/>
          <a:p>
            <a:fld id="{EAEB75CB-3AEE-4528-8AEB-8C11AA35FC9E}" type="slidenum">
              <a:rPr lang="ru-RU" sz="3200" smtClean="0">
                <a:solidFill>
                  <a:schemeClr val="tx1"/>
                </a:solidFill>
                <a:latin typeface="Times New Roman" panose="02020603050405020304" pitchFamily="18" charset="0"/>
                <a:cs typeface="Times New Roman" panose="02020603050405020304" pitchFamily="18" charset="0"/>
              </a:rPr>
              <a:pPr/>
              <a:t>9</a:t>
            </a:fld>
            <a:endParaRPr lang="ru-RU" sz="3200"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3"/>
          <a:stretch>
            <a:fillRect/>
          </a:stretch>
        </p:blipFill>
        <p:spPr>
          <a:xfrm>
            <a:off x="2590800" y="1901238"/>
            <a:ext cx="7010400" cy="4658620"/>
          </a:xfrm>
          <a:prstGeom prst="rect">
            <a:avLst/>
          </a:prstGeom>
        </p:spPr>
      </p:pic>
      <p:sp>
        <p:nvSpPr>
          <p:cNvPr id="7" name="Прямоугольник 6"/>
          <p:cNvSpPr/>
          <p:nvPr/>
        </p:nvSpPr>
        <p:spPr>
          <a:xfrm>
            <a:off x="2772942" y="1554174"/>
            <a:ext cx="6646115" cy="369332"/>
          </a:xfrm>
          <a:prstGeom prst="rect">
            <a:avLst/>
          </a:prstGeom>
        </p:spPr>
        <p:txBody>
          <a:bodyPr wrap="none">
            <a:spAutoFit/>
          </a:bodyPr>
          <a:lstStyle/>
          <a:p>
            <a:r>
              <a:rPr lang="ru-RU" dirty="0" smtClean="0">
                <a:latin typeface="Times New Roman" panose="02020603050405020304" pitchFamily="18" charset="0"/>
                <a:ea typeface="Times New Roman" panose="02020603050405020304" pitchFamily="18" charset="0"/>
              </a:rPr>
              <a:t>(Фрагмент) Информационные </a:t>
            </a:r>
            <a:r>
              <a:rPr lang="ru-RU" dirty="0">
                <a:latin typeface="Times New Roman" panose="02020603050405020304" pitchFamily="18" charset="0"/>
                <a:ea typeface="Times New Roman" panose="02020603050405020304" pitchFamily="18" charset="0"/>
              </a:rPr>
              <a:t>запросы для ИС «Касса аэрофлота»</a:t>
            </a:r>
            <a:endParaRPr lang="ru-RU" dirty="0"/>
          </a:p>
        </p:txBody>
      </p:sp>
    </p:spTree>
    <p:extLst>
      <p:ext uri="{BB962C8B-B14F-4D97-AF65-F5344CB8AC3E}">
        <p14:creationId xmlns:p14="http://schemas.microsoft.com/office/powerpoint/2010/main" val="3372339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2827</Words>
  <Application>Microsoft Office PowerPoint</Application>
  <PresentationFormat>Широкоэкранный</PresentationFormat>
  <Paragraphs>238</Paragraphs>
  <Slides>24</Slides>
  <Notes>24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24</vt:i4>
      </vt:variant>
    </vt:vector>
  </HeadingPairs>
  <TitlesOfParts>
    <vt:vector size="29" baseType="lpstr">
      <vt:lpstr>Arial</vt:lpstr>
      <vt:lpstr>Calibri</vt:lpstr>
      <vt:lpstr>Calibri Light</vt:lpstr>
      <vt:lpstr>Times New Roman</vt:lpstr>
      <vt:lpstr>Тема Office</vt:lpstr>
      <vt:lpstr>Тема курсового проекта: «Шифрование и резервное копирование данных в автоматизированной системе "Касса аэрофлота", на основе использования СУБД PostgreSQL и ЯП Python»</vt:lpstr>
      <vt:lpstr>Актуальность</vt:lpstr>
      <vt:lpstr>Цель и задачи</vt:lpstr>
      <vt:lpstr>Описание предметной области и бизнес-процессов в ИС «Касса аэрофлота»</vt:lpstr>
      <vt:lpstr>Описание предметной области и бизнес-процессов в ИС «Касса аэрофлота»</vt:lpstr>
      <vt:lpstr>Описание предметной области и бизнес-процессов в ИС «Касса аэрофлота»</vt:lpstr>
      <vt:lpstr>Описание предметной области и бизнес-процессов в ИС «Касса аэрофлота»</vt:lpstr>
      <vt:lpstr>Описание предметной области и бизнес-процессов в ИС «Касса аэрофлота»</vt:lpstr>
      <vt:lpstr>Описание информационных запросов в ИС «Касса аэрофлота»</vt:lpstr>
      <vt:lpstr>Логическое проектирование БД ИС «Касса аэрофлота»</vt:lpstr>
      <vt:lpstr>Реализация ролевой политики в ИС «Касса аэрофлота» средствами СУБД PostrgeSQl</vt:lpstr>
      <vt:lpstr>Реализация ролевой политики в ИС «Касса аэрофлота» средствами СУБД PostrgeSQl</vt:lpstr>
      <vt:lpstr>Реализация ролевой политики в ИС «Касса аэрофлота» средствами СУБД PostrgeSQl</vt:lpstr>
      <vt:lpstr>Реализация триггеров и шифрования в ИС «Касса аэрофлота» средствами СУБД PostrgeSQl</vt:lpstr>
      <vt:lpstr>Реализация триггеров и шифрования в ИС «Касса аэрофлота» средствами СУБД PostrgeSQl</vt:lpstr>
      <vt:lpstr>Реализация резервного копирования в ИС «Касса аэрофлота» средствами СУБД PostrgeSQl</vt:lpstr>
      <vt:lpstr>Реализация резервного копирования в ИС «Касса аэрофлота» средствами СУБД PostrgeSQl</vt:lpstr>
      <vt:lpstr>Руководство по использованию ИС «Касса аэрофлота» для консультанта</vt:lpstr>
      <vt:lpstr>Руководство по использованию ИС «Касса аэрофлота» для консультанта</vt:lpstr>
      <vt:lpstr>Руководство по использованию ИС «Касса аэрофлота» для менеджера</vt:lpstr>
      <vt:lpstr>Руководство по использованию ИС «Касса аэрофлота» для менеджера</vt:lpstr>
      <vt:lpstr>Руководство по использованию ИС «Касса аэрофлота» для системного администратора</vt:lpstr>
      <vt:lpstr>Руководство по использованию ИС «Касса аэрофлота» для системного администратора</vt:lpstr>
      <vt:lpstr>Заключение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курсового проекта: «Шифрование и резервное копирование данных в автоматизированной системе "Касса аэрофлота", на основе использования СУБД PostgreSQL и ЯП Python»</dc:title>
  <dc:creator>Ralvage</dc:creator>
  <cp:lastModifiedBy>Ralvage</cp:lastModifiedBy>
  <cp:revision>19</cp:revision>
  <dcterms:created xsi:type="dcterms:W3CDTF">2024-06-19T13:29:51Z</dcterms:created>
  <dcterms:modified xsi:type="dcterms:W3CDTF">2024-06-18T17:37:26Z</dcterms:modified>
</cp:coreProperties>
</file>