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5" r:id="rId4"/>
    <p:sldId id="259" r:id="rId5"/>
    <p:sldId id="260" r:id="rId6"/>
    <p:sldId id="258" r:id="rId7"/>
    <p:sldId id="262" r:id="rId8"/>
    <p:sldId id="267" r:id="rId9"/>
    <p:sldId id="264" r:id="rId10"/>
    <p:sldId id="263" r:id="rId11"/>
    <p:sldId id="268" r:id="rId12"/>
    <p:sldId id="269" r:id="rId13"/>
    <p:sldId id="270" r:id="rId14"/>
    <p:sldId id="272" r:id="rId15"/>
    <p:sldId id="271" r:id="rId16"/>
    <p:sldId id="274" r:id="rId17"/>
    <p:sldId id="273" r:id="rId18"/>
    <p:sldId id="261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260" autoAdjust="0"/>
  </p:normalViewPr>
  <p:slideViewPr>
    <p:cSldViewPr snapToGrid="0">
      <p:cViewPr varScale="1">
        <p:scale>
          <a:sx n="46" d="100"/>
          <a:sy n="46" d="100"/>
        </p:scale>
        <p:origin x="43" y="7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86280-603E-41D4-9C58-213F871B2EE3}" type="datetimeFigureOut">
              <a:rPr lang="ru-RU" smtClean="0"/>
              <a:t>07.06.2024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407FB-0A78-4BA4-9032-970417349B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042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407FB-0A78-4BA4-9032-970417349B1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707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407FB-0A78-4BA4-9032-970417349B1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697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407FB-0A78-4BA4-9032-970417349B1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0050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407FB-0A78-4BA4-9032-970417349B1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9514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407FB-0A78-4BA4-9032-970417349B1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0780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407FB-0A78-4BA4-9032-970417349B1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6740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407FB-0A78-4BA4-9032-970417349B1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1190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407FB-0A78-4BA4-9032-970417349B1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7500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407FB-0A78-4BA4-9032-970417349B1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1348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03DC07-DA06-408A-0AF7-A9EDD7320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1AE0A53-00D3-DFCB-A172-3DB558FA3E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4A72AF-2D80-A1E0-F838-C6EE4E6E8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C22D-1FBD-4591-A4F5-5FF751D7F282}" type="datetime1">
              <a:rPr lang="ru-RU" smtClean="0"/>
              <a:t>07.06.2024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5E0159-0972-8EC4-B981-2244E18CB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514703-901C-998F-7603-443B054AB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8150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7FFC09-0A3A-92AA-5743-ED0EFB0EC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2F8B849-EDA7-C177-60A7-5876AFD27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98DF6F-F1B7-6123-3EED-889A3F04A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B15F8-19EC-4F6B-B9BB-58DA993EEAFA}" type="datetime1">
              <a:rPr lang="ru-RU" smtClean="0"/>
              <a:t>07.06.2024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7BDCE6-A3C6-5F6E-C483-6A47849AD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5DB40B-926A-F2BB-D12D-C47AAC9F5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7981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2202753-5FDF-4666-3C39-C5780C335E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3C8C4B4-6B40-FB35-07E3-B31267FE6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C267AC-3645-3522-0170-6BCE7B81A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C3AF-4872-476C-B6DF-448C1F9EEA7A}" type="datetime1">
              <a:rPr lang="ru-RU" smtClean="0"/>
              <a:t>07.06.2024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938614-8403-7A6B-6C58-B25156B7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FEBB5E-F1EF-31C4-9722-90294AAB6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27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DFE9AF-DF6B-67A1-F4CA-ACE1A4D1C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00E440-FF1E-C3AA-2F2E-D220AE918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0992D9-5E7A-B868-E3B3-033D9BB71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0A97-4AF2-4B5E-8854-7AB78675DA9E}" type="datetime1">
              <a:rPr lang="ru-RU" smtClean="0"/>
              <a:t>07.06.2024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0D725A-EA60-7B23-174F-4C8C3B377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730B39-C121-D1F8-EFCD-4C617BA42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8863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942178-7E96-3796-FB48-9F6863625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E2258E-5405-B0E6-D691-0A99B3E79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1D2906-173F-E547-1BE5-CF19C84D0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212F0-2E47-4264-85F8-CB3B3C3B8B41}" type="datetime1">
              <a:rPr lang="ru-RU" smtClean="0"/>
              <a:t>07.06.2024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F49B62-57BB-5CB3-B474-5538B0E61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CC2FE4-DDB1-C5AE-F96A-3BF3F7B4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8986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BEA8C6-6073-A644-17C5-49CB8A348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300BC1-D6BF-A425-5B45-3BFC5D543A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0A19453-AA85-150F-5C63-01CAF39DF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874DB44-B16E-CA3B-17B0-2BA3A8DBF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642E-238C-41FE-90E5-9C71EA1A2F6B}" type="datetime1">
              <a:rPr lang="ru-RU" smtClean="0"/>
              <a:t>07.06.2024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BE325A6-1680-30ED-F546-6507861A5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7F6CAC3-865B-3C65-A8E8-69C24BEEF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2063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AE362C-40AB-079F-4203-F1C4294E3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8CD4F6E-40A2-BF11-DF01-B113C6024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CF8599E-2F74-0FAE-808D-D3B4DB232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47DC7FA-64E1-DFF3-4B63-407C8B55AC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335F12F-6A54-A9A2-BAEA-EFE58A8949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FE1A629-89CC-D842-85A6-0ECA8450E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FB836-FD09-409A-9BD7-87BD662FEBD2}" type="datetime1">
              <a:rPr lang="ru-RU" smtClean="0"/>
              <a:t>07.06.2024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3AD2C65-9A4F-B345-1423-6125423E6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90006CE-F1AF-386B-DCCC-9E5C2E0F6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605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6D91AF-A8E2-E16B-C871-4030087F0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BA8706D-0961-DD34-57A2-8822FB926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B292-6DFD-48DB-831F-4D4C9BB6FDC1}" type="datetime1">
              <a:rPr lang="ru-RU" smtClean="0"/>
              <a:t>07.06.2024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69B9BEF-D356-D59E-09D5-A7EDC589D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D75E959-EF77-F21E-3EDB-3A14D419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723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56F9F27-4603-FEA4-85A1-63C08DD96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C83A4-CF69-484A-B65F-51745BCB596C}" type="datetime1">
              <a:rPr lang="ru-RU" smtClean="0"/>
              <a:t>07.06.2024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44DB978-20DD-A643-99B5-1DC4D5920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F722EBF-813C-05DB-68EE-851044B62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0542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9F10DC-8821-9D5D-B6FC-DDF022FAD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4F3418-E6D3-FF5D-16A8-8C75EBF12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0C994C9-1947-5BB5-C099-A2E7D1D92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FE7398A-41BB-3824-EB27-9A16D7804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973F-6CE6-43D7-8A66-BFA3D57D433E}" type="datetime1">
              <a:rPr lang="ru-RU" smtClean="0"/>
              <a:t>07.06.2024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87408A6-D565-9288-9520-1443CDF54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CE6891-A702-20E6-D1B2-E9045C0F6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6695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73A8E6-F12B-F030-114C-BC304D7C6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8015F1C-45B9-E665-5B2A-C51D4FDDB5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FAB42BE-512A-76DA-139D-AD068F7A8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2B63F9A-94FB-5D05-0A54-937758288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F9B2B-1232-40AE-AA92-CDE282597FA6}" type="datetime1">
              <a:rPr lang="ru-RU" smtClean="0"/>
              <a:t>07.06.2024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9363D7B-70A7-9917-3CAD-0428B442D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368AAA4-34C1-89D1-0BB6-01FFB8AE8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1620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6A8ADF-F885-DBA7-4BC8-BCB8AA766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724F31E-7E86-3483-7604-8925FB258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B752DA-F7B7-BECE-F6C2-F345089190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E0DBC-05BD-4938-AC0D-9ED020BF9483}" type="datetime1">
              <a:rPr lang="ru-RU" smtClean="0"/>
              <a:t>07.06.2024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DBF271-008D-9B20-03FF-9C4FAE7379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CFA20F-15A2-DF33-C2D4-F1A96B8338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6B52E-C19B-40B3-8032-CCCA6478B1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6557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8018480D-AC07-CB56-C3BA-F67B017B5C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3972" y="301752"/>
            <a:ext cx="10436683" cy="2556293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 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 образования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«Сибирский государственный автомобильно-дорожный университет (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СибАДИ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)»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		 Информационные системы, экономика и управление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				      Информационная безопасность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			      Информационная безопасность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Профиль			Безопасность автоматизированных системы</a:t>
            </a: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42B5E5F3-8FF1-2C0F-AAD1-083F28683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381" y="2799573"/>
            <a:ext cx="11416144" cy="1502135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курсового проекта: «Проектирование системы защиты автоматизированной системы выдачи потребительских кредитов»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D3BAEB-1D94-9419-AFFD-E16AEBD54150}"/>
              </a:ext>
            </a:extLst>
          </p:cNvPr>
          <p:cNvSpPr txBox="1"/>
          <p:nvPr/>
        </p:nvSpPr>
        <p:spPr>
          <a:xfrm>
            <a:off x="7666597" y="4611826"/>
            <a:ext cx="41379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БИб-21Э1 Чигарев А.Ю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к.пед.н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доцент кафедры А.Г.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Анацкая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A2D3ADA-ED27-D5FD-973D-6DC48DD57F12}"/>
              </a:ext>
            </a:extLst>
          </p:cNvPr>
          <p:cNvSpPr/>
          <p:nvPr/>
        </p:nvSpPr>
        <p:spPr>
          <a:xfrm>
            <a:off x="3048000" y="6171326"/>
            <a:ext cx="6096000" cy="4580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Омск 2024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69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F5E7CB-FFFE-F6CD-2358-AFE8A9529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79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/>
              <a:t>Набор мер защиты в информационной системе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03825FB-64D5-6695-85EB-DE1830335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z="2000" smtClean="0">
                <a:solidFill>
                  <a:schemeClr val="tx1"/>
                </a:solidFill>
              </a:rPr>
              <a:t>10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2478BC7-A4BC-8B73-0722-F26D5128E5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93"/>
          <a:stretch/>
        </p:blipFill>
        <p:spPr>
          <a:xfrm>
            <a:off x="2600325" y="923925"/>
            <a:ext cx="6991350" cy="579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589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37B506-F5E1-4A74-88AE-1E05F2187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/>
              <a:t>Исключённые базовые меры в процессе адаптации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E115A0D-20FA-519A-2183-E8DA0573A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z="2000" smtClean="0">
                <a:solidFill>
                  <a:schemeClr val="tx1"/>
                </a:solidFill>
              </a:rPr>
              <a:t>11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7D92C6E-F678-B3E3-3D0C-BE488475B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968" y="1075594"/>
            <a:ext cx="8132064" cy="541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930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7832FC-473D-3F91-E88A-53BF4F47E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Сопоставление мер противодействия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A196C0D-C640-D917-1EEE-1CD9C311E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z="2000" smtClean="0">
                <a:solidFill>
                  <a:schemeClr val="tx1"/>
                </a:solidFill>
              </a:rPr>
              <a:t>12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FEFF140-196A-9674-FA97-784C4754F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3828" y="1102574"/>
            <a:ext cx="5084344" cy="543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873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D5A695-1408-7F2E-8200-F18F1323F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898" y="409575"/>
            <a:ext cx="10515600" cy="809625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 smtClean="0"/>
              <a:t>Сопоставление </a:t>
            </a:r>
            <a:r>
              <a:rPr lang="ru-RU" sz="3600" b="1" dirty="0"/>
              <a:t>мер в приказах </a:t>
            </a:r>
            <a:r>
              <a:rPr lang="ru-RU" sz="3600" b="1" dirty="0" smtClean="0"/>
              <a:t/>
            </a:r>
            <a:br>
              <a:rPr lang="ru-RU" sz="3600" b="1" dirty="0" smtClean="0"/>
            </a:br>
            <a:r>
              <a:rPr lang="ru-RU" sz="3600" b="1" dirty="0" smtClean="0"/>
              <a:t>ФСТЭК </a:t>
            </a:r>
            <a:r>
              <a:rPr lang="ru-RU" sz="3600" b="1" dirty="0"/>
              <a:t>РОССИИ №17 и №21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24D405E-F1EE-A667-0F85-AFD13926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z="2000" smtClean="0">
                <a:solidFill>
                  <a:schemeClr val="tx1"/>
                </a:solidFill>
              </a:rPr>
              <a:t>13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2918A46-68EB-BCDC-D322-9998A4638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65" y="1406525"/>
            <a:ext cx="1167946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492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Сопоставление мер в приказах </a:t>
            </a:r>
            <a:br>
              <a:rPr lang="ru-RU" b="1" dirty="0"/>
            </a:br>
            <a:r>
              <a:rPr lang="ru-RU" b="1" dirty="0"/>
              <a:t>ФСТЭК РОССИИ №17 и №21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z="2000" smtClean="0">
                <a:solidFill>
                  <a:schemeClr val="tx1"/>
                </a:solidFill>
              </a:rPr>
              <a:t>14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972" y="1690688"/>
            <a:ext cx="8472055" cy="497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036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E7EC0C-4FA8-26CB-9B50-997CDFC95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555625"/>
            <a:ext cx="11763375" cy="1024763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/>
              <a:t>Техническое задание на проектирование средств защиты информации автоматизированной системы потребительских кредитов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278044-BFF5-59D7-BCBC-CC765F7EC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5688"/>
            <a:ext cx="10515600" cy="4101275"/>
          </a:xfrm>
        </p:spPr>
        <p:txBody>
          <a:bodyPr>
            <a:normAutofit/>
          </a:bodyPr>
          <a:lstStyle/>
          <a:p>
            <a:r>
              <a:rPr lang="ru-RU" dirty="0"/>
              <a:t>Целью и основными задачами СЗИ является предотвращение неправомерного доступа к информации, обрабатываемой объектом АС Потребительского кредитования.</a:t>
            </a:r>
          </a:p>
          <a:p>
            <a:r>
              <a:rPr lang="ru-RU" dirty="0"/>
              <a:t>В ТЗ описывается: </a:t>
            </a:r>
            <a:r>
              <a:rPr lang="ru-RU" dirty="0" smtClean="0"/>
              <a:t>заказчик, исполнитель договора, период действия договора, цель и основные требования, состав и содержание работ, порядок оформления и предъявления результатов работ, назначение и цели создания системы, общая характеристика, требования к созданию ас, требования к документированию, состав и содержание поставляемого товара.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89E7E28-6C24-021A-1D32-A04C258D1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z="2000" smtClean="0">
                <a:solidFill>
                  <a:schemeClr val="tx1"/>
                </a:solidFill>
              </a:rPr>
              <a:t>15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561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8409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Список технических </a:t>
            </a:r>
            <a:r>
              <a:rPr lang="ru-RU" b="1" dirty="0" err="1"/>
              <a:t>СрЗИ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z="2000" smtClean="0">
                <a:solidFill>
                  <a:schemeClr val="tx1"/>
                </a:solidFill>
              </a:rPr>
              <a:t>16</a:t>
            </a:fld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9849"/>
            <a:ext cx="10515600" cy="466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152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Состав и содержание поставляемого товара 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z="2000" smtClean="0">
                <a:solidFill>
                  <a:schemeClr val="tx1"/>
                </a:solidFill>
              </a:rPr>
              <a:t>17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38200" y="1753457"/>
            <a:ext cx="105156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70305" indent="-1170305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Фрагмент таблицы «Товар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поставляемый для дополнения и актуализации существующей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СЗИ»</a:t>
            </a:r>
            <a:endParaRPr lang="ru-RU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91911"/>
            <a:ext cx="10515600" cy="191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759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01BBB1-6747-EEFC-9F19-747DF3EC9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0413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9E7C7B-D65E-D31F-34AE-E0769E785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В итоге выполнение анализа АС Потребительского кредитования как объекта защиты, позволило выявить общую характеристику объекта защиты выделить основные программные и аппаратные средства, а также группы внешних и внутренних пользователей АС, и возможные угрозы безопасности информации, и объекты, на которые эти угрозы воздействуют.</a:t>
            </a:r>
          </a:p>
          <a:p>
            <a:r>
              <a:rPr lang="ru-RU" dirty="0"/>
              <a:t>Определение требований по обеспечению безопасности в АС Потребительского кредитования, позволило выявить класс защищённости АС Потребительского кредитования, а также состав мер по обеспечению информационной безопасности АС Потребительского кредитования.</a:t>
            </a:r>
          </a:p>
          <a:p>
            <a:r>
              <a:rPr lang="ru-RU" dirty="0"/>
              <a:t>На основе информации, полученной в первом и втором разделах, было спроектировано техническое задание на создание системы защиты для АС Потребительского кредитования.</a:t>
            </a:r>
          </a:p>
          <a:p>
            <a:r>
              <a:rPr lang="ru-RU" dirty="0"/>
              <a:t>Таким образом все поставленные задачи выполнены, цель достигнута.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0393E48-8A50-F16B-2AED-C58ACAFA9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z="2000" smtClean="0">
                <a:solidFill>
                  <a:schemeClr val="tx1"/>
                </a:solidFill>
              </a:rPr>
              <a:t>18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692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8B2A0C-CE9E-AB87-D7EA-5D066491B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4CAB26-BBAE-F82E-75BB-6F2CAA44D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b="1" dirty="0"/>
              <a:t>Цель:</a:t>
            </a:r>
          </a:p>
          <a:p>
            <a:pPr algn="just"/>
            <a:r>
              <a:rPr lang="ru-RU" dirty="0"/>
              <a:t>Проанализировать объект защиты и разработать техническое задание для эффективной системы защиты автоматизированной системы выдачи потребительских кредитов.</a:t>
            </a:r>
          </a:p>
          <a:p>
            <a:pPr marL="0" indent="0" algn="just">
              <a:buNone/>
            </a:pPr>
            <a:r>
              <a:rPr lang="ru-RU" b="1" dirty="0"/>
              <a:t>Задачи:</a:t>
            </a:r>
          </a:p>
          <a:p>
            <a:pPr marL="0" indent="0" algn="just">
              <a:buNone/>
            </a:pPr>
            <a:r>
              <a:rPr lang="ru-RU" dirty="0"/>
              <a:t>1.	Проанализировать автоматизированную систему потребительского кредитования как объекта защиты и определить возможные угрозы </a:t>
            </a:r>
            <a:r>
              <a:rPr lang="ru-RU" dirty="0" smtClean="0"/>
              <a:t>безопасности</a:t>
            </a:r>
            <a:r>
              <a:rPr lang="ru-RU" dirty="0"/>
              <a:t>.</a:t>
            </a:r>
          </a:p>
          <a:p>
            <a:pPr marL="0" indent="0" algn="just">
              <a:buNone/>
            </a:pPr>
            <a:r>
              <a:rPr lang="ru-RU" dirty="0"/>
              <a:t>2.	Определить требования по обеспечению безопасности в автоматизированной системе потребительских кредитов.</a:t>
            </a:r>
          </a:p>
          <a:p>
            <a:pPr marL="0" indent="0" algn="just">
              <a:buNone/>
            </a:pPr>
            <a:r>
              <a:rPr lang="ru-RU" dirty="0"/>
              <a:t>3.	Спроектировать техническое задание на создание системы защиты для автоматизированной системы потребительских кредитов.</a:t>
            </a:r>
          </a:p>
          <a:p>
            <a:pPr algn="just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3EB5911-8B51-D27B-FA96-EA284F995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935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330ABB-B912-84AC-5B98-1E4A1D8EC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3600" b="1" dirty="0"/>
              <a:t>Технологический процесс обработки информации в АС Потребительского кредитования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132C1D7-588E-4CCB-B263-3835D297A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z="2000" smtClean="0">
                <a:solidFill>
                  <a:schemeClr val="tx1"/>
                </a:solidFill>
              </a:rPr>
              <a:t>3</a:t>
            </a:fld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F29DD3-54F3-1445-F99C-97CED9E7FFAF}"/>
              </a:ext>
            </a:extLst>
          </p:cNvPr>
          <p:cNvSpPr txBox="1"/>
          <p:nvPr/>
        </p:nvSpPr>
        <p:spPr>
          <a:xfrm>
            <a:off x="838200" y="1953557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Фрагмент таблицы «Описание бизнес-процессов»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748D15B-9F48-B513-3450-2FBD1F5A2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85758"/>
            <a:ext cx="10517094" cy="337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118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2A0A38-B293-BFAB-0B31-5C463B964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9405"/>
            <a:ext cx="10515600" cy="1079627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b="1" dirty="0"/>
              <a:t>Контекстная диаграмма</a:t>
            </a:r>
            <a:r>
              <a:rPr lang="en-US" sz="4000" b="1" dirty="0"/>
              <a:t> </a:t>
            </a:r>
            <a:r>
              <a:rPr lang="ru-RU" sz="4000" b="1" dirty="0"/>
              <a:t>АС Потребительское кредитование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67067E6-5F71-14B7-2566-6BBE3B6E6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z="2000" smtClean="0">
                <a:solidFill>
                  <a:schemeClr val="tx1"/>
                </a:solidFill>
              </a:rPr>
              <a:t>4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836A4B-45E0-398C-E4B8-930252BA21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789" y="1399032"/>
            <a:ext cx="7262422" cy="50124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602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852462-1AA1-607D-5B2C-62F2CA3DD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b="1" dirty="0"/>
              <a:t>Диаграмма основных функций АС Потребительское кредитование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7412D3B-6E0C-1EBA-5BDD-F4B17970B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z="2000" smtClean="0">
                <a:solidFill>
                  <a:schemeClr val="tx1"/>
                </a:solidFill>
              </a:rPr>
              <a:t>5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59FA6F1-E83B-F0B5-9888-410D664279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601" y="1634979"/>
            <a:ext cx="6928797" cy="47770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2906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EECA3A-6214-93DA-7ED0-90A5FF200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Характеристика АС Потребительское кредитование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22A6E8-A984-2C0D-15B8-22425C54E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/>
              <a:t>Название автоматизированной системы:</a:t>
            </a:r>
            <a:r>
              <a:rPr lang="ru-RU" dirty="0"/>
              <a:t> Потребительское кредитование.</a:t>
            </a:r>
          </a:p>
          <a:p>
            <a:r>
              <a:rPr lang="ru-RU" b="1" dirty="0"/>
              <a:t>Назначение:</a:t>
            </a:r>
            <a:r>
              <a:rPr lang="ru-RU" dirty="0"/>
              <a:t> Автоматизированная система (далее АС) потребительских кредитов предназначена для управления и обработки информации о кредитных операциях, связанных с потребительской областью в банковской среде.</a:t>
            </a:r>
          </a:p>
          <a:p>
            <a:r>
              <a:rPr lang="ru-RU" b="1" dirty="0"/>
              <a:t>Основная цель системы:</a:t>
            </a:r>
            <a:r>
              <a:rPr lang="ru-RU" dirty="0"/>
              <a:t> эффективное управление выдачей и контролем потребительских кредитов.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EBACB1D-4EAF-9300-DEC0-FEFF3CBA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5F145D0-7C9B-0CD7-0EDF-D42118E051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989" y="1499615"/>
            <a:ext cx="3543439" cy="400316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B9B05D-14EA-FAB2-8B32-A2E16E0314AE}"/>
              </a:ext>
            </a:extLst>
          </p:cNvPr>
          <p:cNvSpPr txBox="1"/>
          <p:nvPr/>
        </p:nvSpPr>
        <p:spPr>
          <a:xfrm>
            <a:off x="7342270" y="5560234"/>
            <a:ext cx="310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Схема </a:t>
            </a:r>
            <a:r>
              <a:rPr lang="ru-RU" dirty="0"/>
              <a:t>ИТ-Инфраструктуры АС</a:t>
            </a:r>
          </a:p>
        </p:txBody>
      </p:sp>
    </p:spTree>
    <p:extLst>
      <p:ext uri="{BB962C8B-B14F-4D97-AF65-F5344CB8AC3E}">
        <p14:creationId xmlns:p14="http://schemas.microsoft.com/office/powerpoint/2010/main" val="3671397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E3FD87-83B9-B968-19D3-5D255715D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b="1" dirty="0"/>
              <a:t>Возможные угрозы безопасности информации для АС Потребительского кредитования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CB47B32-3935-8B41-467E-7FFE7DC1D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z="2000" smtClean="0">
                <a:solidFill>
                  <a:schemeClr val="tx1"/>
                </a:solidFill>
              </a:rPr>
              <a:t>7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3B42E56-B0DD-ED45-A5AC-853AC427F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14419"/>
            <a:ext cx="10515600" cy="37002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3B339F-770F-15D1-9622-468C997B11F8}"/>
              </a:ext>
            </a:extLst>
          </p:cNvPr>
          <p:cNvSpPr txBox="1"/>
          <p:nvPr/>
        </p:nvSpPr>
        <p:spPr>
          <a:xfrm>
            <a:off x="749808" y="1800694"/>
            <a:ext cx="10603992" cy="463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30350" indent="-989965" algn="ctr">
              <a:lnSpc>
                <a:spcPct val="150000"/>
              </a:lnSpc>
              <a:spcAft>
                <a:spcPts val="800"/>
              </a:spcAft>
            </a:pPr>
            <a:r>
              <a:rPr lang="ru-RU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Фрагмент таблицы «Виды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рисков и негативных последствий от реализации 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УБИ»</a:t>
            </a:r>
            <a:endParaRPr lang="ru-RU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41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FE7714-D2BD-58EE-DB36-668C903A3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9587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/>
              <a:t>Возможные угрозы безопасности информации для АС Потребительского кредитования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749E474-E60C-E485-0873-CB4794CFB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z="2000" smtClean="0">
                <a:solidFill>
                  <a:schemeClr val="tx1"/>
                </a:solidFill>
              </a:rPr>
              <a:t>8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6362" y="1553468"/>
            <a:ext cx="5379276" cy="5168007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838200" y="1124712"/>
            <a:ext cx="10515600" cy="463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385" algn="ctr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Фрагмент таблицы Возможные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УИБ для АС по работе с кредитами</a:t>
            </a:r>
            <a:endParaRPr lang="ru-RU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506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35D5EF-6051-9323-D0D6-8FAB21BB6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b="1" dirty="0"/>
              <a:t>Классификация АС Потребительского кредитования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E190E1-DB26-C7D0-A97C-9F85AC073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Класс защищенности информационной системы определяется в </a:t>
            </a:r>
            <a:r>
              <a:rPr lang="ru-RU" dirty="0" smtClean="0"/>
              <a:t>зависимости </a:t>
            </a:r>
            <a:r>
              <a:rPr lang="ru-RU" dirty="0"/>
              <a:t>от уровня значимости информации, обрабатываемой в этой </a:t>
            </a:r>
            <a:r>
              <a:rPr lang="ru-RU" dirty="0" smtClean="0"/>
              <a:t>информационной </a:t>
            </a:r>
            <a:r>
              <a:rPr lang="ru-RU" dirty="0"/>
              <a:t>системе, и масштаба информационной системы.</a:t>
            </a:r>
          </a:p>
          <a:p>
            <a:r>
              <a:rPr lang="ru-RU" dirty="0"/>
              <a:t>Уровень значимости информации определяется степенью возможного ущерба для обладателя информации и (или) оператора от нарушения </a:t>
            </a:r>
            <a:r>
              <a:rPr lang="ru-RU" dirty="0" smtClean="0"/>
              <a:t>конфиденциальности</a:t>
            </a:r>
            <a:r>
              <a:rPr lang="ru-RU" dirty="0"/>
              <a:t>, целостности или доступности информации.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45BE40A-06E0-051C-9854-8074B4B81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z="2000" smtClean="0">
                <a:solidFill>
                  <a:schemeClr val="tx1"/>
                </a:solidFill>
              </a:rPr>
              <a:t>9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53727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513</Words>
  <Application>Microsoft Office PowerPoint</Application>
  <PresentationFormat>Широкоэкранный</PresentationFormat>
  <Paragraphs>80</Paragraphs>
  <Slides>18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Тема Office</vt:lpstr>
      <vt:lpstr>Тема курсового проекта: «Проектирование системы защиты автоматизированной системы выдачи потребительских кредитов»</vt:lpstr>
      <vt:lpstr>Цель и задачи</vt:lpstr>
      <vt:lpstr>Технологический процесс обработки информации в АС Потребительского кредитования</vt:lpstr>
      <vt:lpstr>Контекстная диаграмма АС Потребительское кредитование</vt:lpstr>
      <vt:lpstr>Диаграмма основных функций АС Потребительское кредитование</vt:lpstr>
      <vt:lpstr>Характеристика АС Потребительское кредитование</vt:lpstr>
      <vt:lpstr>Возможные угрозы безопасности информации для АС Потребительского кредитования</vt:lpstr>
      <vt:lpstr>Возможные угрозы безопасности информации для АС Потребительского кредитования</vt:lpstr>
      <vt:lpstr>Классификация АС Потребительского кредитования</vt:lpstr>
      <vt:lpstr>Набор мер защиты в информационной системе</vt:lpstr>
      <vt:lpstr>Исключённые базовые меры в процессе адаптации</vt:lpstr>
      <vt:lpstr>Сопоставление мер противодействия</vt:lpstr>
      <vt:lpstr>Сопоставление мер в приказах  ФСТЭК РОССИИ №17 и №21</vt:lpstr>
      <vt:lpstr>Сопоставление мер в приказах  ФСТЭК РОССИИ №17 и №21</vt:lpstr>
      <vt:lpstr>Техническое задание на проектирование средств защиты информации автоматизированной системы потребительских кредитов</vt:lpstr>
      <vt:lpstr>Список технических СрЗИ</vt:lpstr>
      <vt:lpstr>Состав и содержание поставляемого товара 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курсового проекта: «Проектирование системы защиты автоматизированной системы выдачи потребительских кредитов»</dc:title>
  <dc:creator>Александр Чигарёв</dc:creator>
  <cp:lastModifiedBy>Admin</cp:lastModifiedBy>
  <cp:revision>51</cp:revision>
  <dcterms:created xsi:type="dcterms:W3CDTF">2024-06-06T17:29:23Z</dcterms:created>
  <dcterms:modified xsi:type="dcterms:W3CDTF">2024-06-07T06:51:52Z</dcterms:modified>
</cp:coreProperties>
</file>