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53" autoAdjust="0"/>
  </p:normalViewPr>
  <p:slideViewPr>
    <p:cSldViewPr snapToGrid="0">
      <p:cViewPr varScale="1">
        <p:scale>
          <a:sx n="66" d="100"/>
          <a:sy n="66" d="100"/>
        </p:scale>
        <p:origin x="12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63749-AFD5-4C1B-B9E1-4D05EC4626E6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C8434-0CB6-4A6B-AD49-7FEE4387C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26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47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Цифровизация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финансового сектора становится все более значимой, требуя высоких стандартов безопасности для защиты конфиденциальной информации.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Постоянный рост объема обрабатываемой информации и увеличивающиеся угрозы со стороны злоумышленников требуют применения современных технологий для защиты данных.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условиях стремительного развития цифровых технологий финансовые организации должны оперативно реагировать на возникающие угрозы и внедрять надежные методы защиты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49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Потребительский кредит – это вид кредита, предоставляемый банками или другими финансовыми организациями физическим лицам для удовлетворения их личных потребностей, таких как покупка товаров, оплата услуг, ремонт жилья и т.д.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Информационная система потребительского кредитования (далее ИСПК) является ключевым инструментом для управления процессами кредитования, анализа рисков, мониторинга погашений и просрочек, а также для обеспечения эффективной работы кредитных организаций.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7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формы —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проверка данных, которые ввёл пользователь. Если на вашем сайте есть форма без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пользователи будут заполнять её как захотят. Кто-то пропустит важное поле, кто-то неправильно введёт телефон или номер банковской карты. В результате обрабатывать такие данные станет сложнее, да и небезопасно.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стороне клиента.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стороне клиента —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проверка данных до отправки формы.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58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же были сформулированы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Информационные запросы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Получить список всех зарегистрированных в системе клиентов, имеющих задолженность по кредиту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Проверить статус заявки на кредит для определённого клиента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Посмотреть все заявки на кредит ожидающие одобрения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Проверить историю выдачи кредитов для конкретного клиента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Получить список всех открытых кредитов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Посмотреть список отказанных заявок на кредит за определённый период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Получить общую сумму всех открытых кредитов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Проверить текущий баланс по кредитным счетам клиента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43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0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C8434-0CB6-4A6B-AD49-7FEE4387CC7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9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17B74-7FB1-CD92-DB2E-C97A04C0E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2FDC49-A522-407E-7D82-C9E63CFD1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DD9729-E59E-253B-8262-A8C7D37D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1764FF-3CA6-75C4-857D-BE73B09D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841018-AE5B-21BB-3EEA-2E7777C1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6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699F6-F7CE-456D-435C-732F4CCE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E130EC-89E0-3DFF-F002-2D69F253F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D3E489-C62E-3D96-DD38-7C89D2CD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3CA34-CA8E-3540-B4C5-918A6198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A7E6D-3121-4089-B5EA-366034D3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94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1291CC-DBC7-E90A-17D8-2033C7AE9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B40925-147A-88CC-765E-3DEB42C8F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DFCB71-2E10-4038-E51A-CE9787BF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085387-433D-69CE-5136-24DE59BB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499EB2-C07C-7E64-4764-8DDB602D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04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B3463-24E7-6B49-4A55-123DF36A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5E688-73F3-246D-E62B-C18A5467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80727D-1165-0042-FE6D-C453949F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21F188-2ED1-5D86-7D52-85DDCDD2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092D25-AC16-1CFC-23DA-6D896255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64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A24FE-AF42-75EB-031B-E55758C3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4C736D-7A0C-23CA-E160-8FC31B67B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3E2C5-9035-747A-D4B7-A776D1F1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E3A54-4784-5593-0FDC-B65E7FD8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31AE42-FA5F-D019-841C-82EB106F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05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81F83-F3E5-14F7-EFDF-79CEB733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EFED9-891B-48EC-AF7F-6EF0441A0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AA22FB-8151-4CCC-2735-11EF0C55E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1E69B5-5F58-DE18-1631-4BE2EDDF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12BAAC-1734-A841-FA17-229097B0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1A6247-83B3-47EF-610E-A34AA386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39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C0001-F1E4-2789-BD71-FDE86578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81F8AC-E18D-41DA-A4B6-EABBF82B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DFF869-7410-86B7-E17E-429292823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D210FF-23EC-93F9-8A75-E66F81133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5BEF07-A0CA-F0B0-0D07-E97C26C24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DC9429-5B8D-EF1C-6EA8-E77647C7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DF31A9-3CD6-A729-9430-1EA79541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CE50E4-D3FA-47D7-C8E5-BE4F4B45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80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53392-55B0-E9AE-7DC0-B7B63AE0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BF1702-8E9E-703A-E619-40B27B82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B38EDD-A346-0986-CEDC-5F4429DD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8EDD5F-9429-8BEA-6390-1F132E0A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75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52C0B2-4F47-DD8E-0D9F-CE8CD30C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9EF7D4-CBFC-6285-CB2C-E4DC81ED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71EAF9-1B8E-A7D1-2764-73BBC416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6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A3F20-A688-22EF-A278-B041745D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B4B3D3-3469-1177-2CAA-D7DA09BF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803026-3718-E07F-1B4E-F19CBE809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94E389-B843-B257-8810-BB827471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326216-A80A-BD5A-D449-7D46D24F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9BD54E-7463-E3C0-B54D-AC384F5F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7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F0703-257C-2F9B-A0ED-950EEE48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469B2F-4A69-415A-9405-ACA385319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A70478-8B53-5053-690D-B08A732B5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C4D905-252D-61BF-C86D-1F3460AE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5E3283-2992-CD77-31F8-0C66B3DF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255B49-166A-4241-CE65-9F0B5FD8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06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131ED-1EBC-1295-709B-892E462A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37E274-BDAB-67A0-20E8-5E5A50738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E3B722-32B5-10FA-1B8D-AF8B1A5BF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9C26-3528-466D-8B43-86BB8703D1B0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E7E6A0-9415-1431-B285-211EBFE1E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8696C-F31A-545A-0D6E-0680CE6F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B49C-F242-45A9-A23A-43591214A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20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9FD312C-79EB-043C-3CA4-D2DADE491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72" y="301752"/>
            <a:ext cx="10436683" cy="255629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«Сибирский государственный автомобильно-дорожный университет (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СибАДИ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)»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		 Информационные системы, экономика и управление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	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			Безопасность автоматизированных системы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BE5AC68-9951-FAD9-416C-7776DF6B8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81" y="2799573"/>
            <a:ext cx="11416144" cy="1502135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курсового проекта: «Безопасность данных в автоматизированной системе потребительского кредитования (на примере использования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языка программирования Python)»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19C9D-892A-759A-8646-6A6D0C066A87}"/>
              </a:ext>
            </a:extLst>
          </p:cNvPr>
          <p:cNvSpPr txBox="1"/>
          <p:nvPr/>
        </p:nvSpPr>
        <p:spPr>
          <a:xfrm>
            <a:off x="7666597" y="4611826"/>
            <a:ext cx="4137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БИб-21Э1 Чигарев А.Ю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 algn="just"/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д.п.н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 проф.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З.В. Семенова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AF79B5-EBC5-B9D5-EA38-807E70D77BA3}"/>
              </a:ext>
            </a:extLst>
          </p:cNvPr>
          <p:cNvSpPr/>
          <p:nvPr/>
        </p:nvSpPr>
        <p:spPr>
          <a:xfrm>
            <a:off x="3048000" y="6171326"/>
            <a:ext cx="6096000" cy="4580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Омск 2024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7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AB71D-05F5-9F4C-A838-1AE937FC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 триггеров и шифрования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DC78B0-45A9-BD31-A096-8DD83A44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6" y="1298796"/>
            <a:ext cx="6823188" cy="38519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7EC4EB-D3A3-33AB-4717-AF81E60B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663" y="4625675"/>
            <a:ext cx="5733342" cy="16537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246" y="1493467"/>
            <a:ext cx="3974317" cy="2937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600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E60F4-9146-6522-7FAC-82025CCB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ru-RU" dirty="0"/>
              <a:t>Руководство пользователя (клиент)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042DD1-8BF3-7F29-6127-219CD253F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36" y="1051560"/>
            <a:ext cx="2265704" cy="29249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FE15A9-4E7A-9D59-AC9A-541897F2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36" y="4084138"/>
            <a:ext cx="2552104" cy="22526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107D67-B181-F9E6-931A-4B6FFF36C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246" y="1154523"/>
            <a:ext cx="6875209" cy="526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4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A1E00-BDBC-8899-0A33-DFD2EEDC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rmAutofit fontScale="90000"/>
          </a:bodyPr>
          <a:lstStyle/>
          <a:p>
            <a:r>
              <a:rPr lang="ru-RU" dirty="0"/>
              <a:t>Руководство пользователя (менеджер)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27623D-6997-A813-B5F1-029F7DAA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78" y="1284275"/>
            <a:ext cx="1924050" cy="24834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618600-3BCC-E654-792B-B511180BD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92" y="1284275"/>
            <a:ext cx="6033562" cy="36397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5EE4D7-B6FE-53ED-E2F7-869B5D18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492" y="2853556"/>
            <a:ext cx="6033562" cy="36393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618C52-0286-9BD2-DE93-3C114F634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50" y="4693284"/>
            <a:ext cx="1924050" cy="12763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5858D2-BA8A-2DF7-935D-2FE5BEBF9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412" y="1284275"/>
            <a:ext cx="6744210" cy="494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9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6DF8A-B121-5963-91C1-3EAB4339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</p:spPr>
        <p:txBody>
          <a:bodyPr>
            <a:normAutofit fontScale="90000"/>
          </a:bodyPr>
          <a:lstStyle/>
          <a:p>
            <a:r>
              <a:rPr lang="ru-RU" dirty="0"/>
              <a:t>Руководство пользователя (администратор)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E3F4E5-8390-5E9F-9482-2447F5D1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30" y="1314449"/>
            <a:ext cx="1889886" cy="24392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8EDE7E-AFF9-163A-5720-E448D6E6B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78" y="4224527"/>
            <a:ext cx="2266188" cy="21592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8453B7-2B55-AA6F-4050-DE1058B9B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244" y="1249096"/>
            <a:ext cx="6004670" cy="31400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F7E29C-BD98-C9F0-EB8A-58102DDC8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427" y="3144808"/>
            <a:ext cx="6960553" cy="33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5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0CA84-ACBF-0846-678B-41EF0C35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628C3-C1A1-DDD3-CD12-64F7D534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060704"/>
            <a:ext cx="11548872" cy="5285232"/>
          </a:xfrm>
        </p:spPr>
        <p:txBody>
          <a:bodyPr>
            <a:normAutofit fontScale="92500" lnSpcReduction="10000"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Благодаря проведённому анализу предметной области «Потребительское кредитования», были выявлены основные бизнес-процессы, определены группы пользователей, а также информационные запросы, выполняемые в информационной системе.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исследованы возможности обеспечения безопасности СУБД, также реализована схема БД и описана её структура. Была реализована система, включающая в себя триггеры, функции, политики доступа, шифрование некоторых данных и разграничение доступа. Все это в совокупность с использованием все возможных методов обеспечения безопасности и создания пользовательского интерфейса 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была реализована информационная система «Потребительское кредитование».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Составленная документация позволяет удостоверится что выбранные группы пользователей смогут пользоваться ПО. Так же интерфейс позволяет минимизировать риски нарушения целостности или доступности, однако не исключить их, т.к. в случае с администратором происходит полный контроль над БД.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 все поставленные задачи выполнены, цель достигнута.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1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6DF54-7E0D-DB47-93CF-30767D83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4E26F-5A45-0E3F-3AE9-6ACA2BC9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Цель: </a:t>
            </a:r>
          </a:p>
          <a:p>
            <a:r>
              <a:rPr lang="ru-RU" dirty="0"/>
              <a:t>обеспечение безопасности в информационной системе потребительского кредитования с использованием языка программирования Python и базы данных </a:t>
            </a:r>
            <a:r>
              <a:rPr lang="ru-RU" dirty="0" err="1"/>
              <a:t>PostgreSQL</a:t>
            </a:r>
            <a:r>
              <a:rPr lang="ru-RU" dirty="0"/>
              <a:t> 16.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Провести анализ предметной области "Потребительское кредитование" выделив бизнес-процессы и сформировав запросы к базе данных удовлетворяющие потребности бизнес-процессов;</a:t>
            </a:r>
          </a:p>
          <a:p>
            <a:r>
              <a:rPr lang="ru-RU" dirty="0"/>
              <a:t>Исследовать возможности обеспечения безопасности СУБД </a:t>
            </a:r>
            <a:r>
              <a:rPr lang="ru-RU" dirty="0" err="1"/>
              <a:t>PostgreSQL</a:t>
            </a:r>
            <a:r>
              <a:rPr lang="ru-RU" dirty="0"/>
              <a:t>;</a:t>
            </a:r>
          </a:p>
          <a:p>
            <a:r>
              <a:rPr lang="ru-RU" dirty="0"/>
              <a:t>Спроектировать и разработать ИС "Потребительское кредитование";</a:t>
            </a:r>
          </a:p>
          <a:p>
            <a:r>
              <a:rPr lang="ru-RU" dirty="0"/>
              <a:t>Реализовать основные механизмы защиты данных ИС «Потребительское кредитование»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54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8E6B5-2217-2D16-7592-4CBD89EF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Предметная </a:t>
            </a:r>
            <a:r>
              <a:rPr lang="ru-RU" dirty="0" smtClean="0"/>
              <a:t>область и</a:t>
            </a:r>
            <a:r>
              <a:rPr lang="ru-RU" dirty="0" smtClean="0"/>
              <a:t>нформационной системы </a:t>
            </a:r>
            <a:r>
              <a:rPr lang="ru-RU" dirty="0"/>
              <a:t>потребительского кредитования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C63FFF-92EF-6CD7-3611-858BCD3D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2328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Предметная область ИСПК включает в себя совокупность объектов, процессов и данных, необходимых для управления потребительским кредитованием.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основным группам пользователей ИС относятся: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Кредитные менеджеры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Менеджеры по обслуживанию клиентов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Администраторы баз данных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администраторы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Кредитные аналитики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00206D-566F-5C27-6E04-85532ED29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83" y="4199449"/>
            <a:ext cx="1833372" cy="23663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7656F5-856B-5B85-89D9-EC5BA2E61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006" y="1744481"/>
            <a:ext cx="1833372" cy="23668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F9C313-784B-D342-775A-2DD3B9074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8621" y="4199381"/>
            <a:ext cx="1833372" cy="23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6F722-7884-036C-A409-42B68941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BPMN</a:t>
            </a:r>
            <a:r>
              <a:rPr lang="ru-RU" dirty="0"/>
              <a:t> «Процесс авторизации (регистрации) клиента»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D4EF60-590F-A4A9-4E0C-A16BC2EBB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57" y="1862660"/>
            <a:ext cx="10357485" cy="4630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17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FD4B9-FFA5-C54E-8188-5DC92867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BPMN</a:t>
            </a:r>
            <a:r>
              <a:rPr lang="ru-RU" dirty="0"/>
              <a:t> «Процесс подачи заявки на кредит»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F242EA-8573-023A-C076-59B351F42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690688"/>
            <a:ext cx="10728960" cy="4244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73E6E-160B-B3C0-4E3B-B1EEAE88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BPMN</a:t>
            </a:r>
            <a:r>
              <a:rPr lang="ru-RU" dirty="0"/>
              <a:t> «Процесс рассмотрения заявки на кредит»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9A355D-A780-C206-3FE6-CFDDBEB76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8" y="2523745"/>
            <a:ext cx="11509163" cy="2724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1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60B83-BA3C-34CF-5C24-84B13F53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</a:t>
            </a:r>
            <a:r>
              <a:rPr lang="ru-RU" dirty="0" smtClean="0"/>
              <a:t>нформационные </a:t>
            </a:r>
            <a:r>
              <a:rPr lang="ru-RU" dirty="0" err="1" smtClean="0"/>
              <a:t>запросоы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86D789-0A08-C6C8-38DB-EEBCC5BB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248" y="1690688"/>
            <a:ext cx="6501504" cy="45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51E08-078E-A488-7425-696D4C2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14B9AF-E74E-BD7E-6439-4934B538DA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t="6826" r="3106" b="6819"/>
          <a:stretch/>
        </p:blipFill>
        <p:spPr bwMode="auto">
          <a:xfrm>
            <a:off x="838200" y="1690688"/>
            <a:ext cx="9887712" cy="49139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049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87C3F-EFC3-0ECB-9415-2C674AB3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82" y="348033"/>
            <a:ext cx="7461378" cy="695579"/>
          </a:xfrm>
        </p:spPr>
        <p:txBody>
          <a:bodyPr>
            <a:normAutofit/>
          </a:bodyPr>
          <a:lstStyle/>
          <a:p>
            <a:r>
              <a:rPr lang="ru-RU" dirty="0"/>
              <a:t>Реализация политик и ролей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2A4A6F-4E44-E61D-3E0A-91898F5E8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82" y="1064311"/>
            <a:ext cx="5513705" cy="6784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71377E-9C68-102A-AA67-0DD52A25F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1" y="1875803"/>
            <a:ext cx="5513705" cy="1553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82BBA1-CC6E-672C-9049-E51BAD696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81" y="3562005"/>
            <a:ext cx="5513705" cy="22145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BE2241-531F-AEFC-DD70-0C86C9D14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110" y="1064311"/>
            <a:ext cx="5513705" cy="2350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90662D-029D-BAB3-34A2-6A1558075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109" y="3562005"/>
            <a:ext cx="5513705" cy="1592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52CA78-082B-8310-4930-BFBB2E33C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109" y="5291220"/>
            <a:ext cx="5513705" cy="1283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07606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511</Words>
  <Application>Microsoft Office PowerPoint</Application>
  <PresentationFormat>Широкоэкранный</PresentationFormat>
  <Paragraphs>67</Paragraphs>
  <Slides>14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Тема курсового проекта: «Безопасность данных в автоматизированной системе потребительского кредитования (на примере использования PostgreSQL и языка программирования Python)»</vt:lpstr>
      <vt:lpstr>Цели и задачи</vt:lpstr>
      <vt:lpstr>Предметная область информационной системы потребительского кредитования </vt:lpstr>
      <vt:lpstr>Схема BPMN «Процесс авторизации (регистрации) клиента»</vt:lpstr>
      <vt:lpstr>Схема BPMN «Процесс подачи заявки на кредит»</vt:lpstr>
      <vt:lpstr>Схема BPMN «Процесс рассмотрения заявки на кредит»</vt:lpstr>
      <vt:lpstr>Информационные запросоы</vt:lpstr>
      <vt:lpstr>Схема БД</vt:lpstr>
      <vt:lpstr>Реализация политик и ролей</vt:lpstr>
      <vt:lpstr>Реализация триггеров и шифрования</vt:lpstr>
      <vt:lpstr>Руководство пользователя (клиент)</vt:lpstr>
      <vt:lpstr>Руководство пользователя (менеджер)</vt:lpstr>
      <vt:lpstr>Руководство пользователя (администратор)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курсового проекта: «Безопасность данных в автоматизированной системе потребительского кредитования (на примере использования PostgreSQL и языка программирования Python)»</dc:title>
  <dc:creator>Александр Чигарёв</dc:creator>
  <cp:lastModifiedBy>Admin</cp:lastModifiedBy>
  <cp:revision>4</cp:revision>
  <dcterms:created xsi:type="dcterms:W3CDTF">2024-06-18T17:35:27Z</dcterms:created>
  <dcterms:modified xsi:type="dcterms:W3CDTF">2024-06-19T07:16:45Z</dcterms:modified>
</cp:coreProperties>
</file>