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>
        <p:scale>
          <a:sx n="60" d="100"/>
          <a:sy n="60" d="100"/>
        </p:scale>
        <p:origin x="-9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1FAD22-2B6F-42C5-99A5-29AF127E9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41AE19-73C4-4E30-87A6-C667AF7E6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D998EA-4AD8-4A77-BF9B-EA4DD489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AA0D-260B-4DEA-A45B-4BAC7465DF4E}" type="datetimeFigureOut">
              <a:rPr lang="ru-RU" smtClean="0"/>
              <a:t>26.08.2025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C06ACE-EEDD-4C49-91C3-B0D64E919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7B8B7E-55F2-4055-8450-AA5A2657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9FB8-EA23-4CF8-919B-99483212B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77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36286A-68FE-4DA0-AF2C-23EB07A3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8BE6351-7C65-4F56-89A2-91BE00FF2B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820922-4118-4E7A-A073-3DC8A4A9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AA0D-260B-4DEA-A45B-4BAC7465DF4E}" type="datetimeFigureOut">
              <a:rPr lang="ru-RU" smtClean="0"/>
              <a:t>26.08.2025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69BE85-5FC4-44A0-BEC1-D88E1C6FF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327EFE-0707-436F-8C1F-33E302874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9FB8-EA23-4CF8-919B-99483212B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56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8138B35-4181-44FE-8BF1-EE62A28170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7AFE71-F097-4265-A3AE-1C8499847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98B097-23D5-4536-9FDF-685DCA2C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AA0D-260B-4DEA-A45B-4BAC7465DF4E}" type="datetimeFigureOut">
              <a:rPr lang="ru-RU" smtClean="0"/>
              <a:t>26.08.2025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98801C-2689-4F15-A9DF-93E2DCEC0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5CBC48-4483-441B-A355-0F1E5943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9FB8-EA23-4CF8-919B-99483212B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804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B06FA-57CD-4AE4-B66A-758581018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4686C4-A799-472A-B6DE-39A4A45BB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3591CC-D84D-4BBE-8C76-5C9BC58AD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AA0D-260B-4DEA-A45B-4BAC7465DF4E}" type="datetimeFigureOut">
              <a:rPr lang="ru-RU" smtClean="0"/>
              <a:t>26.08.2025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04A138-B317-47AA-AD52-03DB2E828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039139-9DEA-4DE8-A0A6-439AFD4B2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9FB8-EA23-4CF8-919B-99483212B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4465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2A2F7-043B-4D51-9ABF-0D033534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B3E496-97AD-4589-90F1-3CC203CAB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C65064-31A8-40B7-9E53-5585CFC86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AA0D-260B-4DEA-A45B-4BAC7465DF4E}" type="datetimeFigureOut">
              <a:rPr lang="ru-RU" smtClean="0"/>
              <a:t>26.08.2025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ACE9B8-3C16-4316-9E97-5CE233F1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96C230-0847-4AD2-8A77-7DBF2AF8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9FB8-EA23-4CF8-919B-99483212B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49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3F93B-312F-40BC-97A0-8AE56B9C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E87B7C-49EC-45B6-9BEF-96852193C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52DA95-4DE5-4ECB-99EA-0644B6320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503675-CAA3-43FB-B5A6-430E4DE31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AA0D-260B-4DEA-A45B-4BAC7465DF4E}" type="datetimeFigureOut">
              <a:rPr lang="ru-RU" smtClean="0"/>
              <a:t>26.08.2025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349E49-AE01-4BA2-9CDA-4D40558B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A1A0FD-8147-49F4-8988-32EB1439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9FB8-EA23-4CF8-919B-99483212B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2031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FDFDCA-D05A-41F9-9BFF-3C2EE577A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CEB36C2-0D31-481D-B0FD-20FD8162C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17B541-2122-4E85-8A97-EA900D37A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721AAF3-2BDD-4834-8A6C-B17694FA6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3D67C22-4546-4F1A-AE5D-58BD024E4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E5133F5-909F-4D1D-AEA7-9DEDBE89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AA0D-260B-4DEA-A45B-4BAC7465DF4E}" type="datetimeFigureOut">
              <a:rPr lang="ru-RU" smtClean="0"/>
              <a:t>26.08.2025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8981CB9-BB80-4DED-9B8E-F9AD97E16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50C3A66-02B1-49EF-B707-47580A44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9FB8-EA23-4CF8-919B-99483212B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72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AC868-FE8C-4FC4-B7C7-A19B9685F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0BC065-0779-4B27-B198-78D15277C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AA0D-260B-4DEA-A45B-4BAC7465DF4E}" type="datetimeFigureOut">
              <a:rPr lang="ru-RU" smtClean="0"/>
              <a:t>26.08.2025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9B79764-7AED-40C0-86FA-743BBBF9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843B9D0-5CB5-4B27-94D7-2E50CD71D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9FB8-EA23-4CF8-919B-99483212B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68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B1B3E5A-DE6F-4C88-B79F-C01CC92E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AA0D-260B-4DEA-A45B-4BAC7465DF4E}" type="datetimeFigureOut">
              <a:rPr lang="ru-RU" smtClean="0"/>
              <a:t>26.08.2025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A1001B3-C2B1-47B8-92AE-E25A5129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D1404B-C613-4C8C-985B-8E0B435DB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9FB8-EA23-4CF8-919B-99483212B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30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86022-3FDA-493A-89F2-B1C01797D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E10E1-B64C-43F3-A22D-4D2010B0E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01E9FB5-B9B6-4196-8A15-77059D5A9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2F9564-770F-427A-8D3C-36A0ED18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AA0D-260B-4DEA-A45B-4BAC7465DF4E}" type="datetimeFigureOut">
              <a:rPr lang="ru-RU" smtClean="0"/>
              <a:t>26.08.2025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192537-ADF3-4CC3-8B17-0091AC6F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43A93B-D0D1-40DB-97F4-3BBCE5DB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9FB8-EA23-4CF8-919B-99483212B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68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38786D-C4E3-432A-A667-5541937A9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2F90C0D-D30D-4F29-87AD-BF4EC8F32E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CF2676-25FB-4122-B67F-22E83BBEE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DCE4D6-121D-47E1-870A-7809CC291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FAA0D-260B-4DEA-A45B-4BAC7465DF4E}" type="datetimeFigureOut">
              <a:rPr lang="ru-RU" smtClean="0"/>
              <a:t>26.08.2025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0A3378-3618-48BC-95E7-65D21DAE7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83E74D-E3E4-479D-84F9-D6761C54C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B9FB8-EA23-4CF8-919B-99483212B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4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D580F1-0A41-4402-96B2-1C783C8F1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FAD899-45D9-49EC-9C39-D302222FC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B536E8-1125-4723-B68A-7ACA671399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FAA0D-260B-4DEA-A45B-4BAC7465DF4E}" type="datetimeFigureOut">
              <a:rPr lang="ru-RU" smtClean="0"/>
              <a:t>26.08.2025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4C3167-1096-4468-811A-CEAF50623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5893F0-EBE5-456E-9760-35B0E02CB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B9FB8-EA23-4CF8-919B-99483212B5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79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2603E-871E-4515-832A-47FE7C0F0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A5A828-70D6-4FDA-B405-082F919D7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Иванов Александр, Б04-205</a:t>
            </a:r>
            <a:r>
              <a:rPr lang="en-US" dirty="0"/>
              <a:t>,</a:t>
            </a:r>
            <a:r>
              <a:rPr lang="ru-RU" dirty="0"/>
              <a:t> 2025</a:t>
            </a:r>
          </a:p>
        </p:txBody>
      </p:sp>
    </p:spTree>
    <p:extLst>
      <p:ext uri="{BB962C8B-B14F-4D97-AF65-F5344CB8AC3E}">
        <p14:creationId xmlns:p14="http://schemas.microsoft.com/office/powerpoint/2010/main" val="3745758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DBA99D41-97A2-4B14-BF6E-387597B144F6}"/>
              </a:ext>
            </a:extLst>
          </p:cNvPr>
          <p:cNvSpPr/>
          <p:nvPr/>
        </p:nvSpPr>
        <p:spPr>
          <a:xfrm>
            <a:off x="605522" y="510661"/>
            <a:ext cx="1114409" cy="605107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 dirty="0"/>
          </a:p>
        </p:txBody>
      </p:sp>
      <p:sp>
        <p:nvSpPr>
          <p:cNvPr id="108" name="Прямоугольник 107">
            <a:extLst>
              <a:ext uri="{FF2B5EF4-FFF2-40B4-BE49-F238E27FC236}">
                <a16:creationId xmlns:a16="http://schemas.microsoft.com/office/drawing/2014/main" id="{58D9F5C8-D568-472A-969C-C575D060A28D}"/>
              </a:ext>
            </a:extLst>
          </p:cNvPr>
          <p:cNvSpPr/>
          <p:nvPr/>
        </p:nvSpPr>
        <p:spPr>
          <a:xfrm>
            <a:off x="4798608" y="515663"/>
            <a:ext cx="2130326" cy="600105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 dirty="0"/>
          </a:p>
        </p:txBody>
      </p: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B42C78E7-A6D6-4187-8C53-72397495256A}"/>
              </a:ext>
            </a:extLst>
          </p:cNvPr>
          <p:cNvSpPr/>
          <p:nvPr/>
        </p:nvSpPr>
        <p:spPr>
          <a:xfrm>
            <a:off x="3699218" y="1569610"/>
            <a:ext cx="3133926" cy="65777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9481F567-71DD-4113-B787-FFD9EE978437}"/>
              </a:ext>
            </a:extLst>
          </p:cNvPr>
          <p:cNvSpPr/>
          <p:nvPr/>
        </p:nvSpPr>
        <p:spPr>
          <a:xfrm>
            <a:off x="1732712" y="560065"/>
            <a:ext cx="1418897" cy="504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B705F65C-24CB-42E9-9F14-B3657F4A02E2}"/>
              </a:ext>
            </a:extLst>
          </p:cNvPr>
          <p:cNvSpPr/>
          <p:nvPr/>
        </p:nvSpPr>
        <p:spPr>
          <a:xfrm>
            <a:off x="3380169" y="560065"/>
            <a:ext cx="1418897" cy="5048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1D746E-28EC-4D38-9AF3-D756846EF89F}"/>
              </a:ext>
            </a:extLst>
          </p:cNvPr>
          <p:cNvSpPr txBox="1"/>
          <p:nvPr/>
        </p:nvSpPr>
        <p:spPr>
          <a:xfrm>
            <a:off x="2019349" y="627811"/>
            <a:ext cx="87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Korad</a:t>
            </a:r>
            <a:endParaRPr lang="ru-RU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08B07C-B851-4C7D-8D4A-CA7E6E2A684F}"/>
              </a:ext>
            </a:extLst>
          </p:cNvPr>
          <p:cNvSpPr txBox="1"/>
          <p:nvPr/>
        </p:nvSpPr>
        <p:spPr>
          <a:xfrm>
            <a:off x="3459239" y="626973"/>
            <a:ext cx="2221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LcardE2010B</a:t>
            </a:r>
            <a:endParaRPr lang="ru-RU" dirty="0"/>
          </a:p>
        </p:txBody>
      </p:sp>
      <p:grpSp>
        <p:nvGrpSpPr>
          <p:cNvPr id="75" name="Группа 74">
            <a:extLst>
              <a:ext uri="{FF2B5EF4-FFF2-40B4-BE49-F238E27FC236}">
                <a16:creationId xmlns:a16="http://schemas.microsoft.com/office/drawing/2014/main" id="{13446750-D34D-4369-B678-41C73405AECC}"/>
              </a:ext>
            </a:extLst>
          </p:cNvPr>
          <p:cNvGrpSpPr/>
          <p:nvPr/>
        </p:nvGrpSpPr>
        <p:grpSpPr>
          <a:xfrm>
            <a:off x="3540681" y="1064890"/>
            <a:ext cx="85390" cy="548826"/>
            <a:chOff x="2681458" y="578408"/>
            <a:chExt cx="85390" cy="548826"/>
          </a:xfrm>
        </p:grpSpPr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095B353B-28A3-4431-8C44-0D0A99DE952F}"/>
                </a:ext>
              </a:extLst>
            </p:cNvPr>
            <p:cNvCxnSpPr>
              <a:cxnSpLocks/>
            </p:cNvCxnSpPr>
            <p:nvPr/>
          </p:nvCxnSpPr>
          <p:spPr>
            <a:xfrm>
              <a:off x="2766848" y="578408"/>
              <a:ext cx="0" cy="54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>
              <a:extLst>
                <a:ext uri="{FF2B5EF4-FFF2-40B4-BE49-F238E27FC236}">
                  <a16:creationId xmlns:a16="http://schemas.microsoft.com/office/drawing/2014/main" id="{6B938FCE-7DAC-45CA-A453-651E0B87F7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1458" y="578409"/>
              <a:ext cx="0" cy="548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911033D6-570D-4EC1-A2DD-EE80B4C3F94B}"/>
              </a:ext>
            </a:extLst>
          </p:cNvPr>
          <p:cNvGrpSpPr/>
          <p:nvPr/>
        </p:nvGrpSpPr>
        <p:grpSpPr>
          <a:xfrm>
            <a:off x="2691969" y="1084203"/>
            <a:ext cx="85390" cy="529513"/>
            <a:chOff x="2029817" y="597721"/>
            <a:chExt cx="85390" cy="529513"/>
          </a:xfrm>
        </p:grpSpPr>
        <p:cxnSp>
          <p:nvCxnSpPr>
            <p:cNvPr id="50" name="Прямая со стрелкой 49">
              <a:extLst>
                <a:ext uri="{FF2B5EF4-FFF2-40B4-BE49-F238E27FC236}">
                  <a16:creationId xmlns:a16="http://schemas.microsoft.com/office/drawing/2014/main" id="{B337A168-B0D7-4C86-92DF-7C14FA7E78F8}"/>
                </a:ext>
              </a:extLst>
            </p:cNvPr>
            <p:cNvCxnSpPr>
              <a:cxnSpLocks/>
            </p:cNvCxnSpPr>
            <p:nvPr/>
          </p:nvCxnSpPr>
          <p:spPr>
            <a:xfrm>
              <a:off x="2115207" y="597721"/>
              <a:ext cx="0" cy="529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>
              <a:extLst>
                <a:ext uri="{FF2B5EF4-FFF2-40B4-BE49-F238E27FC236}">
                  <a16:creationId xmlns:a16="http://schemas.microsoft.com/office/drawing/2014/main" id="{1424398B-41A9-4DC9-8E23-9EAD924E1F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9817" y="597722"/>
              <a:ext cx="0" cy="5295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Соединитель: уступ 59">
            <a:extLst>
              <a:ext uri="{FF2B5EF4-FFF2-40B4-BE49-F238E27FC236}">
                <a16:creationId xmlns:a16="http://schemas.microsoft.com/office/drawing/2014/main" id="{4FF8AFE3-E67B-4FE1-AEE7-B5099E0A4ED6}"/>
              </a:ext>
            </a:extLst>
          </p:cNvPr>
          <p:cNvCxnSpPr>
            <a:cxnSpLocks/>
            <a:stCxn id="52" idx="1"/>
            <a:endCxn id="55" idx="0"/>
          </p:cNvCxnSpPr>
          <p:nvPr/>
        </p:nvCxnSpPr>
        <p:spPr>
          <a:xfrm rot="10800000" flipV="1">
            <a:off x="859835" y="2586365"/>
            <a:ext cx="1625188" cy="232670"/>
          </a:xfrm>
          <a:prstGeom prst="bentConnector2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228D82A2-DF10-4483-954C-DE9DCE12098A}"/>
              </a:ext>
            </a:extLst>
          </p:cNvPr>
          <p:cNvGrpSpPr/>
          <p:nvPr/>
        </p:nvGrpSpPr>
        <p:grpSpPr>
          <a:xfrm>
            <a:off x="2261490" y="1631002"/>
            <a:ext cx="1418897" cy="504825"/>
            <a:chOff x="1715626" y="2010114"/>
            <a:chExt cx="1418897" cy="504825"/>
          </a:xfrm>
        </p:grpSpPr>
        <p:sp>
          <p:nvSpPr>
            <p:cNvPr id="35" name="Прямоугольник 34">
              <a:extLst>
                <a:ext uri="{FF2B5EF4-FFF2-40B4-BE49-F238E27FC236}">
                  <a16:creationId xmlns:a16="http://schemas.microsoft.com/office/drawing/2014/main" id="{3ACF22C3-A3B1-4F8F-B383-81B177E83C9C}"/>
                </a:ext>
              </a:extLst>
            </p:cNvPr>
            <p:cNvSpPr/>
            <p:nvPr/>
          </p:nvSpPr>
          <p:spPr>
            <a:xfrm>
              <a:off x="1715626" y="2010114"/>
              <a:ext cx="1418897" cy="5048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4B7C208-AE8C-4333-BA6E-C6207AD56AA5}"/>
                </a:ext>
              </a:extLst>
            </p:cNvPr>
            <p:cNvSpPr txBox="1"/>
            <p:nvPr/>
          </p:nvSpPr>
          <p:spPr>
            <a:xfrm>
              <a:off x="1781973" y="2077860"/>
              <a:ext cx="1352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Tab_Logger</a:t>
              </a:r>
              <a:endParaRPr lang="ru-RU" dirty="0"/>
            </a:p>
          </p:txBody>
        </p:sp>
      </p:grpSp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545B76B2-2A2D-4C2F-8FAC-E66187057953}"/>
              </a:ext>
            </a:extLst>
          </p:cNvPr>
          <p:cNvGrpSpPr/>
          <p:nvPr/>
        </p:nvGrpSpPr>
        <p:grpSpPr>
          <a:xfrm>
            <a:off x="951710" y="1346895"/>
            <a:ext cx="1263564" cy="759167"/>
            <a:chOff x="438778" y="1736459"/>
            <a:chExt cx="1263564" cy="759167"/>
          </a:xfrm>
        </p:grpSpPr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80AC5C77-989A-40E3-A6F2-94F2D2911E40}"/>
                </a:ext>
              </a:extLst>
            </p:cNvPr>
            <p:cNvGrpSpPr/>
            <p:nvPr/>
          </p:nvGrpSpPr>
          <p:grpSpPr>
            <a:xfrm>
              <a:off x="438778" y="1736459"/>
              <a:ext cx="1263564" cy="759167"/>
              <a:chOff x="3240126" y="1673397"/>
              <a:chExt cx="531774" cy="759167"/>
            </a:xfrm>
          </p:grpSpPr>
          <p:sp>
            <p:nvSpPr>
              <p:cNvPr id="10" name="Овал 9">
                <a:extLst>
                  <a:ext uri="{FF2B5EF4-FFF2-40B4-BE49-F238E27FC236}">
                    <a16:creationId xmlns:a16="http://schemas.microsoft.com/office/drawing/2014/main" id="{9EF49035-4143-47E1-82B7-C44310D4DB7B}"/>
                  </a:ext>
                </a:extLst>
              </p:cNvPr>
              <p:cNvSpPr/>
              <p:nvPr/>
            </p:nvSpPr>
            <p:spPr>
              <a:xfrm>
                <a:off x="3267075" y="1927739"/>
                <a:ext cx="504825" cy="5048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EFBF44FB-5727-49E3-A43D-8EC314AA8A79}"/>
                  </a:ext>
                </a:extLst>
              </p:cNvPr>
              <p:cNvCxnSpPr>
                <a:cxnSpLocks/>
                <a:endCxn id="10" idx="0"/>
              </p:cNvCxnSpPr>
              <p:nvPr/>
            </p:nvCxnSpPr>
            <p:spPr>
              <a:xfrm flipV="1">
                <a:off x="3267075" y="1927739"/>
                <a:ext cx="252413" cy="386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Прямоугольник 31">
                <a:extLst>
                  <a:ext uri="{FF2B5EF4-FFF2-40B4-BE49-F238E27FC236}">
                    <a16:creationId xmlns:a16="http://schemas.microsoft.com/office/drawing/2014/main" id="{D3979D57-63D1-4A19-839E-AAA383B7A4D6}"/>
                  </a:ext>
                </a:extLst>
              </p:cNvPr>
              <p:cNvSpPr/>
              <p:nvPr/>
            </p:nvSpPr>
            <p:spPr>
              <a:xfrm rot="20483919">
                <a:off x="3240126" y="1673397"/>
                <a:ext cx="175461" cy="3237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168CDD7-B2F8-477A-B05D-1EA0C602EC98}"/>
                </a:ext>
              </a:extLst>
            </p:cNvPr>
            <p:cNvSpPr txBox="1"/>
            <p:nvPr/>
          </p:nvSpPr>
          <p:spPr>
            <a:xfrm>
              <a:off x="647237" y="2058547"/>
              <a:ext cx="972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Timeout</a:t>
              </a:r>
              <a:endParaRPr lang="ru-RU" dirty="0"/>
            </a:p>
          </p:txBody>
        </p:sp>
      </p:grpSp>
      <p:grpSp>
        <p:nvGrpSpPr>
          <p:cNvPr id="72" name="Группа 71">
            <a:extLst>
              <a:ext uri="{FF2B5EF4-FFF2-40B4-BE49-F238E27FC236}">
                <a16:creationId xmlns:a16="http://schemas.microsoft.com/office/drawing/2014/main" id="{A356A84F-93D4-4353-AD10-F28687510ECA}"/>
              </a:ext>
            </a:extLst>
          </p:cNvPr>
          <p:cNvGrpSpPr/>
          <p:nvPr/>
        </p:nvGrpSpPr>
        <p:grpSpPr>
          <a:xfrm>
            <a:off x="2485023" y="2116514"/>
            <a:ext cx="1418574" cy="923330"/>
            <a:chOff x="1939159" y="2495626"/>
            <a:chExt cx="1418574" cy="923330"/>
          </a:xfrm>
        </p:grpSpPr>
        <p:sp>
          <p:nvSpPr>
            <p:cNvPr id="52" name="Прямоугольник 51">
              <a:extLst>
                <a:ext uri="{FF2B5EF4-FFF2-40B4-BE49-F238E27FC236}">
                  <a16:creationId xmlns:a16="http://schemas.microsoft.com/office/drawing/2014/main" id="{8026E765-25E1-498B-8DC8-52AC367B4DEC}"/>
                </a:ext>
              </a:extLst>
            </p:cNvPr>
            <p:cNvSpPr/>
            <p:nvPr/>
          </p:nvSpPr>
          <p:spPr>
            <a:xfrm>
              <a:off x="1939159" y="2527759"/>
              <a:ext cx="1195364" cy="8754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6073D0A-00F1-4361-8A06-F0208DFB45BE}"/>
                </a:ext>
              </a:extLst>
            </p:cNvPr>
            <p:cNvSpPr txBox="1"/>
            <p:nvPr/>
          </p:nvSpPr>
          <p:spPr>
            <a:xfrm>
              <a:off x="2005183" y="2495626"/>
              <a:ext cx="13525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Listeners:</a:t>
              </a:r>
            </a:p>
            <a:p>
              <a:r>
                <a:rPr lang="en-US" dirty="0"/>
                <a:t>Graph1</a:t>
              </a:r>
            </a:p>
            <a:p>
              <a:r>
                <a:rPr lang="en-US" dirty="0"/>
                <a:t>Graph2</a:t>
              </a:r>
              <a:endParaRPr lang="ru-RU" dirty="0"/>
            </a:p>
          </p:txBody>
        </p:sp>
      </p:grp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2677BF60-E359-4E26-ACED-ADE8330A3FF7}"/>
              </a:ext>
            </a:extLst>
          </p:cNvPr>
          <p:cNvSpPr/>
          <p:nvPr/>
        </p:nvSpPr>
        <p:spPr>
          <a:xfrm>
            <a:off x="402542" y="3311382"/>
            <a:ext cx="6692595" cy="2303192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0000" dirty="0"/>
          </a:p>
        </p:txBody>
      </p: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854D0011-5B65-4902-A975-C7B798441B0B}"/>
              </a:ext>
            </a:extLst>
          </p:cNvPr>
          <p:cNvGrpSpPr/>
          <p:nvPr/>
        </p:nvGrpSpPr>
        <p:grpSpPr>
          <a:xfrm>
            <a:off x="402542" y="2819035"/>
            <a:ext cx="929509" cy="504825"/>
            <a:chOff x="378893" y="3206535"/>
            <a:chExt cx="929509" cy="504825"/>
          </a:xfrm>
        </p:grpSpPr>
        <p:sp>
          <p:nvSpPr>
            <p:cNvPr id="55" name="Прямоугольник 54">
              <a:extLst>
                <a:ext uri="{FF2B5EF4-FFF2-40B4-BE49-F238E27FC236}">
                  <a16:creationId xmlns:a16="http://schemas.microsoft.com/office/drawing/2014/main" id="{899E198A-4163-47CE-85BA-4A03B906C079}"/>
                </a:ext>
              </a:extLst>
            </p:cNvPr>
            <p:cNvSpPr/>
            <p:nvPr/>
          </p:nvSpPr>
          <p:spPr>
            <a:xfrm>
              <a:off x="378893" y="3206535"/>
              <a:ext cx="914586" cy="5048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34AAF44-6281-44B7-89EB-4E1D71852312}"/>
                </a:ext>
              </a:extLst>
            </p:cNvPr>
            <p:cNvSpPr txBox="1"/>
            <p:nvPr/>
          </p:nvSpPr>
          <p:spPr>
            <a:xfrm>
              <a:off x="479206" y="3274921"/>
              <a:ext cx="829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Graph</a:t>
              </a:r>
              <a:endParaRPr lang="ru-RU" dirty="0"/>
            </a:p>
          </p:txBody>
        </p:sp>
      </p:grpSp>
      <p:graphicFrame>
        <p:nvGraphicFramePr>
          <p:cNvPr id="78" name="Таблица 78">
            <a:extLst>
              <a:ext uri="{FF2B5EF4-FFF2-40B4-BE49-F238E27FC236}">
                <a16:creationId xmlns:a16="http://schemas.microsoft.com/office/drawing/2014/main" id="{5E169AF0-294C-4326-9E3D-F397443A7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405767"/>
              </p:ext>
            </p:extLst>
          </p:nvPr>
        </p:nvGraphicFramePr>
        <p:xfrm>
          <a:off x="445871" y="3388620"/>
          <a:ext cx="2996976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992">
                  <a:extLst>
                    <a:ext uri="{9D8B030D-6E8A-4147-A177-3AD203B41FA5}">
                      <a16:colId xmlns:a16="http://schemas.microsoft.com/office/drawing/2014/main" val="1477929938"/>
                    </a:ext>
                  </a:extLst>
                </a:gridCol>
                <a:gridCol w="998992">
                  <a:extLst>
                    <a:ext uri="{9D8B030D-6E8A-4147-A177-3AD203B41FA5}">
                      <a16:colId xmlns:a16="http://schemas.microsoft.com/office/drawing/2014/main" val="3857462459"/>
                    </a:ext>
                  </a:extLst>
                </a:gridCol>
                <a:gridCol w="998992">
                  <a:extLst>
                    <a:ext uri="{9D8B030D-6E8A-4147-A177-3AD203B41FA5}">
                      <a16:colId xmlns:a16="http://schemas.microsoft.com/office/drawing/2014/main" val="55179570"/>
                    </a:ext>
                  </a:extLst>
                </a:gridCol>
              </a:tblGrid>
              <a:tr h="159751">
                <a:tc>
                  <a:txBody>
                    <a:bodyPr/>
                    <a:lstStyle/>
                    <a:p>
                      <a:r>
                        <a:rPr lang="en-US" sz="1000" dirty="0"/>
                        <a:t>Korad_data_1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Lcard_data_1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Lcard_data_2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68928"/>
                  </a:ext>
                </a:extLst>
              </a:tr>
              <a:tr h="169736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354348"/>
                  </a:ext>
                </a:extLst>
              </a:tr>
            </a:tbl>
          </a:graphicData>
        </a:graphic>
      </p:graphicFrame>
      <p:graphicFrame>
        <p:nvGraphicFramePr>
          <p:cNvPr id="80" name="Таблица 78">
            <a:extLst>
              <a:ext uri="{FF2B5EF4-FFF2-40B4-BE49-F238E27FC236}">
                <a16:creationId xmlns:a16="http://schemas.microsoft.com/office/drawing/2014/main" id="{6FADF39C-424F-4E74-9DB2-0A04FD6B0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88478"/>
              </p:ext>
            </p:extLst>
          </p:nvPr>
        </p:nvGraphicFramePr>
        <p:xfrm>
          <a:off x="437988" y="3969008"/>
          <a:ext cx="2996976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992">
                  <a:extLst>
                    <a:ext uri="{9D8B030D-6E8A-4147-A177-3AD203B41FA5}">
                      <a16:colId xmlns:a16="http://schemas.microsoft.com/office/drawing/2014/main" val="1477929938"/>
                    </a:ext>
                  </a:extLst>
                </a:gridCol>
                <a:gridCol w="998992">
                  <a:extLst>
                    <a:ext uri="{9D8B030D-6E8A-4147-A177-3AD203B41FA5}">
                      <a16:colId xmlns:a16="http://schemas.microsoft.com/office/drawing/2014/main" val="3857462459"/>
                    </a:ext>
                  </a:extLst>
                </a:gridCol>
                <a:gridCol w="998992">
                  <a:extLst>
                    <a:ext uri="{9D8B030D-6E8A-4147-A177-3AD203B41FA5}">
                      <a16:colId xmlns:a16="http://schemas.microsoft.com/office/drawing/2014/main" val="55179570"/>
                    </a:ext>
                  </a:extLst>
                </a:gridCol>
              </a:tblGrid>
              <a:tr h="159751">
                <a:tc>
                  <a:txBody>
                    <a:bodyPr/>
                    <a:lstStyle/>
                    <a:p>
                      <a:r>
                        <a:rPr lang="en-US" sz="1000" dirty="0"/>
                        <a:t>Korad_data_1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Lcard_data_1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Lcard_data_2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68928"/>
                  </a:ext>
                </a:extLst>
              </a:tr>
              <a:tr h="169736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354348"/>
                  </a:ext>
                </a:extLst>
              </a:tr>
            </a:tbl>
          </a:graphicData>
        </a:graphic>
      </p:graphicFrame>
      <p:graphicFrame>
        <p:nvGraphicFramePr>
          <p:cNvPr id="81" name="Таблица 78">
            <a:extLst>
              <a:ext uri="{FF2B5EF4-FFF2-40B4-BE49-F238E27FC236}">
                <a16:creationId xmlns:a16="http://schemas.microsoft.com/office/drawing/2014/main" id="{F0A3CB8A-A8E6-46C9-9CF6-609CC2040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924636"/>
              </p:ext>
            </p:extLst>
          </p:nvPr>
        </p:nvGraphicFramePr>
        <p:xfrm>
          <a:off x="437988" y="4564057"/>
          <a:ext cx="2996976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992">
                  <a:extLst>
                    <a:ext uri="{9D8B030D-6E8A-4147-A177-3AD203B41FA5}">
                      <a16:colId xmlns:a16="http://schemas.microsoft.com/office/drawing/2014/main" val="1477929938"/>
                    </a:ext>
                  </a:extLst>
                </a:gridCol>
                <a:gridCol w="998992">
                  <a:extLst>
                    <a:ext uri="{9D8B030D-6E8A-4147-A177-3AD203B41FA5}">
                      <a16:colId xmlns:a16="http://schemas.microsoft.com/office/drawing/2014/main" val="3857462459"/>
                    </a:ext>
                  </a:extLst>
                </a:gridCol>
                <a:gridCol w="998992">
                  <a:extLst>
                    <a:ext uri="{9D8B030D-6E8A-4147-A177-3AD203B41FA5}">
                      <a16:colId xmlns:a16="http://schemas.microsoft.com/office/drawing/2014/main" val="55179570"/>
                    </a:ext>
                  </a:extLst>
                </a:gridCol>
              </a:tblGrid>
              <a:tr h="159751">
                <a:tc>
                  <a:txBody>
                    <a:bodyPr/>
                    <a:lstStyle/>
                    <a:p>
                      <a:r>
                        <a:rPr lang="en-US" sz="1000" dirty="0"/>
                        <a:t>Korad_data_1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Lcard_data_1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Lcard_data_2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68928"/>
                  </a:ext>
                </a:extLst>
              </a:tr>
              <a:tr h="169736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354348"/>
                  </a:ext>
                </a:extLst>
              </a:tr>
            </a:tbl>
          </a:graphicData>
        </a:graphic>
      </p:graphicFrame>
      <p:grpSp>
        <p:nvGrpSpPr>
          <p:cNvPr id="92" name="Группа 91">
            <a:extLst>
              <a:ext uri="{FF2B5EF4-FFF2-40B4-BE49-F238E27FC236}">
                <a16:creationId xmlns:a16="http://schemas.microsoft.com/office/drawing/2014/main" id="{F2CC57FB-61BC-4E30-BEB8-D6BBA336C6D0}"/>
              </a:ext>
            </a:extLst>
          </p:cNvPr>
          <p:cNvGrpSpPr/>
          <p:nvPr/>
        </p:nvGrpSpPr>
        <p:grpSpPr>
          <a:xfrm>
            <a:off x="3509811" y="4389499"/>
            <a:ext cx="1368342" cy="759167"/>
            <a:chOff x="614827" y="1014877"/>
            <a:chExt cx="1368342" cy="759167"/>
          </a:xfrm>
        </p:grpSpPr>
        <p:sp>
          <p:nvSpPr>
            <p:cNvPr id="88" name="Овал 87">
              <a:extLst>
                <a:ext uri="{FF2B5EF4-FFF2-40B4-BE49-F238E27FC236}">
                  <a16:creationId xmlns:a16="http://schemas.microsoft.com/office/drawing/2014/main" id="{6E355F6B-49A4-48F3-9DE6-1CEE939C7F6F}"/>
                </a:ext>
              </a:extLst>
            </p:cNvPr>
            <p:cNvSpPr/>
            <p:nvPr/>
          </p:nvSpPr>
          <p:spPr>
            <a:xfrm>
              <a:off x="678861" y="1269219"/>
              <a:ext cx="1199530" cy="5048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89" name="Прямая со стрелкой 88">
              <a:extLst>
                <a:ext uri="{FF2B5EF4-FFF2-40B4-BE49-F238E27FC236}">
                  <a16:creationId xmlns:a16="http://schemas.microsoft.com/office/drawing/2014/main" id="{D4DE3242-13E0-44DA-8CD3-061444915CFF}"/>
                </a:ext>
              </a:extLst>
            </p:cNvPr>
            <p:cNvCxnSpPr>
              <a:cxnSpLocks/>
              <a:endCxn id="88" idx="0"/>
            </p:cNvCxnSpPr>
            <p:nvPr/>
          </p:nvCxnSpPr>
          <p:spPr>
            <a:xfrm flipV="1">
              <a:off x="678861" y="1269219"/>
              <a:ext cx="599766" cy="386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Прямоугольник 89">
              <a:extLst>
                <a:ext uri="{FF2B5EF4-FFF2-40B4-BE49-F238E27FC236}">
                  <a16:creationId xmlns:a16="http://schemas.microsoft.com/office/drawing/2014/main" id="{4111B740-7B8F-48BD-A961-4A38DFB91A7A}"/>
                </a:ext>
              </a:extLst>
            </p:cNvPr>
            <p:cNvSpPr/>
            <p:nvPr/>
          </p:nvSpPr>
          <p:spPr>
            <a:xfrm rot="20483919">
              <a:off x="614827" y="1014877"/>
              <a:ext cx="416918" cy="3237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2CC8BAB-7109-440D-80D9-3BCAC435947C}"/>
                </a:ext>
              </a:extLst>
            </p:cNvPr>
            <p:cNvSpPr txBox="1"/>
            <p:nvPr/>
          </p:nvSpPr>
          <p:spPr>
            <a:xfrm>
              <a:off x="697066" y="1336965"/>
              <a:ext cx="1286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UI_Timeout</a:t>
              </a:r>
              <a:endParaRPr lang="ru-RU" dirty="0"/>
            </a:p>
          </p:txBody>
        </p:sp>
      </p:grpSp>
      <p:graphicFrame>
        <p:nvGraphicFramePr>
          <p:cNvPr id="93" name="Таблица 78">
            <a:extLst>
              <a:ext uri="{FF2B5EF4-FFF2-40B4-BE49-F238E27FC236}">
                <a16:creationId xmlns:a16="http://schemas.microsoft.com/office/drawing/2014/main" id="{9B184330-6F89-40AB-B050-D9DAD5779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905676"/>
              </p:ext>
            </p:extLst>
          </p:nvPr>
        </p:nvGraphicFramePr>
        <p:xfrm>
          <a:off x="4006137" y="3422839"/>
          <a:ext cx="2996976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992">
                  <a:extLst>
                    <a:ext uri="{9D8B030D-6E8A-4147-A177-3AD203B41FA5}">
                      <a16:colId xmlns:a16="http://schemas.microsoft.com/office/drawing/2014/main" val="1477929938"/>
                    </a:ext>
                  </a:extLst>
                </a:gridCol>
                <a:gridCol w="998992">
                  <a:extLst>
                    <a:ext uri="{9D8B030D-6E8A-4147-A177-3AD203B41FA5}">
                      <a16:colId xmlns:a16="http://schemas.microsoft.com/office/drawing/2014/main" val="3857462459"/>
                    </a:ext>
                  </a:extLst>
                </a:gridCol>
                <a:gridCol w="998992">
                  <a:extLst>
                    <a:ext uri="{9D8B030D-6E8A-4147-A177-3AD203B41FA5}">
                      <a16:colId xmlns:a16="http://schemas.microsoft.com/office/drawing/2014/main" val="55179570"/>
                    </a:ext>
                  </a:extLst>
                </a:gridCol>
              </a:tblGrid>
              <a:tr h="159751">
                <a:tc>
                  <a:txBody>
                    <a:bodyPr/>
                    <a:lstStyle/>
                    <a:p>
                      <a:r>
                        <a:rPr lang="en-US" sz="1000" dirty="0"/>
                        <a:t>Korad_data_1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Lcard_data_1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Lcard_data_2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68928"/>
                  </a:ext>
                </a:extLst>
              </a:tr>
              <a:tr h="169736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354348"/>
                  </a:ext>
                </a:extLst>
              </a:tr>
              <a:tr h="169736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37443"/>
                  </a:ext>
                </a:extLst>
              </a:tr>
              <a:tr h="169736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907554"/>
                  </a:ext>
                </a:extLst>
              </a:tr>
            </a:tbl>
          </a:graphicData>
        </a:graphic>
      </p:graphicFrame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621F5AA1-A67D-4844-9389-4E3E1FB9F2EA}"/>
              </a:ext>
            </a:extLst>
          </p:cNvPr>
          <p:cNvCxnSpPr>
            <a:cxnSpLocks/>
          </p:cNvCxnSpPr>
          <p:nvPr/>
        </p:nvCxnSpPr>
        <p:spPr>
          <a:xfrm>
            <a:off x="3565022" y="4091876"/>
            <a:ext cx="4157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4DDF2C67-459B-4C1A-85BC-F3374E6D6A30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5504625" y="4443919"/>
            <a:ext cx="0" cy="769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DC6750A-AADA-4680-BAB3-8D17E1024C84}"/>
              </a:ext>
            </a:extLst>
          </p:cNvPr>
          <p:cNvSpPr txBox="1"/>
          <p:nvPr/>
        </p:nvSpPr>
        <p:spPr>
          <a:xfrm>
            <a:off x="3792266" y="5215399"/>
            <a:ext cx="330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Обновление графика </a:t>
            </a:r>
            <a:r>
              <a:rPr lang="en-US" dirty="0"/>
              <a:t>matplotlib</a:t>
            </a:r>
            <a:endParaRPr lang="ru-RU" dirty="0"/>
          </a:p>
        </p:txBody>
      </p:sp>
      <p:graphicFrame>
        <p:nvGraphicFramePr>
          <p:cNvPr id="103" name="Таблица 78">
            <a:extLst>
              <a:ext uri="{FF2B5EF4-FFF2-40B4-BE49-F238E27FC236}">
                <a16:creationId xmlns:a16="http://schemas.microsoft.com/office/drawing/2014/main" id="{A3E687C8-49DA-41E5-B103-1FA494193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274131"/>
              </p:ext>
            </p:extLst>
          </p:nvPr>
        </p:nvGraphicFramePr>
        <p:xfrm>
          <a:off x="3772261" y="1645970"/>
          <a:ext cx="2996976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992">
                  <a:extLst>
                    <a:ext uri="{9D8B030D-6E8A-4147-A177-3AD203B41FA5}">
                      <a16:colId xmlns:a16="http://schemas.microsoft.com/office/drawing/2014/main" val="1477929938"/>
                    </a:ext>
                  </a:extLst>
                </a:gridCol>
                <a:gridCol w="998992">
                  <a:extLst>
                    <a:ext uri="{9D8B030D-6E8A-4147-A177-3AD203B41FA5}">
                      <a16:colId xmlns:a16="http://schemas.microsoft.com/office/drawing/2014/main" val="3857462459"/>
                    </a:ext>
                  </a:extLst>
                </a:gridCol>
                <a:gridCol w="998992">
                  <a:extLst>
                    <a:ext uri="{9D8B030D-6E8A-4147-A177-3AD203B41FA5}">
                      <a16:colId xmlns:a16="http://schemas.microsoft.com/office/drawing/2014/main" val="55179570"/>
                    </a:ext>
                  </a:extLst>
                </a:gridCol>
              </a:tblGrid>
              <a:tr h="159751">
                <a:tc>
                  <a:txBody>
                    <a:bodyPr/>
                    <a:lstStyle/>
                    <a:p>
                      <a:r>
                        <a:rPr lang="en-US" sz="1000" dirty="0"/>
                        <a:t>Korad_data_1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Lcard_data_1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Lcard_data_2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68928"/>
                  </a:ext>
                </a:extLst>
              </a:tr>
              <a:tr h="169736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354348"/>
                  </a:ext>
                </a:extLst>
              </a:tr>
            </a:tbl>
          </a:graphicData>
        </a:graphic>
      </p:graphicFrame>
      <p:sp>
        <p:nvSpPr>
          <p:cNvPr id="105" name="TextBox 104">
            <a:extLst>
              <a:ext uri="{FF2B5EF4-FFF2-40B4-BE49-F238E27FC236}">
                <a16:creationId xmlns:a16="http://schemas.microsoft.com/office/drawing/2014/main" id="{AC7F467B-58FD-4BE4-BF12-9BF1F2D3381E}"/>
              </a:ext>
            </a:extLst>
          </p:cNvPr>
          <p:cNvSpPr txBox="1"/>
          <p:nvPr/>
        </p:nvSpPr>
        <p:spPr>
          <a:xfrm>
            <a:off x="7095137" y="325995"/>
            <a:ext cx="497336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Основным файлом программы является </a:t>
            </a:r>
            <a:r>
              <a:rPr lang="en-US" dirty="0" err="1"/>
              <a:t>Tab_logger</a:t>
            </a:r>
            <a:r>
              <a:rPr lang="en-US" dirty="0"/>
              <a:t>. </a:t>
            </a:r>
            <a:r>
              <a:rPr lang="ru-RU" dirty="0"/>
              <a:t>При запуске логгера он каждые </a:t>
            </a:r>
            <a:r>
              <a:rPr lang="en-US" dirty="0"/>
              <a:t>Timeout </a:t>
            </a:r>
            <a:r>
              <a:rPr lang="ru-RU" dirty="0"/>
              <a:t>секунд опрашивает устройства (в нашем случае </a:t>
            </a:r>
            <a:r>
              <a:rPr lang="en-US" dirty="0" err="1"/>
              <a:t>Korad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Lcard</a:t>
            </a:r>
            <a:r>
              <a:rPr lang="ru-RU" dirty="0"/>
              <a:t>)</a:t>
            </a:r>
            <a:r>
              <a:rPr lang="en-US" dirty="0"/>
              <a:t>.</a:t>
            </a:r>
          </a:p>
          <a:p>
            <a:r>
              <a:rPr lang="ru-RU" dirty="0"/>
              <a:t>Далее </a:t>
            </a:r>
            <a:r>
              <a:rPr lang="en-US" dirty="0" err="1"/>
              <a:t>Tab_Logger</a:t>
            </a:r>
            <a:r>
              <a:rPr lang="en-US" dirty="0"/>
              <a:t> </a:t>
            </a:r>
            <a:r>
              <a:rPr lang="ru-RU" dirty="0"/>
              <a:t>объединяет данные от устройств </a:t>
            </a:r>
            <a:r>
              <a:rPr lang="en-US" dirty="0"/>
              <a:t>[</a:t>
            </a:r>
            <a:r>
              <a:rPr lang="en-US" dirty="0" err="1"/>
              <a:t>pd.DataFrame</a:t>
            </a:r>
            <a:r>
              <a:rPr lang="en-US" dirty="0"/>
              <a:t>] </a:t>
            </a:r>
            <a:r>
              <a:rPr lang="ru-RU" dirty="0"/>
              <a:t>в свою таблицу </a:t>
            </a:r>
            <a:r>
              <a:rPr lang="en-US" dirty="0"/>
              <a:t>[</a:t>
            </a:r>
            <a:r>
              <a:rPr lang="en-US" dirty="0" err="1"/>
              <a:t>pd.DataFrame</a:t>
            </a:r>
            <a:r>
              <a:rPr lang="en-US" dirty="0"/>
              <a:t>]. </a:t>
            </a:r>
          </a:p>
          <a:p>
            <a:r>
              <a:rPr lang="ru-RU" dirty="0"/>
              <a:t>После чего отправляет свою таблицу всем подписавшимся на него слушателям (в данном случае графикам). </a:t>
            </a:r>
          </a:p>
          <a:p>
            <a:r>
              <a:rPr lang="ru-RU" dirty="0"/>
              <a:t>Для обеспечения скорости логгера, графики обладают очередью, в которую логгер кладет свои таблицы.</a:t>
            </a:r>
          </a:p>
          <a:p>
            <a:endParaRPr lang="ru-RU" dirty="0"/>
          </a:p>
          <a:p>
            <a:r>
              <a:rPr lang="ru-RU" dirty="0"/>
              <a:t>График </a:t>
            </a:r>
            <a:r>
              <a:rPr lang="en-US" dirty="0"/>
              <a:t>Graph</a:t>
            </a:r>
            <a:r>
              <a:rPr lang="ru-RU" dirty="0"/>
              <a:t> каждые </a:t>
            </a:r>
            <a:r>
              <a:rPr lang="en-US" dirty="0" err="1"/>
              <a:t>UI_Timeout</a:t>
            </a:r>
            <a:r>
              <a:rPr lang="en-US" dirty="0"/>
              <a:t> </a:t>
            </a:r>
            <a:r>
              <a:rPr lang="ru-RU" dirty="0"/>
              <a:t>секунд берет все таблицы из очереди, объединяет их в большую таблицу, выбирает из нее столбцы, которые он </a:t>
            </a:r>
            <a:r>
              <a:rPr lang="ru-RU" dirty="0" err="1"/>
              <a:t>отрисовывает</a:t>
            </a:r>
            <a:r>
              <a:rPr lang="ru-RU" dirty="0"/>
              <a:t> и отправляет эти столбцы на отрисовку в </a:t>
            </a:r>
            <a:r>
              <a:rPr lang="en-US" dirty="0" err="1"/>
              <a:t>matplotlib.pyplot.axes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ru-RU" dirty="0"/>
              <a:t>Для скорости также обновляются графики только той вкладки, на которую вы смотрите.</a:t>
            </a:r>
          </a:p>
        </p:txBody>
      </p:sp>
      <p:graphicFrame>
        <p:nvGraphicFramePr>
          <p:cNvPr id="106" name="Таблица 78">
            <a:extLst>
              <a:ext uri="{FF2B5EF4-FFF2-40B4-BE49-F238E27FC236}">
                <a16:creationId xmlns:a16="http://schemas.microsoft.com/office/drawing/2014/main" id="{94857635-572F-4D19-B210-85839001A6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446788"/>
              </p:ext>
            </p:extLst>
          </p:nvPr>
        </p:nvGraphicFramePr>
        <p:xfrm>
          <a:off x="4866403" y="574343"/>
          <a:ext cx="1997984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992">
                  <a:extLst>
                    <a:ext uri="{9D8B030D-6E8A-4147-A177-3AD203B41FA5}">
                      <a16:colId xmlns:a16="http://schemas.microsoft.com/office/drawing/2014/main" val="3857462459"/>
                    </a:ext>
                  </a:extLst>
                </a:gridCol>
                <a:gridCol w="998992">
                  <a:extLst>
                    <a:ext uri="{9D8B030D-6E8A-4147-A177-3AD203B41FA5}">
                      <a16:colId xmlns:a16="http://schemas.microsoft.com/office/drawing/2014/main" val="55179570"/>
                    </a:ext>
                  </a:extLst>
                </a:gridCol>
              </a:tblGrid>
              <a:tr h="159751">
                <a:tc>
                  <a:txBody>
                    <a:bodyPr/>
                    <a:lstStyle/>
                    <a:p>
                      <a:r>
                        <a:rPr lang="en-US" sz="1000" dirty="0"/>
                        <a:t>Lcard_data_1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Lcard_data_2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68928"/>
                  </a:ext>
                </a:extLst>
              </a:tr>
              <a:tr h="169736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354348"/>
                  </a:ext>
                </a:extLst>
              </a:tr>
            </a:tbl>
          </a:graphicData>
        </a:graphic>
      </p:graphicFrame>
      <p:graphicFrame>
        <p:nvGraphicFramePr>
          <p:cNvPr id="107" name="Таблица 78">
            <a:extLst>
              <a:ext uri="{FF2B5EF4-FFF2-40B4-BE49-F238E27FC236}">
                <a16:creationId xmlns:a16="http://schemas.microsoft.com/office/drawing/2014/main" id="{1289CA2B-6E56-41D7-991D-BA207A9A3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301950"/>
              </p:ext>
            </p:extLst>
          </p:nvPr>
        </p:nvGraphicFramePr>
        <p:xfrm>
          <a:off x="669415" y="560065"/>
          <a:ext cx="99899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8992">
                  <a:extLst>
                    <a:ext uri="{9D8B030D-6E8A-4147-A177-3AD203B41FA5}">
                      <a16:colId xmlns:a16="http://schemas.microsoft.com/office/drawing/2014/main" val="1477929938"/>
                    </a:ext>
                  </a:extLst>
                </a:gridCol>
              </a:tblGrid>
              <a:tr h="159751">
                <a:tc>
                  <a:txBody>
                    <a:bodyPr/>
                    <a:lstStyle/>
                    <a:p>
                      <a:r>
                        <a:rPr lang="en-US" sz="1000" dirty="0"/>
                        <a:t>Korad_data_1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68928"/>
                  </a:ext>
                </a:extLst>
              </a:tr>
              <a:tr h="169736"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354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12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2B66AA8F-30E3-44DA-99C3-A0D86A3FB0AB}"/>
              </a:ext>
            </a:extLst>
          </p:cNvPr>
          <p:cNvGrpSpPr/>
          <p:nvPr/>
        </p:nvGrpSpPr>
        <p:grpSpPr>
          <a:xfrm>
            <a:off x="880068" y="269119"/>
            <a:ext cx="1418897" cy="504825"/>
            <a:chOff x="1685415" y="302183"/>
            <a:chExt cx="1418897" cy="504825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2326A524-F60E-43B9-BC49-45294F93768D}"/>
                </a:ext>
              </a:extLst>
            </p:cNvPr>
            <p:cNvSpPr/>
            <p:nvPr/>
          </p:nvSpPr>
          <p:spPr>
            <a:xfrm>
              <a:off x="1685415" y="302183"/>
              <a:ext cx="1418897" cy="5048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FA2CF2-C24B-4BC2-9645-16A8BFA6C39D}"/>
                </a:ext>
              </a:extLst>
            </p:cNvPr>
            <p:cNvSpPr txBox="1"/>
            <p:nvPr/>
          </p:nvSpPr>
          <p:spPr>
            <a:xfrm>
              <a:off x="1972052" y="369929"/>
              <a:ext cx="877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Korad</a:t>
              </a:r>
              <a:endParaRPr lang="ru-RU" dirty="0"/>
            </a:p>
          </p:txBody>
        </p:sp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6DB1BBFF-0B04-4D92-9DC1-08EC54DF003B}"/>
              </a:ext>
            </a:extLst>
          </p:cNvPr>
          <p:cNvGrpSpPr/>
          <p:nvPr/>
        </p:nvGrpSpPr>
        <p:grpSpPr>
          <a:xfrm>
            <a:off x="2712227" y="269119"/>
            <a:ext cx="1562312" cy="504825"/>
            <a:chOff x="3332872" y="302183"/>
            <a:chExt cx="1562312" cy="504825"/>
          </a:xfrm>
        </p:grpSpPr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4EFE6B49-3B7C-4A0A-B4C7-D9710F0EB662}"/>
                </a:ext>
              </a:extLst>
            </p:cNvPr>
            <p:cNvSpPr/>
            <p:nvPr/>
          </p:nvSpPr>
          <p:spPr>
            <a:xfrm>
              <a:off x="3332872" y="302183"/>
              <a:ext cx="1476511" cy="5048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03E90CA-D213-4051-B5D4-602598B5410C}"/>
                </a:ext>
              </a:extLst>
            </p:cNvPr>
            <p:cNvSpPr txBox="1"/>
            <p:nvPr/>
          </p:nvSpPr>
          <p:spPr>
            <a:xfrm>
              <a:off x="3418671" y="369929"/>
              <a:ext cx="1476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LcardE2010B</a:t>
              </a:r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DEC2F1EB-5F4A-4ACF-B0B7-6DA7596ECE3D}"/>
              </a:ext>
            </a:extLst>
          </p:cNvPr>
          <p:cNvGrpSpPr/>
          <p:nvPr/>
        </p:nvGrpSpPr>
        <p:grpSpPr>
          <a:xfrm>
            <a:off x="2894065" y="773942"/>
            <a:ext cx="114348" cy="839394"/>
            <a:chOff x="2681458" y="578408"/>
            <a:chExt cx="85390" cy="548826"/>
          </a:xfrm>
        </p:grpSpPr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F3D1E347-B83D-4E14-B81D-2DB8E156FD78}"/>
                </a:ext>
              </a:extLst>
            </p:cNvPr>
            <p:cNvCxnSpPr>
              <a:cxnSpLocks/>
            </p:cNvCxnSpPr>
            <p:nvPr/>
          </p:nvCxnSpPr>
          <p:spPr>
            <a:xfrm>
              <a:off x="2766848" y="578408"/>
              <a:ext cx="0" cy="54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58107CD3-1834-44D8-B2D7-3CE7AA7364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1458" y="578409"/>
              <a:ext cx="0" cy="548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A2EB983B-0D68-474E-A26B-3D1E7B56EF1F}"/>
              </a:ext>
            </a:extLst>
          </p:cNvPr>
          <p:cNvGrpSpPr/>
          <p:nvPr/>
        </p:nvGrpSpPr>
        <p:grpSpPr>
          <a:xfrm>
            <a:off x="1948531" y="833371"/>
            <a:ext cx="81099" cy="779966"/>
            <a:chOff x="2029817" y="597721"/>
            <a:chExt cx="85390" cy="529513"/>
          </a:xfrm>
        </p:grpSpPr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05BD0AB6-B23B-4DC7-A0B6-D52E92962321}"/>
                </a:ext>
              </a:extLst>
            </p:cNvPr>
            <p:cNvCxnSpPr>
              <a:cxnSpLocks/>
            </p:cNvCxnSpPr>
            <p:nvPr/>
          </p:nvCxnSpPr>
          <p:spPr>
            <a:xfrm>
              <a:off x="2115207" y="597721"/>
              <a:ext cx="0" cy="529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3E83EC99-8C1E-4958-91EE-DE091D782B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9817" y="597722"/>
              <a:ext cx="0" cy="5295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Группа 55">
            <a:extLst>
              <a:ext uri="{FF2B5EF4-FFF2-40B4-BE49-F238E27FC236}">
                <a16:creationId xmlns:a16="http://schemas.microsoft.com/office/drawing/2014/main" id="{AD48D26F-C1A9-4B0E-8601-E50F3F3406DF}"/>
              </a:ext>
            </a:extLst>
          </p:cNvPr>
          <p:cNvGrpSpPr/>
          <p:nvPr/>
        </p:nvGrpSpPr>
        <p:grpSpPr>
          <a:xfrm>
            <a:off x="51789" y="1358994"/>
            <a:ext cx="3397490" cy="2045955"/>
            <a:chOff x="2200393" y="2879714"/>
            <a:chExt cx="3397490" cy="2045955"/>
          </a:xfrm>
        </p:grpSpPr>
        <p:cxnSp>
          <p:nvCxnSpPr>
            <p:cNvPr id="15" name="Соединитель: уступ 14">
              <a:extLst>
                <a:ext uri="{FF2B5EF4-FFF2-40B4-BE49-F238E27FC236}">
                  <a16:creationId xmlns:a16="http://schemas.microsoft.com/office/drawing/2014/main" id="{F618B8AA-1EE1-4B70-9870-8FCB2D07C2AF}"/>
                </a:ext>
              </a:extLst>
            </p:cNvPr>
            <p:cNvCxnSpPr>
              <a:cxnSpLocks/>
              <a:stCxn id="17" idx="2"/>
              <a:endCxn id="29" idx="0"/>
            </p:cNvCxnSpPr>
            <p:nvPr/>
          </p:nvCxnSpPr>
          <p:spPr>
            <a:xfrm rot="5400000">
              <a:off x="3931718" y="3819667"/>
              <a:ext cx="748784" cy="4467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Группа 15">
              <a:extLst>
                <a:ext uri="{FF2B5EF4-FFF2-40B4-BE49-F238E27FC236}">
                  <a16:creationId xmlns:a16="http://schemas.microsoft.com/office/drawing/2014/main" id="{855151D3-5AC9-413D-8803-20815364A55E}"/>
                </a:ext>
              </a:extLst>
            </p:cNvPr>
            <p:cNvGrpSpPr/>
            <p:nvPr/>
          </p:nvGrpSpPr>
          <p:grpSpPr>
            <a:xfrm>
              <a:off x="3820032" y="3163821"/>
              <a:ext cx="1418897" cy="504825"/>
              <a:chOff x="1715626" y="2010114"/>
              <a:chExt cx="1418897" cy="504825"/>
            </a:xfrm>
          </p:grpSpPr>
          <p:sp>
            <p:nvSpPr>
              <p:cNvPr id="17" name="Прямоугольник 16">
                <a:extLst>
                  <a:ext uri="{FF2B5EF4-FFF2-40B4-BE49-F238E27FC236}">
                    <a16:creationId xmlns:a16="http://schemas.microsoft.com/office/drawing/2014/main" id="{39DCD8AC-E178-425E-A406-5EC850162901}"/>
                  </a:ext>
                </a:extLst>
              </p:cNvPr>
              <p:cNvSpPr/>
              <p:nvPr/>
            </p:nvSpPr>
            <p:spPr>
              <a:xfrm>
                <a:off x="1715626" y="2010114"/>
                <a:ext cx="1418897" cy="50482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569B0C7-98E9-4DC0-B4F3-3228063BA2C5}"/>
                  </a:ext>
                </a:extLst>
              </p:cNvPr>
              <p:cNvSpPr txBox="1"/>
              <p:nvPr/>
            </p:nvSpPr>
            <p:spPr>
              <a:xfrm>
                <a:off x="1781973" y="2077860"/>
                <a:ext cx="1352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Tab_Logger</a:t>
                </a:r>
                <a:endParaRPr lang="ru-RU" dirty="0"/>
              </a:p>
            </p:txBody>
          </p:sp>
        </p:grpSp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3DD77965-F499-4B3E-9D9E-D4FDBFBC749A}"/>
                </a:ext>
              </a:extLst>
            </p:cNvPr>
            <p:cNvGrpSpPr/>
            <p:nvPr/>
          </p:nvGrpSpPr>
          <p:grpSpPr>
            <a:xfrm>
              <a:off x="2510252" y="2879714"/>
              <a:ext cx="1263564" cy="759167"/>
              <a:chOff x="438778" y="1736459"/>
              <a:chExt cx="1263564" cy="759167"/>
            </a:xfrm>
          </p:grpSpPr>
          <p:grpSp>
            <p:nvGrpSpPr>
              <p:cNvPr id="20" name="Группа 19">
                <a:extLst>
                  <a:ext uri="{FF2B5EF4-FFF2-40B4-BE49-F238E27FC236}">
                    <a16:creationId xmlns:a16="http://schemas.microsoft.com/office/drawing/2014/main" id="{12DE385F-E144-4A29-809B-7447809EC192}"/>
                  </a:ext>
                </a:extLst>
              </p:cNvPr>
              <p:cNvGrpSpPr/>
              <p:nvPr/>
            </p:nvGrpSpPr>
            <p:grpSpPr>
              <a:xfrm>
                <a:off x="438778" y="1736459"/>
                <a:ext cx="1263564" cy="759167"/>
                <a:chOff x="3240126" y="1673397"/>
                <a:chExt cx="531774" cy="759167"/>
              </a:xfrm>
            </p:grpSpPr>
            <p:sp>
              <p:nvSpPr>
                <p:cNvPr id="22" name="Овал 21">
                  <a:extLst>
                    <a:ext uri="{FF2B5EF4-FFF2-40B4-BE49-F238E27FC236}">
                      <a16:creationId xmlns:a16="http://schemas.microsoft.com/office/drawing/2014/main" id="{3BC9B1DE-2A98-445D-B0C7-7F16F64055B5}"/>
                    </a:ext>
                  </a:extLst>
                </p:cNvPr>
                <p:cNvSpPr/>
                <p:nvPr/>
              </p:nvSpPr>
              <p:spPr>
                <a:xfrm>
                  <a:off x="3267075" y="1927739"/>
                  <a:ext cx="504825" cy="5048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cxnSp>
              <p:nvCxnSpPr>
                <p:cNvPr id="23" name="Прямая со стрелкой 22">
                  <a:extLst>
                    <a:ext uri="{FF2B5EF4-FFF2-40B4-BE49-F238E27FC236}">
                      <a16:creationId xmlns:a16="http://schemas.microsoft.com/office/drawing/2014/main" id="{20A91673-2042-480A-AFEE-2A31857817F1}"/>
                    </a:ext>
                  </a:extLst>
                </p:cNvPr>
                <p:cNvCxnSpPr>
                  <a:cxnSpLocks/>
                  <a:endCxn id="22" idx="0"/>
                </p:cNvCxnSpPr>
                <p:nvPr/>
              </p:nvCxnSpPr>
              <p:spPr>
                <a:xfrm flipV="1">
                  <a:off x="3267075" y="1927739"/>
                  <a:ext cx="252413" cy="3862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Прямоугольник 23">
                  <a:extLst>
                    <a:ext uri="{FF2B5EF4-FFF2-40B4-BE49-F238E27FC236}">
                      <a16:creationId xmlns:a16="http://schemas.microsoft.com/office/drawing/2014/main" id="{304D0F4C-5A33-4030-8BA8-7BAC58DEB8DA}"/>
                    </a:ext>
                  </a:extLst>
                </p:cNvPr>
                <p:cNvSpPr/>
                <p:nvPr/>
              </p:nvSpPr>
              <p:spPr>
                <a:xfrm rot="20483919">
                  <a:off x="3240126" y="1673397"/>
                  <a:ext cx="175461" cy="3237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BC09E9-4E5F-49F6-8EFD-D6CE2160858E}"/>
                  </a:ext>
                </a:extLst>
              </p:cNvPr>
              <p:cNvSpPr txBox="1"/>
              <p:nvPr/>
            </p:nvSpPr>
            <p:spPr>
              <a:xfrm>
                <a:off x="647237" y="2058547"/>
                <a:ext cx="9725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Timeout</a:t>
                </a:r>
                <a:endParaRPr lang="ru-RU" dirty="0"/>
              </a:p>
            </p:txBody>
          </p:sp>
        </p:grpSp>
        <p:grpSp>
          <p:nvGrpSpPr>
            <p:cNvPr id="28" name="Группа 27">
              <a:extLst>
                <a:ext uri="{FF2B5EF4-FFF2-40B4-BE49-F238E27FC236}">
                  <a16:creationId xmlns:a16="http://schemas.microsoft.com/office/drawing/2014/main" id="{59A9BB36-53E2-4D63-B196-B2F99CEF2759}"/>
                </a:ext>
              </a:extLst>
            </p:cNvPr>
            <p:cNvGrpSpPr/>
            <p:nvPr/>
          </p:nvGrpSpPr>
          <p:grpSpPr>
            <a:xfrm>
              <a:off x="3625445" y="4417430"/>
              <a:ext cx="929509" cy="504825"/>
              <a:chOff x="378893" y="3206535"/>
              <a:chExt cx="929509" cy="504825"/>
            </a:xfrm>
          </p:grpSpPr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3F117DBF-746C-4763-9A14-54A70919B0C3}"/>
                  </a:ext>
                </a:extLst>
              </p:cNvPr>
              <p:cNvSpPr/>
              <p:nvPr/>
            </p:nvSpPr>
            <p:spPr>
              <a:xfrm>
                <a:off x="378893" y="3206535"/>
                <a:ext cx="914586" cy="50482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70E9D58-BB46-4BB0-BA0D-B0FF9B87FB7C}"/>
                  </a:ext>
                </a:extLst>
              </p:cNvPr>
              <p:cNvSpPr txBox="1"/>
              <p:nvPr/>
            </p:nvSpPr>
            <p:spPr>
              <a:xfrm>
                <a:off x="479206" y="3274921"/>
                <a:ext cx="829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Graph</a:t>
                </a:r>
                <a:endParaRPr lang="ru-RU" dirty="0"/>
              </a:p>
            </p:txBody>
          </p:sp>
        </p:grpSp>
        <p:grpSp>
          <p:nvGrpSpPr>
            <p:cNvPr id="35" name="Группа 34">
              <a:extLst>
                <a:ext uri="{FF2B5EF4-FFF2-40B4-BE49-F238E27FC236}">
                  <a16:creationId xmlns:a16="http://schemas.microsoft.com/office/drawing/2014/main" id="{98D8C7CE-763B-4F25-B394-EAD1C3AAC830}"/>
                </a:ext>
              </a:extLst>
            </p:cNvPr>
            <p:cNvGrpSpPr/>
            <p:nvPr/>
          </p:nvGrpSpPr>
          <p:grpSpPr>
            <a:xfrm>
              <a:off x="2200393" y="4146052"/>
              <a:ext cx="1368342" cy="759167"/>
              <a:chOff x="614827" y="1014877"/>
              <a:chExt cx="1368342" cy="759167"/>
            </a:xfrm>
          </p:grpSpPr>
          <p:sp>
            <p:nvSpPr>
              <p:cNvPr id="36" name="Овал 35">
                <a:extLst>
                  <a:ext uri="{FF2B5EF4-FFF2-40B4-BE49-F238E27FC236}">
                    <a16:creationId xmlns:a16="http://schemas.microsoft.com/office/drawing/2014/main" id="{9A82F9C4-0D76-44FA-B1F2-D1CC8468514F}"/>
                  </a:ext>
                </a:extLst>
              </p:cNvPr>
              <p:cNvSpPr/>
              <p:nvPr/>
            </p:nvSpPr>
            <p:spPr>
              <a:xfrm>
                <a:off x="678861" y="1269219"/>
                <a:ext cx="1199530" cy="5048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37" name="Прямая со стрелкой 36">
                <a:extLst>
                  <a:ext uri="{FF2B5EF4-FFF2-40B4-BE49-F238E27FC236}">
                    <a16:creationId xmlns:a16="http://schemas.microsoft.com/office/drawing/2014/main" id="{8A981DBD-E8F6-4A33-90C2-11720322BF1F}"/>
                  </a:ext>
                </a:extLst>
              </p:cNvPr>
              <p:cNvCxnSpPr>
                <a:cxnSpLocks/>
                <a:endCxn id="36" idx="0"/>
              </p:cNvCxnSpPr>
              <p:nvPr/>
            </p:nvCxnSpPr>
            <p:spPr>
              <a:xfrm flipV="1">
                <a:off x="678861" y="1269219"/>
                <a:ext cx="599766" cy="386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Прямоугольник 37">
                <a:extLst>
                  <a:ext uri="{FF2B5EF4-FFF2-40B4-BE49-F238E27FC236}">
                    <a16:creationId xmlns:a16="http://schemas.microsoft.com/office/drawing/2014/main" id="{C5209F5E-9DD1-4DCC-BBBB-06BAC42969B2}"/>
                  </a:ext>
                </a:extLst>
              </p:cNvPr>
              <p:cNvSpPr/>
              <p:nvPr/>
            </p:nvSpPr>
            <p:spPr>
              <a:xfrm rot="20483919">
                <a:off x="614827" y="1014877"/>
                <a:ext cx="416918" cy="3237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450EA8F-8B6E-458C-91B2-C16ACF7714A0}"/>
                  </a:ext>
                </a:extLst>
              </p:cNvPr>
              <p:cNvSpPr txBox="1"/>
              <p:nvPr/>
            </p:nvSpPr>
            <p:spPr>
              <a:xfrm>
                <a:off x="697066" y="1336965"/>
                <a:ext cx="12861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UI_Timeout</a:t>
                </a:r>
                <a:endParaRPr lang="ru-RU" dirty="0"/>
              </a:p>
            </p:txBody>
          </p:sp>
        </p:grpSp>
        <p:grpSp>
          <p:nvGrpSpPr>
            <p:cNvPr id="47" name="Группа 46">
              <a:extLst>
                <a:ext uri="{FF2B5EF4-FFF2-40B4-BE49-F238E27FC236}">
                  <a16:creationId xmlns:a16="http://schemas.microsoft.com/office/drawing/2014/main" id="{434B2915-7B16-409E-8C51-AF4EB290D564}"/>
                </a:ext>
              </a:extLst>
            </p:cNvPr>
            <p:cNvGrpSpPr/>
            <p:nvPr/>
          </p:nvGrpSpPr>
          <p:grpSpPr>
            <a:xfrm>
              <a:off x="4668374" y="4420844"/>
              <a:ext cx="929509" cy="504825"/>
              <a:chOff x="378893" y="3206535"/>
              <a:chExt cx="929509" cy="504825"/>
            </a:xfrm>
          </p:grpSpPr>
          <p:sp>
            <p:nvSpPr>
              <p:cNvPr id="48" name="Прямоугольник 47">
                <a:extLst>
                  <a:ext uri="{FF2B5EF4-FFF2-40B4-BE49-F238E27FC236}">
                    <a16:creationId xmlns:a16="http://schemas.microsoft.com/office/drawing/2014/main" id="{3C906E91-20DD-4874-8574-755392ABAB5A}"/>
                  </a:ext>
                </a:extLst>
              </p:cNvPr>
              <p:cNvSpPr/>
              <p:nvPr/>
            </p:nvSpPr>
            <p:spPr>
              <a:xfrm>
                <a:off x="378893" y="3206535"/>
                <a:ext cx="914586" cy="50482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DA73BB11-84CF-4106-B53B-61FE1DB26359}"/>
                  </a:ext>
                </a:extLst>
              </p:cNvPr>
              <p:cNvSpPr txBox="1"/>
              <p:nvPr/>
            </p:nvSpPr>
            <p:spPr>
              <a:xfrm>
                <a:off x="479206" y="3274921"/>
                <a:ext cx="829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Graph</a:t>
                </a:r>
                <a:endParaRPr lang="ru-RU" dirty="0"/>
              </a:p>
            </p:txBody>
          </p:sp>
        </p:grpSp>
        <p:cxnSp>
          <p:nvCxnSpPr>
            <p:cNvPr id="51" name="Соединитель: уступ 50">
              <a:extLst>
                <a:ext uri="{FF2B5EF4-FFF2-40B4-BE49-F238E27FC236}">
                  <a16:creationId xmlns:a16="http://schemas.microsoft.com/office/drawing/2014/main" id="{F8A27C80-5A21-4913-AA99-7DF79A43BBB6}"/>
                </a:ext>
              </a:extLst>
            </p:cNvPr>
            <p:cNvCxnSpPr>
              <a:cxnSpLocks/>
              <a:stCxn id="17" idx="2"/>
              <a:endCxn id="48" idx="0"/>
            </p:cNvCxnSpPr>
            <p:nvPr/>
          </p:nvCxnSpPr>
          <p:spPr>
            <a:xfrm rot="16200000" flipH="1">
              <a:off x="4451475" y="3746652"/>
              <a:ext cx="752198" cy="59618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Группа 74">
            <a:extLst>
              <a:ext uri="{FF2B5EF4-FFF2-40B4-BE49-F238E27FC236}">
                <a16:creationId xmlns:a16="http://schemas.microsoft.com/office/drawing/2014/main" id="{ADE4DA33-7514-49B4-A999-78F30967DC43}"/>
              </a:ext>
            </a:extLst>
          </p:cNvPr>
          <p:cNvGrpSpPr/>
          <p:nvPr/>
        </p:nvGrpSpPr>
        <p:grpSpPr>
          <a:xfrm>
            <a:off x="4796851" y="270388"/>
            <a:ext cx="7334709" cy="3086848"/>
            <a:chOff x="6309573" y="188388"/>
            <a:chExt cx="5501726" cy="3086848"/>
          </a:xfrm>
        </p:grpSpPr>
        <p:grpSp>
          <p:nvGrpSpPr>
            <p:cNvPr id="67" name="Группа 66">
              <a:extLst>
                <a:ext uri="{FF2B5EF4-FFF2-40B4-BE49-F238E27FC236}">
                  <a16:creationId xmlns:a16="http://schemas.microsoft.com/office/drawing/2014/main" id="{7228ABDD-C0FC-4C7C-B595-E119FB67C4EC}"/>
                </a:ext>
              </a:extLst>
            </p:cNvPr>
            <p:cNvGrpSpPr/>
            <p:nvPr/>
          </p:nvGrpSpPr>
          <p:grpSpPr>
            <a:xfrm>
              <a:off x="6309573" y="188388"/>
              <a:ext cx="5501726" cy="3086848"/>
              <a:chOff x="6690269" y="1800462"/>
              <a:chExt cx="5501726" cy="3086848"/>
            </a:xfrm>
          </p:grpSpPr>
          <p:grpSp>
            <p:nvGrpSpPr>
              <p:cNvPr id="60" name="Группа 59">
                <a:extLst>
                  <a:ext uri="{FF2B5EF4-FFF2-40B4-BE49-F238E27FC236}">
                    <a16:creationId xmlns:a16="http://schemas.microsoft.com/office/drawing/2014/main" id="{7588FB7C-FB08-44D6-BF21-2B031F2A946A}"/>
                  </a:ext>
                </a:extLst>
              </p:cNvPr>
              <p:cNvGrpSpPr/>
              <p:nvPr/>
            </p:nvGrpSpPr>
            <p:grpSpPr>
              <a:xfrm>
                <a:off x="6690269" y="1800462"/>
                <a:ext cx="5501726" cy="3086848"/>
                <a:chOff x="3332872" y="302183"/>
                <a:chExt cx="2720868" cy="1745039"/>
              </a:xfrm>
            </p:grpSpPr>
            <p:sp>
              <p:nvSpPr>
                <p:cNvPr id="61" name="Прямоугольник 60">
                  <a:extLst>
                    <a:ext uri="{FF2B5EF4-FFF2-40B4-BE49-F238E27FC236}">
                      <a16:creationId xmlns:a16="http://schemas.microsoft.com/office/drawing/2014/main" id="{4ADD3FAE-3B40-443E-86E8-F5E0EBBDA9DE}"/>
                    </a:ext>
                  </a:extLst>
                </p:cNvPr>
                <p:cNvSpPr/>
                <p:nvPr/>
              </p:nvSpPr>
              <p:spPr>
                <a:xfrm>
                  <a:off x="3332872" y="302183"/>
                  <a:ext cx="2720868" cy="174503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1200" dirty="0"/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861B6A83-3E42-49CB-BCD7-7503162B1AC6}"/>
                    </a:ext>
                  </a:extLst>
                </p:cNvPr>
                <p:cNvSpPr txBox="1"/>
                <p:nvPr/>
              </p:nvSpPr>
              <p:spPr>
                <a:xfrm>
                  <a:off x="3418671" y="369929"/>
                  <a:ext cx="14765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DeviceController</a:t>
                  </a:r>
                  <a:endParaRPr lang="ru-RU" dirty="0"/>
                </a:p>
              </p:txBody>
            </p:sp>
          </p:grpSp>
          <p:sp>
            <p:nvSpPr>
              <p:cNvPr id="63" name="Прямоугольник 62">
                <a:extLst>
                  <a:ext uri="{FF2B5EF4-FFF2-40B4-BE49-F238E27FC236}">
                    <a16:creationId xmlns:a16="http://schemas.microsoft.com/office/drawing/2014/main" id="{D28037CD-CE4B-456A-BEA9-BE2D8D710475}"/>
                  </a:ext>
                </a:extLst>
              </p:cNvPr>
              <p:cNvSpPr/>
              <p:nvPr/>
            </p:nvSpPr>
            <p:spPr>
              <a:xfrm>
                <a:off x="7167110" y="2347650"/>
                <a:ext cx="4713620" cy="20824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 dirty="0"/>
              </a:p>
            </p:txBody>
          </p:sp>
        </p:grpSp>
        <p:grpSp>
          <p:nvGrpSpPr>
            <p:cNvPr id="64" name="Группа 63">
              <a:extLst>
                <a:ext uri="{FF2B5EF4-FFF2-40B4-BE49-F238E27FC236}">
                  <a16:creationId xmlns:a16="http://schemas.microsoft.com/office/drawing/2014/main" id="{997BE737-DB5C-4C46-956D-278A032D55D9}"/>
                </a:ext>
              </a:extLst>
            </p:cNvPr>
            <p:cNvGrpSpPr/>
            <p:nvPr/>
          </p:nvGrpSpPr>
          <p:grpSpPr>
            <a:xfrm>
              <a:off x="9245923" y="824412"/>
              <a:ext cx="1962396" cy="504825"/>
              <a:chOff x="3008961" y="-774226"/>
              <a:chExt cx="1564531" cy="504825"/>
            </a:xfrm>
          </p:grpSpPr>
          <p:sp>
            <p:nvSpPr>
              <p:cNvPr id="65" name="Прямоугольник 64">
                <a:extLst>
                  <a:ext uri="{FF2B5EF4-FFF2-40B4-BE49-F238E27FC236}">
                    <a16:creationId xmlns:a16="http://schemas.microsoft.com/office/drawing/2014/main" id="{B12476AC-8C12-40E5-8C49-921F6DF1F70C}"/>
                  </a:ext>
                </a:extLst>
              </p:cNvPr>
              <p:cNvSpPr/>
              <p:nvPr/>
            </p:nvSpPr>
            <p:spPr>
              <a:xfrm>
                <a:off x="3008961" y="-774226"/>
                <a:ext cx="1476511" cy="50482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D612BB3-F313-45D7-9C93-5A7CDE087851}"/>
                  </a:ext>
                </a:extLst>
              </p:cNvPr>
              <p:cNvSpPr txBox="1"/>
              <p:nvPr/>
            </p:nvSpPr>
            <p:spPr>
              <a:xfrm>
                <a:off x="3096979" y="-706480"/>
                <a:ext cx="1476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CommandTable</a:t>
                </a:r>
                <a:endParaRPr lang="ru-RU" dirty="0"/>
              </a:p>
            </p:txBody>
          </p:sp>
        </p:grpSp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92A03526-0D3B-4D5F-BA76-6449A61D4CA5}"/>
                </a:ext>
              </a:extLst>
            </p:cNvPr>
            <p:cNvSpPr/>
            <p:nvPr/>
          </p:nvSpPr>
          <p:spPr>
            <a:xfrm>
              <a:off x="6903268" y="824413"/>
              <a:ext cx="1454951" cy="5048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/>
            </a:p>
          </p:txBody>
        </p:sp>
        <p:sp>
          <p:nvSpPr>
            <p:cNvPr id="69" name="Прямоугольник 68">
              <a:extLst>
                <a:ext uri="{FF2B5EF4-FFF2-40B4-BE49-F238E27FC236}">
                  <a16:creationId xmlns:a16="http://schemas.microsoft.com/office/drawing/2014/main" id="{CC385B22-DDC0-4DDB-9B12-36D179B6F18D}"/>
                </a:ext>
              </a:extLst>
            </p:cNvPr>
            <p:cNvSpPr/>
            <p:nvPr/>
          </p:nvSpPr>
          <p:spPr>
            <a:xfrm>
              <a:off x="6903268" y="1418075"/>
              <a:ext cx="1454951" cy="554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/>
            </a:p>
          </p:txBody>
        </p:sp>
        <p:sp>
          <p:nvSpPr>
            <p:cNvPr id="70" name="Прямоугольник 69">
              <a:extLst>
                <a:ext uri="{FF2B5EF4-FFF2-40B4-BE49-F238E27FC236}">
                  <a16:creationId xmlns:a16="http://schemas.microsoft.com/office/drawing/2014/main" id="{0F675980-9DCC-464C-A4CD-64E42FF9F7C8}"/>
                </a:ext>
              </a:extLst>
            </p:cNvPr>
            <p:cNvSpPr/>
            <p:nvPr/>
          </p:nvSpPr>
          <p:spPr>
            <a:xfrm>
              <a:off x="6903268" y="2075139"/>
              <a:ext cx="1454951" cy="5545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192EF16-9E48-405D-925C-55D8B6266D52}"/>
                </a:ext>
              </a:extLst>
            </p:cNvPr>
            <p:cNvSpPr txBox="1"/>
            <p:nvPr/>
          </p:nvSpPr>
          <p:spPr>
            <a:xfrm>
              <a:off x="6956686" y="885682"/>
              <a:ext cx="14429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Korad.Set_U_for_t</a:t>
              </a:r>
              <a:endParaRPr lang="ru-RU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091EA11-75B7-4070-8218-FACF35B69D9B}"/>
                </a:ext>
              </a:extLst>
            </p:cNvPr>
            <p:cNvSpPr txBox="1"/>
            <p:nvPr/>
          </p:nvSpPr>
          <p:spPr>
            <a:xfrm>
              <a:off x="6930736" y="1502386"/>
              <a:ext cx="13876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Korad.Set_I_for_t</a:t>
              </a:r>
              <a:endParaRPr lang="ru-RU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03F926A-9555-4F43-A0D3-E0EE0C6EAB6D}"/>
                </a:ext>
              </a:extLst>
            </p:cNvPr>
            <p:cNvSpPr txBox="1"/>
            <p:nvPr/>
          </p:nvSpPr>
          <p:spPr>
            <a:xfrm>
              <a:off x="6956686" y="2141904"/>
              <a:ext cx="1011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Korad.Set_U</a:t>
              </a:r>
              <a:endParaRPr lang="ru-RU" dirty="0"/>
            </a:p>
          </p:txBody>
        </p:sp>
      </p:grpSp>
      <p:graphicFrame>
        <p:nvGraphicFramePr>
          <p:cNvPr id="74" name="Таблица 78">
            <a:extLst>
              <a:ext uri="{FF2B5EF4-FFF2-40B4-BE49-F238E27FC236}">
                <a16:creationId xmlns:a16="http://schemas.microsoft.com/office/drawing/2014/main" id="{2C34D6A3-399E-4176-B0AF-984C65922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533596"/>
              </p:ext>
            </p:extLst>
          </p:nvPr>
        </p:nvGraphicFramePr>
        <p:xfrm>
          <a:off x="7606747" y="1653579"/>
          <a:ext cx="4022888" cy="102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535">
                  <a:extLst>
                    <a:ext uri="{9D8B030D-6E8A-4147-A177-3AD203B41FA5}">
                      <a16:colId xmlns:a16="http://schemas.microsoft.com/office/drawing/2014/main" val="1477929938"/>
                    </a:ext>
                  </a:extLst>
                </a:gridCol>
                <a:gridCol w="1307448">
                  <a:extLst>
                    <a:ext uri="{9D8B030D-6E8A-4147-A177-3AD203B41FA5}">
                      <a16:colId xmlns:a16="http://schemas.microsoft.com/office/drawing/2014/main" val="3857462459"/>
                    </a:ext>
                  </a:extLst>
                </a:gridCol>
                <a:gridCol w="1030905">
                  <a:extLst>
                    <a:ext uri="{9D8B030D-6E8A-4147-A177-3AD203B41FA5}">
                      <a16:colId xmlns:a16="http://schemas.microsoft.com/office/drawing/2014/main" val="2447740387"/>
                    </a:ext>
                  </a:extLst>
                </a:gridCol>
              </a:tblGrid>
              <a:tr h="159751">
                <a:tc>
                  <a:txBody>
                    <a:bodyPr/>
                    <a:lstStyle/>
                    <a:p>
                      <a:r>
                        <a:rPr lang="en-US" sz="1000" dirty="0" err="1"/>
                        <a:t>Command_Name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Command_Args</a:t>
                      </a:r>
                      <a:endParaRPr lang="ru-RU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Command_Args</a:t>
                      </a:r>
                      <a:endParaRPr lang="ru-RU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868928"/>
                  </a:ext>
                </a:extLst>
              </a:tr>
              <a:tr h="169736">
                <a:tc>
                  <a:txBody>
                    <a:bodyPr/>
                    <a:lstStyle/>
                    <a:p>
                      <a:r>
                        <a:rPr lang="en-US" sz="1100" dirty="0" err="1"/>
                        <a:t>Korad.Set_U_for_t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1.75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354348"/>
                  </a:ext>
                </a:extLst>
              </a:tr>
              <a:tr h="169736">
                <a:tc>
                  <a:txBody>
                    <a:bodyPr/>
                    <a:lstStyle/>
                    <a:p>
                      <a:r>
                        <a:rPr lang="en-US" sz="1100" dirty="0" err="1"/>
                        <a:t>Korad.Set_I_for_t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0.01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  <a:endParaRPr lang="ru-RU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37443"/>
                  </a:ext>
                </a:extLst>
              </a:tr>
              <a:tr h="169736">
                <a:tc>
                  <a:txBody>
                    <a:bodyPr/>
                    <a:lstStyle/>
                    <a:p>
                      <a:r>
                        <a:rPr lang="en-US" sz="1100" dirty="0" err="1"/>
                        <a:t>Korad.Set_U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</a:t>
                      </a:r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  <a:r>
                        <a:rPr lang="ru-RU" sz="11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907554"/>
                  </a:ext>
                </a:extLst>
              </a:tr>
            </a:tbl>
          </a:graphicData>
        </a:graphic>
      </p:graphicFrame>
      <p:cxnSp>
        <p:nvCxnSpPr>
          <p:cNvPr id="77" name="Прямая со стрелкой 76">
            <a:extLst>
              <a:ext uri="{FF2B5EF4-FFF2-40B4-BE49-F238E27FC236}">
                <a16:creationId xmlns:a16="http://schemas.microsoft.com/office/drawing/2014/main" id="{64BC6C2D-93DA-4BAB-8E23-1638D6C3930B}"/>
              </a:ext>
            </a:extLst>
          </p:cNvPr>
          <p:cNvCxnSpPr/>
          <p:nvPr/>
        </p:nvCxnSpPr>
        <p:spPr>
          <a:xfrm flipV="1">
            <a:off x="9995338" y="1411237"/>
            <a:ext cx="0" cy="2423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7C15AE99-16A2-4DE7-9079-6D3564192745}"/>
              </a:ext>
            </a:extLst>
          </p:cNvPr>
          <p:cNvCxnSpPr>
            <a:cxnSpLocks/>
            <a:stCxn id="65" idx="1"/>
            <a:endCxn id="71" idx="3"/>
          </p:cNvCxnSpPr>
          <p:nvPr/>
        </p:nvCxnSpPr>
        <p:spPr>
          <a:xfrm flipH="1" flipV="1">
            <a:off x="7583215" y="1152348"/>
            <a:ext cx="1128275" cy="64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Соединитель: уступ 84">
            <a:extLst>
              <a:ext uri="{FF2B5EF4-FFF2-40B4-BE49-F238E27FC236}">
                <a16:creationId xmlns:a16="http://schemas.microsoft.com/office/drawing/2014/main" id="{B18DC940-5815-412F-BBA7-2F3D9E83FD27}"/>
              </a:ext>
            </a:extLst>
          </p:cNvPr>
          <p:cNvCxnSpPr>
            <a:stCxn id="68" idx="1"/>
            <a:endCxn id="5" idx="2"/>
          </p:cNvCxnSpPr>
          <p:nvPr/>
        </p:nvCxnSpPr>
        <p:spPr>
          <a:xfrm rot="10800000">
            <a:off x="1589518" y="773944"/>
            <a:ext cx="3998827" cy="38488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Группа 106">
            <a:extLst>
              <a:ext uri="{FF2B5EF4-FFF2-40B4-BE49-F238E27FC236}">
                <a16:creationId xmlns:a16="http://schemas.microsoft.com/office/drawing/2014/main" id="{5FE4084B-D998-4A4C-A498-9BAA90787F59}"/>
              </a:ext>
            </a:extLst>
          </p:cNvPr>
          <p:cNvGrpSpPr/>
          <p:nvPr/>
        </p:nvGrpSpPr>
        <p:grpSpPr>
          <a:xfrm>
            <a:off x="4336191" y="157656"/>
            <a:ext cx="423481" cy="3159096"/>
            <a:chOff x="4336191" y="157655"/>
            <a:chExt cx="423481" cy="3788479"/>
          </a:xfrm>
        </p:grpSpPr>
        <p:cxnSp>
          <p:nvCxnSpPr>
            <p:cNvPr id="89" name="Соединитель: изогнутый 88">
              <a:extLst>
                <a:ext uri="{FF2B5EF4-FFF2-40B4-BE49-F238E27FC236}">
                  <a16:creationId xmlns:a16="http://schemas.microsoft.com/office/drawing/2014/main" id="{6F206D4B-A47D-4BB8-9CA5-370404484F0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08690" y="485156"/>
              <a:ext cx="1001172" cy="34616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2" name="Соединитель: изогнутый 91">
              <a:extLst>
                <a:ext uri="{FF2B5EF4-FFF2-40B4-BE49-F238E27FC236}">
                  <a16:creationId xmlns:a16="http://schemas.microsoft.com/office/drawing/2014/main" id="{29079EE5-FD0A-4C37-99C7-00416BF9705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073075" y="1409596"/>
              <a:ext cx="908183" cy="38194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" name="Соединитель: изогнутый 97">
              <a:extLst>
                <a:ext uri="{FF2B5EF4-FFF2-40B4-BE49-F238E27FC236}">
                  <a16:creationId xmlns:a16="http://schemas.microsoft.com/office/drawing/2014/main" id="{AE6E95DB-3C3C-443F-96F6-11370037F3C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50222" y="2376629"/>
              <a:ext cx="1001172" cy="34616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Соединитель: изогнутый 98">
              <a:extLst>
                <a:ext uri="{FF2B5EF4-FFF2-40B4-BE49-F238E27FC236}">
                  <a16:creationId xmlns:a16="http://schemas.microsoft.com/office/drawing/2014/main" id="{EB9D6E93-F693-4190-A87E-0D34CFD6563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114607" y="3301069"/>
              <a:ext cx="908183" cy="38194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0" name="Овал 99">
            <a:extLst>
              <a:ext uri="{FF2B5EF4-FFF2-40B4-BE49-F238E27FC236}">
                <a16:creationId xmlns:a16="http://schemas.microsoft.com/office/drawing/2014/main" id="{72DE9A2E-9D08-4CB6-AB5B-224105623651}"/>
              </a:ext>
            </a:extLst>
          </p:cNvPr>
          <p:cNvSpPr/>
          <p:nvPr/>
        </p:nvSpPr>
        <p:spPr>
          <a:xfrm>
            <a:off x="94593" y="269119"/>
            <a:ext cx="775499" cy="504824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A2576C8-4045-441C-9CD6-41A26F7BB84C}"/>
              </a:ext>
            </a:extLst>
          </p:cNvPr>
          <p:cNvSpPr txBox="1"/>
          <p:nvPr/>
        </p:nvSpPr>
        <p:spPr>
          <a:xfrm>
            <a:off x="96656" y="323320"/>
            <a:ext cx="877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Mutex</a:t>
            </a:r>
            <a:endParaRPr lang="ru-RU" dirty="0"/>
          </a:p>
        </p:txBody>
      </p: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54250795-53C1-4EB4-BF3E-4EA1333DDF16}"/>
              </a:ext>
            </a:extLst>
          </p:cNvPr>
          <p:cNvSpPr/>
          <p:nvPr/>
        </p:nvSpPr>
        <p:spPr>
          <a:xfrm>
            <a:off x="0" y="3510419"/>
            <a:ext cx="12131560" cy="3280906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6C6D9A9-DE2B-4B8A-966D-19CAA1FAD801}"/>
              </a:ext>
            </a:extLst>
          </p:cNvPr>
          <p:cNvSpPr txBox="1"/>
          <p:nvPr/>
        </p:nvSpPr>
        <p:spPr>
          <a:xfrm>
            <a:off x="40455" y="3488141"/>
            <a:ext cx="120911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Автоматическая управление устройствами (отправка команд) реализована так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Есть небольшой класс </a:t>
            </a:r>
            <a:r>
              <a:rPr lang="en-US" dirty="0" err="1"/>
              <a:t>CommandTable</a:t>
            </a:r>
            <a:r>
              <a:rPr lang="en-US" dirty="0"/>
              <a:t>, </a:t>
            </a:r>
            <a:r>
              <a:rPr lang="ru-RU" dirty="0"/>
              <a:t>который считывает </a:t>
            </a:r>
            <a:r>
              <a:rPr lang="en-US" dirty="0"/>
              <a:t>csv-</a:t>
            </a:r>
            <a:r>
              <a:rPr lang="ru-RU" dirty="0"/>
              <a:t>файл и вызывает соответствующие строкам команды.</a:t>
            </a:r>
          </a:p>
          <a:p>
            <a:r>
              <a:rPr lang="ru-RU" dirty="0"/>
              <a:t>Есть обертка над этим классом </a:t>
            </a:r>
            <a:r>
              <a:rPr lang="en-US" dirty="0" err="1"/>
              <a:t>DeviceController</a:t>
            </a:r>
            <a:r>
              <a:rPr lang="en-US" dirty="0"/>
              <a:t>, </a:t>
            </a:r>
            <a:r>
              <a:rPr lang="ru-RU" dirty="0"/>
              <a:t>которая просто предоставляет существующие команды.</a:t>
            </a:r>
          </a:p>
          <a:p>
            <a:endParaRPr lang="ru-RU" dirty="0"/>
          </a:p>
          <a:p>
            <a:r>
              <a:rPr lang="ru-RU" dirty="0"/>
              <a:t>Таблица из этого примера будет работать так</a:t>
            </a:r>
            <a:r>
              <a:rPr lang="en-US" dirty="0"/>
              <a:t>: </a:t>
            </a:r>
            <a:r>
              <a:rPr lang="ru-RU" dirty="0"/>
              <a:t>сначала вызовется </a:t>
            </a:r>
            <a:r>
              <a:rPr lang="en-US" dirty="0" err="1"/>
              <a:t>Korad.Set_U_for_t</a:t>
            </a:r>
            <a:r>
              <a:rPr lang="ru-RU" dirty="0"/>
              <a:t>(</a:t>
            </a:r>
            <a:r>
              <a:rPr lang="en-US" dirty="0"/>
              <a:t>1.75, 2</a:t>
            </a:r>
            <a:r>
              <a:rPr lang="ru-RU" dirty="0"/>
              <a:t>)</a:t>
            </a:r>
            <a:r>
              <a:rPr lang="en-US" dirty="0"/>
              <a:t>. </a:t>
            </a:r>
            <a:r>
              <a:rPr lang="ru-RU" dirty="0"/>
              <a:t>На </a:t>
            </a:r>
            <a:r>
              <a:rPr lang="ru-RU" dirty="0" err="1"/>
              <a:t>корад</a:t>
            </a:r>
            <a:r>
              <a:rPr lang="ru-RU" dirty="0"/>
              <a:t> будет отправлена команда установить напряжение </a:t>
            </a:r>
            <a:r>
              <a:rPr lang="en-US" dirty="0"/>
              <a:t>U = 1.75 </a:t>
            </a:r>
            <a:r>
              <a:rPr lang="ru-RU" dirty="0"/>
              <a:t>на время </a:t>
            </a:r>
            <a:r>
              <a:rPr lang="en-US" dirty="0"/>
              <a:t>t = 2 </a:t>
            </a:r>
            <a:r>
              <a:rPr lang="ru-RU" dirty="0"/>
              <a:t>с. Через 2 секунды управление будет передано обратно к </a:t>
            </a:r>
            <a:r>
              <a:rPr lang="en-US" dirty="0" err="1"/>
              <a:t>CommandTable</a:t>
            </a:r>
            <a:r>
              <a:rPr lang="en-US" dirty="0"/>
              <a:t> </a:t>
            </a:r>
            <a:r>
              <a:rPr lang="ru-RU" dirty="0"/>
              <a:t>и она вызовет следующую команду </a:t>
            </a:r>
            <a:r>
              <a:rPr lang="en-US" dirty="0" err="1"/>
              <a:t>Korad.Set_I_for_t</a:t>
            </a:r>
            <a:r>
              <a:rPr lang="ru-RU" dirty="0"/>
              <a:t>(</a:t>
            </a:r>
            <a:r>
              <a:rPr lang="en-US" dirty="0"/>
              <a:t>0.01, 5</a:t>
            </a:r>
            <a:r>
              <a:rPr lang="ru-RU" dirty="0"/>
              <a:t>) – установить ток </a:t>
            </a:r>
            <a:r>
              <a:rPr lang="en-US" dirty="0"/>
              <a:t>I = 0.01 </a:t>
            </a:r>
            <a:r>
              <a:rPr lang="ru-RU" dirty="0"/>
              <a:t>А на </a:t>
            </a:r>
            <a:r>
              <a:rPr lang="en-US" dirty="0"/>
              <a:t>t = 5 c.</a:t>
            </a:r>
          </a:p>
          <a:p>
            <a:r>
              <a:rPr lang="ru-RU" dirty="0"/>
              <a:t>Еще через 5 секунд </a:t>
            </a:r>
            <a:r>
              <a:rPr lang="en-US" dirty="0" err="1"/>
              <a:t>CommandTable</a:t>
            </a:r>
            <a:r>
              <a:rPr lang="en-US" dirty="0"/>
              <a:t> </a:t>
            </a:r>
            <a:r>
              <a:rPr lang="ru-RU" dirty="0"/>
              <a:t>получит управление и вызовет команду </a:t>
            </a:r>
            <a:r>
              <a:rPr lang="en-US" dirty="0" err="1"/>
              <a:t>Korad.Set_U</a:t>
            </a:r>
            <a:r>
              <a:rPr lang="en-US" dirty="0"/>
              <a:t>(0) – </a:t>
            </a:r>
            <a:r>
              <a:rPr lang="ru-RU" dirty="0"/>
              <a:t>установить напряжение </a:t>
            </a:r>
            <a:r>
              <a:rPr lang="en-US" dirty="0"/>
              <a:t>U = 0 </a:t>
            </a:r>
            <a:r>
              <a:rPr lang="ru-RU" dirty="0"/>
              <a:t>В. </a:t>
            </a:r>
            <a:r>
              <a:rPr lang="ru-RU" b="1" dirty="0"/>
              <a:t>Аргумент </a:t>
            </a:r>
            <a:r>
              <a:rPr lang="en-US" b="1" dirty="0"/>
              <a:t>“</a:t>
            </a:r>
            <a:r>
              <a:rPr lang="ru-RU" b="1" dirty="0"/>
              <a:t>30</a:t>
            </a:r>
            <a:r>
              <a:rPr lang="en-US" b="1" dirty="0"/>
              <a:t>”</a:t>
            </a:r>
            <a:r>
              <a:rPr lang="ru-RU" b="1" dirty="0"/>
              <a:t> в этой строке</a:t>
            </a:r>
            <a:r>
              <a:rPr lang="en-US" b="1" dirty="0"/>
              <a:t> </a:t>
            </a:r>
            <a:r>
              <a:rPr lang="ru-RU" b="1" dirty="0"/>
              <a:t>будет отброшен как лишний.</a:t>
            </a:r>
          </a:p>
          <a:p>
            <a:endParaRPr lang="ru-RU" b="1" dirty="0"/>
          </a:p>
          <a:p>
            <a:r>
              <a:rPr lang="ru-RU" b="1" dirty="0"/>
              <a:t>Отправка команд и логирование работают асинхронно. </a:t>
            </a:r>
            <a:r>
              <a:rPr lang="ru-RU" dirty="0"/>
              <a:t>Для корректной их работы устройства работают через </a:t>
            </a:r>
            <a:r>
              <a:rPr lang="en-US" dirty="0"/>
              <a:t>mutex (</a:t>
            </a:r>
            <a:r>
              <a:rPr lang="en-US" dirty="0" err="1"/>
              <a:t>threading.Lock</a:t>
            </a:r>
            <a:r>
              <a:rPr lang="en-US" dirty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472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Соединитель: уступ 101">
            <a:extLst>
              <a:ext uri="{FF2B5EF4-FFF2-40B4-BE49-F238E27FC236}">
                <a16:creationId xmlns:a16="http://schemas.microsoft.com/office/drawing/2014/main" id="{69E82600-5DC8-4F66-B9F2-3ADFCE0EFE1B}"/>
              </a:ext>
            </a:extLst>
          </p:cNvPr>
          <p:cNvCxnSpPr>
            <a:cxnSpLocks/>
            <a:endCxn id="89" idx="1"/>
          </p:cNvCxnSpPr>
          <p:nvPr/>
        </p:nvCxnSpPr>
        <p:spPr>
          <a:xfrm rot="16200000" flipH="1">
            <a:off x="4925893" y="983466"/>
            <a:ext cx="848422" cy="4984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0AD0DB70-A231-4B2B-92AF-8CED7784D0CD}"/>
              </a:ext>
            </a:extLst>
          </p:cNvPr>
          <p:cNvGrpSpPr/>
          <p:nvPr/>
        </p:nvGrpSpPr>
        <p:grpSpPr>
          <a:xfrm>
            <a:off x="1570197" y="303633"/>
            <a:ext cx="1418897" cy="504825"/>
            <a:chOff x="1685415" y="302183"/>
            <a:chExt cx="1418897" cy="504825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54D8B073-0FAC-4045-B852-F10F97452382}"/>
                </a:ext>
              </a:extLst>
            </p:cNvPr>
            <p:cNvSpPr/>
            <p:nvPr/>
          </p:nvSpPr>
          <p:spPr>
            <a:xfrm>
              <a:off x="1685415" y="302183"/>
              <a:ext cx="1418897" cy="5048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EFDB81-C511-4F2E-A300-84F606C8CB05}"/>
                </a:ext>
              </a:extLst>
            </p:cNvPr>
            <p:cNvSpPr txBox="1"/>
            <p:nvPr/>
          </p:nvSpPr>
          <p:spPr>
            <a:xfrm>
              <a:off x="1972052" y="369929"/>
              <a:ext cx="8771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Korad</a:t>
              </a:r>
              <a:endParaRPr lang="ru-RU" dirty="0"/>
            </a:p>
          </p:txBody>
        </p:sp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FDB8427D-4CE5-4333-ADFF-398C54184C75}"/>
              </a:ext>
            </a:extLst>
          </p:cNvPr>
          <p:cNvGrpSpPr/>
          <p:nvPr/>
        </p:nvGrpSpPr>
        <p:grpSpPr>
          <a:xfrm>
            <a:off x="3755716" y="303633"/>
            <a:ext cx="1562312" cy="504825"/>
            <a:chOff x="3332872" y="302183"/>
            <a:chExt cx="1562312" cy="504825"/>
          </a:xfrm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6243E228-C4D4-4DE6-85B0-D855FB02146A}"/>
                </a:ext>
              </a:extLst>
            </p:cNvPr>
            <p:cNvSpPr/>
            <p:nvPr/>
          </p:nvSpPr>
          <p:spPr>
            <a:xfrm>
              <a:off x="3332872" y="302183"/>
              <a:ext cx="1476511" cy="5048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826ECC0-1A65-4132-AE08-FD8D02C184A8}"/>
                </a:ext>
              </a:extLst>
            </p:cNvPr>
            <p:cNvSpPr txBox="1"/>
            <p:nvPr/>
          </p:nvSpPr>
          <p:spPr>
            <a:xfrm>
              <a:off x="3418671" y="369929"/>
              <a:ext cx="14765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LcardE2010B</a:t>
              </a:r>
              <a:endParaRPr lang="ru-RU" dirty="0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23B0EDBF-C551-4AB7-BA24-A2EC8FA74B6E}"/>
              </a:ext>
            </a:extLst>
          </p:cNvPr>
          <p:cNvGrpSpPr/>
          <p:nvPr/>
        </p:nvGrpSpPr>
        <p:grpSpPr>
          <a:xfrm>
            <a:off x="3958346" y="800852"/>
            <a:ext cx="114348" cy="839394"/>
            <a:chOff x="2681458" y="578408"/>
            <a:chExt cx="85390" cy="548826"/>
          </a:xfrm>
        </p:grpSpPr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A32EAC77-E041-4368-9CAF-2372DDE8A8F6}"/>
                </a:ext>
              </a:extLst>
            </p:cNvPr>
            <p:cNvCxnSpPr>
              <a:cxnSpLocks/>
            </p:cNvCxnSpPr>
            <p:nvPr/>
          </p:nvCxnSpPr>
          <p:spPr>
            <a:xfrm>
              <a:off x="2766848" y="578408"/>
              <a:ext cx="0" cy="54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21C8E955-B1D5-4235-A96D-6E471FE9AA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1458" y="578409"/>
              <a:ext cx="0" cy="548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13A83217-7D69-44FC-B625-3847EAD61A82}"/>
              </a:ext>
            </a:extLst>
          </p:cNvPr>
          <p:cNvGrpSpPr/>
          <p:nvPr/>
        </p:nvGrpSpPr>
        <p:grpSpPr>
          <a:xfrm>
            <a:off x="2848206" y="886522"/>
            <a:ext cx="81099" cy="779966"/>
            <a:chOff x="2029817" y="597721"/>
            <a:chExt cx="85390" cy="529513"/>
          </a:xfrm>
        </p:grpSpPr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B8A1E49D-056D-4550-859F-A349F8BFCC12}"/>
                </a:ext>
              </a:extLst>
            </p:cNvPr>
            <p:cNvCxnSpPr>
              <a:cxnSpLocks/>
            </p:cNvCxnSpPr>
            <p:nvPr/>
          </p:nvCxnSpPr>
          <p:spPr>
            <a:xfrm>
              <a:off x="2115207" y="597721"/>
              <a:ext cx="0" cy="529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8FBE81B1-A031-48BF-A7E2-A0F1317C26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9817" y="597722"/>
              <a:ext cx="0" cy="5295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182CB1E0-4481-4632-8728-877A2290263B}"/>
              </a:ext>
            </a:extLst>
          </p:cNvPr>
          <p:cNvGrpSpPr/>
          <p:nvPr/>
        </p:nvGrpSpPr>
        <p:grpSpPr>
          <a:xfrm>
            <a:off x="2564434" y="1657627"/>
            <a:ext cx="1972438" cy="1761848"/>
            <a:chOff x="3625445" y="3163821"/>
            <a:chExt cx="1972438" cy="1761848"/>
          </a:xfrm>
        </p:grpSpPr>
        <p:cxnSp>
          <p:nvCxnSpPr>
            <p:cNvPr id="17" name="Соединитель: уступ 16">
              <a:extLst>
                <a:ext uri="{FF2B5EF4-FFF2-40B4-BE49-F238E27FC236}">
                  <a16:creationId xmlns:a16="http://schemas.microsoft.com/office/drawing/2014/main" id="{124EC3E2-5EED-4FEC-A8C7-2A3D02B10E42}"/>
                </a:ext>
              </a:extLst>
            </p:cNvPr>
            <p:cNvCxnSpPr>
              <a:cxnSpLocks/>
              <a:stCxn id="37" idx="2"/>
              <a:endCxn id="30" idx="0"/>
            </p:cNvCxnSpPr>
            <p:nvPr/>
          </p:nvCxnSpPr>
          <p:spPr>
            <a:xfrm rot="5400000">
              <a:off x="3931718" y="3819667"/>
              <a:ext cx="748784" cy="44674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Группа 17">
              <a:extLst>
                <a:ext uri="{FF2B5EF4-FFF2-40B4-BE49-F238E27FC236}">
                  <a16:creationId xmlns:a16="http://schemas.microsoft.com/office/drawing/2014/main" id="{380698DC-3C9C-4714-A106-CD13C1419B35}"/>
                </a:ext>
              </a:extLst>
            </p:cNvPr>
            <p:cNvGrpSpPr/>
            <p:nvPr/>
          </p:nvGrpSpPr>
          <p:grpSpPr>
            <a:xfrm>
              <a:off x="3820032" y="3163821"/>
              <a:ext cx="1418897" cy="504825"/>
              <a:chOff x="1715626" y="2010114"/>
              <a:chExt cx="1418897" cy="504825"/>
            </a:xfrm>
          </p:grpSpPr>
          <p:sp>
            <p:nvSpPr>
              <p:cNvPr id="37" name="Прямоугольник 36">
                <a:extLst>
                  <a:ext uri="{FF2B5EF4-FFF2-40B4-BE49-F238E27FC236}">
                    <a16:creationId xmlns:a16="http://schemas.microsoft.com/office/drawing/2014/main" id="{8A8D5BB6-DD1D-4C7C-912A-80DDF2C0BD52}"/>
                  </a:ext>
                </a:extLst>
              </p:cNvPr>
              <p:cNvSpPr/>
              <p:nvPr/>
            </p:nvSpPr>
            <p:spPr>
              <a:xfrm>
                <a:off x="1715626" y="2010114"/>
                <a:ext cx="1418897" cy="50482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D84C089-7ECB-4F7D-BFE3-8B5A2036CA91}"/>
                  </a:ext>
                </a:extLst>
              </p:cNvPr>
              <p:cNvSpPr txBox="1"/>
              <p:nvPr/>
            </p:nvSpPr>
            <p:spPr>
              <a:xfrm>
                <a:off x="1781973" y="2077860"/>
                <a:ext cx="13525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Tab_Logger</a:t>
                </a:r>
                <a:endParaRPr lang="ru-RU" dirty="0"/>
              </a:p>
            </p:txBody>
          </p:sp>
        </p:grpSp>
        <p:grpSp>
          <p:nvGrpSpPr>
            <p:cNvPr id="20" name="Группа 19">
              <a:extLst>
                <a:ext uri="{FF2B5EF4-FFF2-40B4-BE49-F238E27FC236}">
                  <a16:creationId xmlns:a16="http://schemas.microsoft.com/office/drawing/2014/main" id="{9D26F299-C9BA-4414-B8E1-D9E4F7C8ADF4}"/>
                </a:ext>
              </a:extLst>
            </p:cNvPr>
            <p:cNvGrpSpPr/>
            <p:nvPr/>
          </p:nvGrpSpPr>
          <p:grpSpPr>
            <a:xfrm>
              <a:off x="3625445" y="4417430"/>
              <a:ext cx="929509" cy="504825"/>
              <a:chOff x="378893" y="3206535"/>
              <a:chExt cx="929509" cy="504825"/>
            </a:xfrm>
          </p:grpSpPr>
          <p:sp>
            <p:nvSpPr>
              <p:cNvPr id="30" name="Прямоугольник 29">
                <a:extLst>
                  <a:ext uri="{FF2B5EF4-FFF2-40B4-BE49-F238E27FC236}">
                    <a16:creationId xmlns:a16="http://schemas.microsoft.com/office/drawing/2014/main" id="{243A65E4-EC50-4C06-80D1-4EDBF0A7899B}"/>
                  </a:ext>
                </a:extLst>
              </p:cNvPr>
              <p:cNvSpPr/>
              <p:nvPr/>
            </p:nvSpPr>
            <p:spPr>
              <a:xfrm>
                <a:off x="378893" y="3206535"/>
                <a:ext cx="914586" cy="50482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DE2F9CC-3808-4D36-8491-208A85DB97F9}"/>
                  </a:ext>
                </a:extLst>
              </p:cNvPr>
              <p:cNvSpPr txBox="1"/>
              <p:nvPr/>
            </p:nvSpPr>
            <p:spPr>
              <a:xfrm>
                <a:off x="479206" y="3274921"/>
                <a:ext cx="829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Graph</a:t>
                </a:r>
                <a:endParaRPr lang="ru-RU" dirty="0"/>
              </a:p>
            </p:txBody>
          </p:sp>
        </p:grpSp>
        <p:grpSp>
          <p:nvGrpSpPr>
            <p:cNvPr id="22" name="Группа 21">
              <a:extLst>
                <a:ext uri="{FF2B5EF4-FFF2-40B4-BE49-F238E27FC236}">
                  <a16:creationId xmlns:a16="http://schemas.microsoft.com/office/drawing/2014/main" id="{B4ABC9FB-3DC8-4C41-928B-E2B7F64FFB01}"/>
                </a:ext>
              </a:extLst>
            </p:cNvPr>
            <p:cNvGrpSpPr/>
            <p:nvPr/>
          </p:nvGrpSpPr>
          <p:grpSpPr>
            <a:xfrm>
              <a:off x="4668374" y="4420844"/>
              <a:ext cx="929509" cy="504825"/>
              <a:chOff x="378893" y="3206535"/>
              <a:chExt cx="929509" cy="504825"/>
            </a:xfrm>
          </p:grpSpPr>
          <p:sp>
            <p:nvSpPr>
              <p:cNvPr id="24" name="Прямоугольник 23">
                <a:extLst>
                  <a:ext uri="{FF2B5EF4-FFF2-40B4-BE49-F238E27FC236}">
                    <a16:creationId xmlns:a16="http://schemas.microsoft.com/office/drawing/2014/main" id="{A053268C-37EF-4839-9239-982ACC297988}"/>
                  </a:ext>
                </a:extLst>
              </p:cNvPr>
              <p:cNvSpPr/>
              <p:nvPr/>
            </p:nvSpPr>
            <p:spPr>
              <a:xfrm>
                <a:off x="378893" y="3206535"/>
                <a:ext cx="914586" cy="50482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sz="120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7C7BE9F-CFD5-4917-9FDE-453EEA94EBF2}"/>
                  </a:ext>
                </a:extLst>
              </p:cNvPr>
              <p:cNvSpPr txBox="1"/>
              <p:nvPr/>
            </p:nvSpPr>
            <p:spPr>
              <a:xfrm>
                <a:off x="479206" y="3274921"/>
                <a:ext cx="8291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Graph</a:t>
                </a:r>
                <a:endParaRPr lang="ru-RU" dirty="0"/>
              </a:p>
            </p:txBody>
          </p:sp>
        </p:grpSp>
        <p:cxnSp>
          <p:nvCxnSpPr>
            <p:cNvPr id="23" name="Соединитель: уступ 22">
              <a:extLst>
                <a:ext uri="{FF2B5EF4-FFF2-40B4-BE49-F238E27FC236}">
                  <a16:creationId xmlns:a16="http://schemas.microsoft.com/office/drawing/2014/main" id="{18C6889B-4D98-4AEF-8C05-CA94006A2143}"/>
                </a:ext>
              </a:extLst>
            </p:cNvPr>
            <p:cNvCxnSpPr>
              <a:cxnSpLocks/>
              <a:stCxn id="37" idx="2"/>
              <a:endCxn id="24" idx="0"/>
            </p:cNvCxnSpPr>
            <p:nvPr/>
          </p:nvCxnSpPr>
          <p:spPr>
            <a:xfrm rot="16200000" flipH="1">
              <a:off x="4451475" y="3746652"/>
              <a:ext cx="752198" cy="59618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21EEA3B3-A71C-46EC-B380-74C5E3174CE9}"/>
              </a:ext>
            </a:extLst>
          </p:cNvPr>
          <p:cNvGrpSpPr/>
          <p:nvPr/>
        </p:nvGrpSpPr>
        <p:grpSpPr>
          <a:xfrm>
            <a:off x="263612" y="2032022"/>
            <a:ext cx="1899224" cy="504822"/>
            <a:chOff x="3332872" y="298253"/>
            <a:chExt cx="704532" cy="1564761"/>
          </a:xfrm>
        </p:grpSpPr>
        <p:sp>
          <p:nvSpPr>
            <p:cNvPr id="52" name="Прямоугольник 51">
              <a:extLst>
                <a:ext uri="{FF2B5EF4-FFF2-40B4-BE49-F238E27FC236}">
                  <a16:creationId xmlns:a16="http://schemas.microsoft.com/office/drawing/2014/main" id="{FED23149-4C76-426C-9EED-C4F82A5E49C4}"/>
                </a:ext>
              </a:extLst>
            </p:cNvPr>
            <p:cNvSpPr/>
            <p:nvPr/>
          </p:nvSpPr>
          <p:spPr>
            <a:xfrm>
              <a:off x="3332872" y="298253"/>
              <a:ext cx="704532" cy="15647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A94E28-4061-4241-B9A8-C6CB648C7FF2}"/>
                </a:ext>
              </a:extLst>
            </p:cNvPr>
            <p:cNvSpPr txBox="1"/>
            <p:nvPr/>
          </p:nvSpPr>
          <p:spPr>
            <a:xfrm>
              <a:off x="3364701" y="508237"/>
              <a:ext cx="644437" cy="114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DeviceController</a:t>
              </a:r>
              <a:endParaRPr lang="ru-RU" dirty="0"/>
            </a:p>
          </p:txBody>
        </p:sp>
      </p:grpSp>
      <p:cxnSp>
        <p:nvCxnSpPr>
          <p:cNvPr id="57" name="Соединитель: уступ 56">
            <a:extLst>
              <a:ext uri="{FF2B5EF4-FFF2-40B4-BE49-F238E27FC236}">
                <a16:creationId xmlns:a16="http://schemas.microsoft.com/office/drawing/2014/main" id="{4EFF9421-73B3-49A4-A926-35B6C5888A69}"/>
              </a:ext>
            </a:extLst>
          </p:cNvPr>
          <p:cNvCxnSpPr>
            <a:cxnSpLocks/>
            <a:stCxn id="52" idx="0"/>
            <a:endCxn id="5" idx="2"/>
          </p:cNvCxnSpPr>
          <p:nvPr/>
        </p:nvCxnSpPr>
        <p:spPr>
          <a:xfrm rot="5400000" flipH="1" flipV="1">
            <a:off x="1134653" y="887029"/>
            <a:ext cx="1223564" cy="10664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CAEE2EDB-133B-4EBD-B9FD-8E73EB4207CE}"/>
              </a:ext>
            </a:extLst>
          </p:cNvPr>
          <p:cNvSpPr/>
          <p:nvPr/>
        </p:nvSpPr>
        <p:spPr>
          <a:xfrm>
            <a:off x="73016" y="3590341"/>
            <a:ext cx="11976109" cy="3115323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CD85F78F-0A95-4461-870B-A1AF0E63C003}"/>
              </a:ext>
            </a:extLst>
          </p:cNvPr>
          <p:cNvGrpSpPr/>
          <p:nvPr/>
        </p:nvGrpSpPr>
        <p:grpSpPr>
          <a:xfrm>
            <a:off x="2384538" y="848957"/>
            <a:ext cx="81068" cy="1906471"/>
            <a:chOff x="4336191" y="157655"/>
            <a:chExt cx="423481" cy="3788479"/>
          </a:xfrm>
        </p:grpSpPr>
        <p:cxnSp>
          <p:nvCxnSpPr>
            <p:cNvPr id="71" name="Соединитель: изогнутый 70">
              <a:extLst>
                <a:ext uri="{FF2B5EF4-FFF2-40B4-BE49-F238E27FC236}">
                  <a16:creationId xmlns:a16="http://schemas.microsoft.com/office/drawing/2014/main" id="{C07F1D56-ABA2-41C5-A6E8-CEAA42C1E5E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08690" y="485156"/>
              <a:ext cx="1001172" cy="34616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2" name="Соединитель: изогнутый 71">
              <a:extLst>
                <a:ext uri="{FF2B5EF4-FFF2-40B4-BE49-F238E27FC236}">
                  <a16:creationId xmlns:a16="http://schemas.microsoft.com/office/drawing/2014/main" id="{617CA122-87ED-46EF-9045-D4C7C14B9EA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073075" y="1409596"/>
              <a:ext cx="908183" cy="38194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Соединитель: изогнутый 72">
              <a:extLst>
                <a:ext uri="{FF2B5EF4-FFF2-40B4-BE49-F238E27FC236}">
                  <a16:creationId xmlns:a16="http://schemas.microsoft.com/office/drawing/2014/main" id="{3C6FA307-48FA-438C-8A3A-FBC1EDC5711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50222" y="2376629"/>
              <a:ext cx="1001172" cy="34616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4" name="Соединитель: изогнутый 73">
              <a:extLst>
                <a:ext uri="{FF2B5EF4-FFF2-40B4-BE49-F238E27FC236}">
                  <a16:creationId xmlns:a16="http://schemas.microsoft.com/office/drawing/2014/main" id="{B53DA5E2-8024-4969-B7A6-623A8C557CF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114607" y="3301069"/>
              <a:ext cx="908183" cy="38194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0" name="Группа 79">
            <a:extLst>
              <a:ext uri="{FF2B5EF4-FFF2-40B4-BE49-F238E27FC236}">
                <a16:creationId xmlns:a16="http://schemas.microsoft.com/office/drawing/2014/main" id="{83C4823F-2255-463D-93A9-83CFFCBEBC38}"/>
              </a:ext>
            </a:extLst>
          </p:cNvPr>
          <p:cNvGrpSpPr/>
          <p:nvPr/>
        </p:nvGrpSpPr>
        <p:grpSpPr>
          <a:xfrm rot="5400000">
            <a:off x="1345792" y="1658449"/>
            <a:ext cx="63294" cy="2130665"/>
            <a:chOff x="4336191" y="157655"/>
            <a:chExt cx="423481" cy="3788479"/>
          </a:xfrm>
        </p:grpSpPr>
        <p:cxnSp>
          <p:nvCxnSpPr>
            <p:cNvPr id="81" name="Соединитель: изогнутый 80">
              <a:extLst>
                <a:ext uri="{FF2B5EF4-FFF2-40B4-BE49-F238E27FC236}">
                  <a16:creationId xmlns:a16="http://schemas.microsoft.com/office/drawing/2014/main" id="{39B18AE6-1B1B-45C3-8C2F-D0572D2BA4F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08690" y="485156"/>
              <a:ext cx="1001172" cy="34616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2" name="Соединитель: изогнутый 81">
              <a:extLst>
                <a:ext uri="{FF2B5EF4-FFF2-40B4-BE49-F238E27FC236}">
                  <a16:creationId xmlns:a16="http://schemas.microsoft.com/office/drawing/2014/main" id="{704F171F-8117-4A73-9FCE-7AF96D5882B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073075" y="1409596"/>
              <a:ext cx="908183" cy="38194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3" name="Соединитель: изогнутый 82">
              <a:extLst>
                <a:ext uri="{FF2B5EF4-FFF2-40B4-BE49-F238E27FC236}">
                  <a16:creationId xmlns:a16="http://schemas.microsoft.com/office/drawing/2014/main" id="{807B84FA-2F0E-44F6-9836-90FFBDB0722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50222" y="2376629"/>
              <a:ext cx="1001172" cy="34616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Соединитель: изогнутый 83">
              <a:extLst>
                <a:ext uri="{FF2B5EF4-FFF2-40B4-BE49-F238E27FC236}">
                  <a16:creationId xmlns:a16="http://schemas.microsoft.com/office/drawing/2014/main" id="{01B1DCAB-14F2-4208-B57C-886A3816C3E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114607" y="3301069"/>
              <a:ext cx="908183" cy="38194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DC41FDB8-F351-4E08-B1FA-BC6625A46B43}"/>
              </a:ext>
            </a:extLst>
          </p:cNvPr>
          <p:cNvSpPr/>
          <p:nvPr/>
        </p:nvSpPr>
        <p:spPr>
          <a:xfrm>
            <a:off x="5599312" y="381600"/>
            <a:ext cx="2373791" cy="4372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2D696B9-772D-45E1-A858-119BBFFA8A18}"/>
              </a:ext>
            </a:extLst>
          </p:cNvPr>
          <p:cNvSpPr txBox="1"/>
          <p:nvPr/>
        </p:nvSpPr>
        <p:spPr>
          <a:xfrm>
            <a:off x="5657749" y="431520"/>
            <a:ext cx="237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Lcard_syncdController</a:t>
            </a:r>
            <a:endParaRPr lang="ru-RU" dirty="0"/>
          </a:p>
        </p:txBody>
      </p:sp>
      <p:grpSp>
        <p:nvGrpSpPr>
          <p:cNvPr id="88" name="Группа 87">
            <a:extLst>
              <a:ext uri="{FF2B5EF4-FFF2-40B4-BE49-F238E27FC236}">
                <a16:creationId xmlns:a16="http://schemas.microsoft.com/office/drawing/2014/main" id="{07BFE35F-4D18-4DBF-8770-18E70B8AAB95}"/>
              </a:ext>
            </a:extLst>
          </p:cNvPr>
          <p:cNvGrpSpPr/>
          <p:nvPr/>
        </p:nvGrpSpPr>
        <p:grpSpPr>
          <a:xfrm>
            <a:off x="5599308" y="1444353"/>
            <a:ext cx="2373791" cy="426373"/>
            <a:chOff x="3332872" y="302183"/>
            <a:chExt cx="1476511" cy="506390"/>
          </a:xfrm>
        </p:grpSpPr>
        <p:sp>
          <p:nvSpPr>
            <p:cNvPr id="89" name="Прямоугольник 88">
              <a:extLst>
                <a:ext uri="{FF2B5EF4-FFF2-40B4-BE49-F238E27FC236}">
                  <a16:creationId xmlns:a16="http://schemas.microsoft.com/office/drawing/2014/main" id="{058A4664-A074-4A41-82AF-607365A474F8}"/>
                </a:ext>
              </a:extLst>
            </p:cNvPr>
            <p:cNvSpPr/>
            <p:nvPr/>
          </p:nvSpPr>
          <p:spPr>
            <a:xfrm>
              <a:off x="3332872" y="302183"/>
              <a:ext cx="1476511" cy="5048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52976C6-B7BF-4241-81C1-7DEB6C7E25C6}"/>
                </a:ext>
              </a:extLst>
            </p:cNvPr>
            <p:cNvSpPr txBox="1"/>
            <p:nvPr/>
          </p:nvSpPr>
          <p:spPr>
            <a:xfrm>
              <a:off x="3418671" y="369929"/>
              <a:ext cx="1319195" cy="438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Lcard_IF_FullBuffers</a:t>
              </a:r>
              <a:endParaRPr lang="ru-RU" dirty="0"/>
            </a:p>
          </p:txBody>
        </p:sp>
      </p:grpSp>
      <p:grpSp>
        <p:nvGrpSpPr>
          <p:cNvPr id="91" name="Группа 90">
            <a:extLst>
              <a:ext uri="{FF2B5EF4-FFF2-40B4-BE49-F238E27FC236}">
                <a16:creationId xmlns:a16="http://schemas.microsoft.com/office/drawing/2014/main" id="{AC575304-B9C1-4481-A733-94236D4ADB20}"/>
              </a:ext>
            </a:extLst>
          </p:cNvPr>
          <p:cNvGrpSpPr/>
          <p:nvPr/>
        </p:nvGrpSpPr>
        <p:grpSpPr>
          <a:xfrm>
            <a:off x="5599308" y="2950461"/>
            <a:ext cx="2511734" cy="426373"/>
            <a:chOff x="3332872" y="302183"/>
            <a:chExt cx="1562312" cy="506390"/>
          </a:xfrm>
        </p:grpSpPr>
        <p:sp>
          <p:nvSpPr>
            <p:cNvPr id="92" name="Прямоугольник 91">
              <a:extLst>
                <a:ext uri="{FF2B5EF4-FFF2-40B4-BE49-F238E27FC236}">
                  <a16:creationId xmlns:a16="http://schemas.microsoft.com/office/drawing/2014/main" id="{D48C9CA7-4459-47FC-B10E-DCBA992E1FD4}"/>
                </a:ext>
              </a:extLst>
            </p:cNvPr>
            <p:cNvSpPr/>
            <p:nvPr/>
          </p:nvSpPr>
          <p:spPr>
            <a:xfrm>
              <a:off x="3332872" y="302183"/>
              <a:ext cx="1476511" cy="5048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1150F69-004A-4E3A-9FB9-C9CA655FEF92}"/>
                </a:ext>
              </a:extLst>
            </p:cNvPr>
            <p:cNvSpPr txBox="1"/>
            <p:nvPr/>
          </p:nvSpPr>
          <p:spPr>
            <a:xfrm>
              <a:off x="3418671" y="369929"/>
              <a:ext cx="1476513" cy="438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Tab_Lcard_VAC_GUI</a:t>
              </a:r>
              <a:endParaRPr lang="ru-RU" dirty="0"/>
            </a:p>
          </p:txBody>
        </p:sp>
      </p:grpSp>
      <p:grpSp>
        <p:nvGrpSpPr>
          <p:cNvPr id="94" name="Группа 93">
            <a:extLst>
              <a:ext uri="{FF2B5EF4-FFF2-40B4-BE49-F238E27FC236}">
                <a16:creationId xmlns:a16="http://schemas.microsoft.com/office/drawing/2014/main" id="{2306664E-F321-4FD2-8F41-18D41132D96D}"/>
              </a:ext>
            </a:extLst>
          </p:cNvPr>
          <p:cNvGrpSpPr/>
          <p:nvPr/>
        </p:nvGrpSpPr>
        <p:grpSpPr>
          <a:xfrm rot="16200000">
            <a:off x="5375867" y="427860"/>
            <a:ext cx="79802" cy="367081"/>
            <a:chOff x="2681458" y="578408"/>
            <a:chExt cx="85390" cy="548826"/>
          </a:xfrm>
        </p:grpSpPr>
        <p:cxnSp>
          <p:nvCxnSpPr>
            <p:cNvPr id="95" name="Прямая со стрелкой 94">
              <a:extLst>
                <a:ext uri="{FF2B5EF4-FFF2-40B4-BE49-F238E27FC236}">
                  <a16:creationId xmlns:a16="http://schemas.microsoft.com/office/drawing/2014/main" id="{4AAB3DFA-595E-4F0E-AAD7-0DC2560E8AEA}"/>
                </a:ext>
              </a:extLst>
            </p:cNvPr>
            <p:cNvCxnSpPr>
              <a:cxnSpLocks/>
            </p:cNvCxnSpPr>
            <p:nvPr/>
          </p:nvCxnSpPr>
          <p:spPr>
            <a:xfrm>
              <a:off x="2766848" y="578408"/>
              <a:ext cx="0" cy="54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 стрелкой 95">
              <a:extLst>
                <a:ext uri="{FF2B5EF4-FFF2-40B4-BE49-F238E27FC236}">
                  <a16:creationId xmlns:a16="http://schemas.microsoft.com/office/drawing/2014/main" id="{9E69D4DC-B64B-4419-B233-A89A8BFA6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1458" y="578409"/>
              <a:ext cx="0" cy="5488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D2A95532-565B-41D0-9EEB-87FC0399B139}"/>
              </a:ext>
            </a:extLst>
          </p:cNvPr>
          <p:cNvCxnSpPr>
            <a:cxnSpLocks/>
            <a:stCxn id="86" idx="2"/>
            <a:endCxn id="89" idx="0"/>
          </p:cNvCxnSpPr>
          <p:nvPr/>
        </p:nvCxnSpPr>
        <p:spPr>
          <a:xfrm flipH="1">
            <a:off x="6786204" y="818872"/>
            <a:ext cx="4" cy="62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Группа 103">
            <a:extLst>
              <a:ext uri="{FF2B5EF4-FFF2-40B4-BE49-F238E27FC236}">
                <a16:creationId xmlns:a16="http://schemas.microsoft.com/office/drawing/2014/main" id="{C2F7EA6A-DBCB-4B44-B912-D4B5BDCF9C1A}"/>
              </a:ext>
            </a:extLst>
          </p:cNvPr>
          <p:cNvGrpSpPr/>
          <p:nvPr/>
        </p:nvGrpSpPr>
        <p:grpSpPr>
          <a:xfrm>
            <a:off x="4842897" y="811534"/>
            <a:ext cx="125793" cy="2536102"/>
            <a:chOff x="4336191" y="157655"/>
            <a:chExt cx="423481" cy="3788479"/>
          </a:xfrm>
        </p:grpSpPr>
        <p:cxnSp>
          <p:nvCxnSpPr>
            <p:cNvPr id="105" name="Соединитель: изогнутый 104">
              <a:extLst>
                <a:ext uri="{FF2B5EF4-FFF2-40B4-BE49-F238E27FC236}">
                  <a16:creationId xmlns:a16="http://schemas.microsoft.com/office/drawing/2014/main" id="{1FBD804B-56A6-42DE-AB38-88363B446BC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08690" y="485156"/>
              <a:ext cx="1001172" cy="34616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6" name="Соединитель: изогнутый 105">
              <a:extLst>
                <a:ext uri="{FF2B5EF4-FFF2-40B4-BE49-F238E27FC236}">
                  <a16:creationId xmlns:a16="http://schemas.microsoft.com/office/drawing/2014/main" id="{FE657A3F-5B8B-46F9-A883-BBD58E59FE0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073075" y="1409596"/>
              <a:ext cx="908183" cy="38194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7" name="Соединитель: изогнутый 106">
              <a:extLst>
                <a:ext uri="{FF2B5EF4-FFF2-40B4-BE49-F238E27FC236}">
                  <a16:creationId xmlns:a16="http://schemas.microsoft.com/office/drawing/2014/main" id="{3C2F7D34-DDAB-4D87-BB1A-69D0290D11F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50222" y="2376629"/>
              <a:ext cx="1001172" cy="34616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8" name="Соединитель: изогнутый 107">
              <a:extLst>
                <a:ext uri="{FF2B5EF4-FFF2-40B4-BE49-F238E27FC236}">
                  <a16:creationId xmlns:a16="http://schemas.microsoft.com/office/drawing/2014/main" id="{BA45002D-08C9-4F85-80BB-54B5B33D75C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114607" y="3301069"/>
              <a:ext cx="908183" cy="38194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  <a:prstDash val="sys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1EC9C4AC-0C66-4712-9E1C-870762F628AC}"/>
              </a:ext>
            </a:extLst>
          </p:cNvPr>
          <p:cNvCxnSpPr>
            <a:cxnSpLocks/>
            <a:stCxn id="90" idx="2"/>
            <a:endCxn id="92" idx="0"/>
          </p:cNvCxnSpPr>
          <p:nvPr/>
        </p:nvCxnSpPr>
        <p:spPr>
          <a:xfrm flipH="1">
            <a:off x="6786204" y="1870726"/>
            <a:ext cx="11480" cy="1079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2EEF690-A943-442D-A46E-DAAC0D7C266E}"/>
              </a:ext>
            </a:extLst>
          </p:cNvPr>
          <p:cNvSpPr txBox="1"/>
          <p:nvPr/>
        </p:nvSpPr>
        <p:spPr>
          <a:xfrm>
            <a:off x="79555" y="3623793"/>
            <a:ext cx="119695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 помощью вкладки </a:t>
            </a:r>
            <a:r>
              <a:rPr lang="en-US" dirty="0"/>
              <a:t>“</a:t>
            </a:r>
            <a:r>
              <a:rPr lang="ru-RU" dirty="0"/>
              <a:t>Данные с </a:t>
            </a:r>
            <a:r>
              <a:rPr lang="en-US" dirty="0" err="1"/>
              <a:t>Lcard</a:t>
            </a:r>
            <a:r>
              <a:rPr lang="en-US" dirty="0"/>
              <a:t>” </a:t>
            </a:r>
            <a:r>
              <a:rPr lang="ru-RU" dirty="0"/>
              <a:t>можно визуализировать буферы с </a:t>
            </a:r>
            <a:r>
              <a:rPr lang="en-US" dirty="0" err="1"/>
              <a:t>Lcard</a:t>
            </a:r>
            <a:r>
              <a:rPr lang="en-US" dirty="0"/>
              <a:t> </a:t>
            </a:r>
            <a:r>
              <a:rPr lang="ru-RU" b="1" dirty="0"/>
              <a:t>целиком. </a:t>
            </a:r>
          </a:p>
          <a:p>
            <a:r>
              <a:rPr lang="ru-RU" dirty="0"/>
              <a:t>Как это реализовано</a:t>
            </a:r>
            <a:r>
              <a:rPr lang="en-US" dirty="0"/>
              <a:t>: </a:t>
            </a:r>
            <a:r>
              <a:rPr lang="ru-RU" dirty="0"/>
              <a:t>маленький класс </a:t>
            </a:r>
            <a:r>
              <a:rPr lang="en-US" dirty="0" err="1"/>
              <a:t>Lcard_syncdController</a:t>
            </a:r>
            <a:r>
              <a:rPr lang="en-US" dirty="0"/>
              <a:t> </a:t>
            </a:r>
            <a:r>
              <a:rPr lang="ru-RU" dirty="0"/>
              <a:t>быстро и часто общается с </a:t>
            </a:r>
            <a:r>
              <a:rPr lang="en-US" dirty="0"/>
              <a:t>LcardE2010B (</a:t>
            </a:r>
            <a:r>
              <a:rPr lang="ru-RU" dirty="0"/>
              <a:t>а точнее с классом </a:t>
            </a:r>
            <a:r>
              <a:rPr lang="en-US" dirty="0" err="1"/>
              <a:t>Lcard_EmptyDevice</a:t>
            </a:r>
            <a:r>
              <a:rPr lang="ru-RU" dirty="0"/>
              <a:t>, соответствующему устройству</a:t>
            </a:r>
            <a:r>
              <a:rPr lang="en-US" dirty="0"/>
              <a:t>)</a:t>
            </a:r>
            <a:r>
              <a:rPr lang="ru-RU" dirty="0"/>
              <a:t> и контролирует положение переменной </a:t>
            </a:r>
            <a:r>
              <a:rPr lang="en-US" dirty="0" err="1"/>
              <a:t>syncd</a:t>
            </a:r>
            <a:r>
              <a:rPr lang="en-US" dirty="0"/>
              <a:t> (</a:t>
            </a:r>
            <a:r>
              <a:rPr lang="ru-RU" dirty="0"/>
              <a:t>указатель на место в буфере</a:t>
            </a:r>
            <a:r>
              <a:rPr lang="en-US" dirty="0"/>
              <a:t>)</a:t>
            </a:r>
            <a:r>
              <a:rPr lang="ru-RU" dirty="0"/>
              <a:t>. Как только одна из половин буфера заполнилась, </a:t>
            </a:r>
            <a:r>
              <a:rPr lang="en-US" dirty="0" err="1"/>
              <a:t>Lcard_syncdController</a:t>
            </a:r>
            <a:r>
              <a:rPr lang="en-US" dirty="0"/>
              <a:t> </a:t>
            </a:r>
            <a:r>
              <a:rPr lang="ru-RU" dirty="0"/>
              <a:t>запускает сигнал.</a:t>
            </a:r>
          </a:p>
          <a:p>
            <a:endParaRPr lang="ru-RU" dirty="0"/>
          </a:p>
          <a:p>
            <a:r>
              <a:rPr lang="ru-RU" dirty="0"/>
              <a:t>По этому сигналу </a:t>
            </a:r>
            <a:r>
              <a:rPr lang="en-US" dirty="0" err="1"/>
              <a:t>Lcard_IF_Buffers</a:t>
            </a:r>
            <a:r>
              <a:rPr lang="en-US" dirty="0"/>
              <a:t> </a:t>
            </a:r>
            <a:r>
              <a:rPr lang="ru-RU" dirty="0"/>
              <a:t>считывает с </a:t>
            </a:r>
            <a:r>
              <a:rPr lang="en-US" dirty="0" err="1"/>
              <a:t>Lcard</a:t>
            </a:r>
            <a:r>
              <a:rPr lang="en-US" dirty="0"/>
              <a:t> </a:t>
            </a:r>
            <a:r>
              <a:rPr lang="ru-RU" dirty="0"/>
              <a:t>буфер целиком, выбирает нужную половину и сохраняет ее в очереди.</a:t>
            </a:r>
          </a:p>
          <a:p>
            <a:endParaRPr lang="ru-RU" dirty="0"/>
          </a:p>
          <a:p>
            <a:r>
              <a:rPr lang="en-US" dirty="0" err="1"/>
              <a:t>Tab_Lcard_VAC_GUI</a:t>
            </a:r>
            <a:r>
              <a:rPr lang="en-US" dirty="0"/>
              <a:t> </a:t>
            </a:r>
            <a:r>
              <a:rPr lang="ru-RU" dirty="0"/>
              <a:t>каждые </a:t>
            </a:r>
            <a:r>
              <a:rPr lang="en-US" dirty="0" err="1"/>
              <a:t>UI_Timeout</a:t>
            </a:r>
            <a:r>
              <a:rPr lang="en-US" dirty="0"/>
              <a:t> </a:t>
            </a:r>
            <a:r>
              <a:rPr lang="ru-RU" dirty="0"/>
              <a:t>секунд (</a:t>
            </a:r>
            <a:r>
              <a:rPr lang="ru-RU" b="1" dirty="0"/>
              <a:t>либо по возможности</a:t>
            </a:r>
            <a:r>
              <a:rPr lang="ru-RU" dirty="0"/>
              <a:t>, если графики не успевают </a:t>
            </a:r>
            <a:r>
              <a:rPr lang="ru-RU" dirty="0" err="1"/>
              <a:t>отрисовывать</a:t>
            </a:r>
            <a:r>
              <a:rPr lang="ru-RU" dirty="0"/>
              <a:t> все сырые буферы) забирает из </a:t>
            </a:r>
            <a:r>
              <a:rPr lang="en-US" dirty="0" err="1"/>
              <a:t>Lcard_IF_FullBuffers</a:t>
            </a:r>
            <a:r>
              <a:rPr lang="en-US" dirty="0"/>
              <a:t> </a:t>
            </a:r>
            <a:r>
              <a:rPr lang="ru-RU" dirty="0"/>
              <a:t>новые буферы и отправляет на отрисовку в </a:t>
            </a:r>
            <a:r>
              <a:rPr lang="en-US" dirty="0" err="1"/>
              <a:t>matplotlib.pyplot.axes</a:t>
            </a:r>
            <a:r>
              <a:rPr lang="en-US" dirty="0"/>
              <a:t>.</a:t>
            </a:r>
            <a:endParaRPr lang="ru-RU" dirty="0"/>
          </a:p>
        </p:txBody>
      </p:sp>
      <p:grpSp>
        <p:nvGrpSpPr>
          <p:cNvPr id="118" name="Группа 117">
            <a:extLst>
              <a:ext uri="{FF2B5EF4-FFF2-40B4-BE49-F238E27FC236}">
                <a16:creationId xmlns:a16="http://schemas.microsoft.com/office/drawing/2014/main" id="{2C65C4BA-8DDB-4603-B383-9868EB3FCC13}"/>
              </a:ext>
            </a:extLst>
          </p:cNvPr>
          <p:cNvGrpSpPr/>
          <p:nvPr/>
        </p:nvGrpSpPr>
        <p:grpSpPr>
          <a:xfrm>
            <a:off x="8340187" y="205100"/>
            <a:ext cx="369333" cy="595752"/>
            <a:chOff x="8340187" y="205100"/>
            <a:chExt cx="369333" cy="595752"/>
          </a:xfrm>
        </p:grpSpPr>
        <p:sp>
          <p:nvSpPr>
            <p:cNvPr id="115" name="Равнобедренный треугольник 114">
              <a:extLst>
                <a:ext uri="{FF2B5EF4-FFF2-40B4-BE49-F238E27FC236}">
                  <a16:creationId xmlns:a16="http://schemas.microsoft.com/office/drawing/2014/main" id="{2D794AEF-3AEF-40D4-8764-8000AF1293DA}"/>
                </a:ext>
              </a:extLst>
            </p:cNvPr>
            <p:cNvSpPr/>
            <p:nvPr/>
          </p:nvSpPr>
          <p:spPr>
            <a:xfrm rot="5400000">
              <a:off x="8426321" y="118967"/>
              <a:ext cx="197065" cy="369332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17" name="Прямая соединительная линия 116">
              <a:extLst>
                <a:ext uri="{FF2B5EF4-FFF2-40B4-BE49-F238E27FC236}">
                  <a16:creationId xmlns:a16="http://schemas.microsoft.com/office/drawing/2014/main" id="{4BA3F979-69E4-4E19-AD5B-8256074646EA}"/>
                </a:ext>
              </a:extLst>
            </p:cNvPr>
            <p:cNvCxnSpPr>
              <a:stCxn id="115" idx="2"/>
            </p:cNvCxnSpPr>
            <p:nvPr/>
          </p:nvCxnSpPr>
          <p:spPr>
            <a:xfrm flipH="1">
              <a:off x="8340187" y="205101"/>
              <a:ext cx="1" cy="59575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9" name="Группа 118">
            <a:extLst>
              <a:ext uri="{FF2B5EF4-FFF2-40B4-BE49-F238E27FC236}">
                <a16:creationId xmlns:a16="http://schemas.microsoft.com/office/drawing/2014/main" id="{EB04D4CF-56CE-4D75-84BC-ADC72B46DF24}"/>
              </a:ext>
            </a:extLst>
          </p:cNvPr>
          <p:cNvGrpSpPr/>
          <p:nvPr/>
        </p:nvGrpSpPr>
        <p:grpSpPr>
          <a:xfrm rot="2311031">
            <a:off x="8485508" y="392884"/>
            <a:ext cx="369333" cy="595752"/>
            <a:chOff x="8340187" y="205100"/>
            <a:chExt cx="369333" cy="595752"/>
          </a:xfrm>
        </p:grpSpPr>
        <p:sp>
          <p:nvSpPr>
            <p:cNvPr id="120" name="Равнобедренный треугольник 119">
              <a:extLst>
                <a:ext uri="{FF2B5EF4-FFF2-40B4-BE49-F238E27FC236}">
                  <a16:creationId xmlns:a16="http://schemas.microsoft.com/office/drawing/2014/main" id="{20E531A0-AEFB-4351-BB7B-FA285A81FF04}"/>
                </a:ext>
              </a:extLst>
            </p:cNvPr>
            <p:cNvSpPr/>
            <p:nvPr/>
          </p:nvSpPr>
          <p:spPr>
            <a:xfrm rot="5400000">
              <a:off x="8426321" y="118967"/>
              <a:ext cx="197065" cy="369332"/>
            </a:xfrm>
            <a:prstGeom prst="triangl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21" name="Прямая соединительная линия 120">
              <a:extLst>
                <a:ext uri="{FF2B5EF4-FFF2-40B4-BE49-F238E27FC236}">
                  <a16:creationId xmlns:a16="http://schemas.microsoft.com/office/drawing/2014/main" id="{A4BF988A-E9AE-4EA6-9E7D-4DAB74F38A61}"/>
                </a:ext>
              </a:extLst>
            </p:cNvPr>
            <p:cNvCxnSpPr>
              <a:stCxn id="120" idx="2"/>
            </p:cNvCxnSpPr>
            <p:nvPr/>
          </p:nvCxnSpPr>
          <p:spPr>
            <a:xfrm flipH="1">
              <a:off x="8340187" y="205101"/>
              <a:ext cx="1" cy="595751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3" name="Прямоугольник 122">
            <a:extLst>
              <a:ext uri="{FF2B5EF4-FFF2-40B4-BE49-F238E27FC236}">
                <a16:creationId xmlns:a16="http://schemas.microsoft.com/office/drawing/2014/main" id="{31E3DF05-D468-48C1-8665-28DA69397361}"/>
              </a:ext>
            </a:extLst>
          </p:cNvPr>
          <p:cNvSpPr/>
          <p:nvPr/>
        </p:nvSpPr>
        <p:spPr>
          <a:xfrm>
            <a:off x="7986234" y="1432357"/>
            <a:ext cx="2792157" cy="437051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2D41D37-CC37-4BF7-837A-F355D9F5794D}"/>
              </a:ext>
            </a:extLst>
          </p:cNvPr>
          <p:cNvSpPr txBox="1"/>
          <p:nvPr/>
        </p:nvSpPr>
        <p:spPr>
          <a:xfrm>
            <a:off x="7973098" y="1470258"/>
            <a:ext cx="280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Queue{ Buffer1, Buffer2, …}</a:t>
            </a:r>
            <a:endParaRPr lang="ru-RU" dirty="0"/>
          </a:p>
        </p:txBody>
      </p:sp>
      <p:grpSp>
        <p:nvGrpSpPr>
          <p:cNvPr id="126" name="Группа 125">
            <a:extLst>
              <a:ext uri="{FF2B5EF4-FFF2-40B4-BE49-F238E27FC236}">
                <a16:creationId xmlns:a16="http://schemas.microsoft.com/office/drawing/2014/main" id="{BEB5F8FB-305A-4204-86EF-B989C66309A1}"/>
              </a:ext>
            </a:extLst>
          </p:cNvPr>
          <p:cNvGrpSpPr/>
          <p:nvPr/>
        </p:nvGrpSpPr>
        <p:grpSpPr>
          <a:xfrm>
            <a:off x="8492299" y="2223294"/>
            <a:ext cx="1244709" cy="437051"/>
            <a:chOff x="8685956" y="2223294"/>
            <a:chExt cx="1244709" cy="437051"/>
          </a:xfrm>
        </p:grpSpPr>
        <p:sp>
          <p:nvSpPr>
            <p:cNvPr id="124" name="Прямоугольник 123">
              <a:extLst>
                <a:ext uri="{FF2B5EF4-FFF2-40B4-BE49-F238E27FC236}">
                  <a16:creationId xmlns:a16="http://schemas.microsoft.com/office/drawing/2014/main" id="{7781ADE6-F7C0-4CE8-87CE-A2AB152AF2EA}"/>
                </a:ext>
              </a:extLst>
            </p:cNvPr>
            <p:cNvSpPr/>
            <p:nvPr/>
          </p:nvSpPr>
          <p:spPr>
            <a:xfrm>
              <a:off x="8685956" y="2223294"/>
              <a:ext cx="1129909" cy="4370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52BAF95-DA87-4365-8B46-615C0C7C7432}"/>
                </a:ext>
              </a:extLst>
            </p:cNvPr>
            <p:cNvSpPr txBox="1"/>
            <p:nvPr/>
          </p:nvSpPr>
          <p:spPr>
            <a:xfrm>
              <a:off x="8685956" y="2233971"/>
              <a:ext cx="12447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Big_Buffer</a:t>
              </a:r>
              <a:endParaRPr lang="ru-RU" dirty="0"/>
            </a:p>
          </p:txBody>
        </p:sp>
      </p:grpSp>
      <p:grpSp>
        <p:nvGrpSpPr>
          <p:cNvPr id="131" name="Группа 130">
            <a:extLst>
              <a:ext uri="{FF2B5EF4-FFF2-40B4-BE49-F238E27FC236}">
                <a16:creationId xmlns:a16="http://schemas.microsoft.com/office/drawing/2014/main" id="{F13706BC-3C34-4634-A896-CEFFCE814549}"/>
              </a:ext>
            </a:extLst>
          </p:cNvPr>
          <p:cNvGrpSpPr/>
          <p:nvPr/>
        </p:nvGrpSpPr>
        <p:grpSpPr>
          <a:xfrm>
            <a:off x="7967083" y="2951723"/>
            <a:ext cx="2283036" cy="457710"/>
            <a:chOff x="7967083" y="2951723"/>
            <a:chExt cx="2283036" cy="402271"/>
          </a:xfrm>
        </p:grpSpPr>
        <p:sp>
          <p:nvSpPr>
            <p:cNvPr id="129" name="Прямоугольник 128">
              <a:extLst>
                <a:ext uri="{FF2B5EF4-FFF2-40B4-BE49-F238E27FC236}">
                  <a16:creationId xmlns:a16="http://schemas.microsoft.com/office/drawing/2014/main" id="{985ED71B-E82A-49C0-B8AA-FF4F2BE83D94}"/>
                </a:ext>
              </a:extLst>
            </p:cNvPr>
            <p:cNvSpPr/>
            <p:nvPr/>
          </p:nvSpPr>
          <p:spPr>
            <a:xfrm>
              <a:off x="7979190" y="2951723"/>
              <a:ext cx="2270929" cy="379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200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5087350-51DE-4945-8733-AA9DA263119D}"/>
                </a:ext>
              </a:extLst>
            </p:cNvPr>
            <p:cNvSpPr txBox="1"/>
            <p:nvPr/>
          </p:nvSpPr>
          <p:spPr>
            <a:xfrm>
              <a:off x="7967083" y="2984662"/>
              <a:ext cx="22709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matplotlib.pyplot.axes</a:t>
              </a:r>
              <a:endParaRPr lang="ru-RU" dirty="0"/>
            </a:p>
          </p:txBody>
        </p:sp>
      </p:grpSp>
      <p:cxnSp>
        <p:nvCxnSpPr>
          <p:cNvPr id="132" name="Прямая со стрелкой 131">
            <a:extLst>
              <a:ext uri="{FF2B5EF4-FFF2-40B4-BE49-F238E27FC236}">
                <a16:creationId xmlns:a16="http://schemas.microsoft.com/office/drawing/2014/main" id="{B2F5B831-1BF3-4E9E-A4F9-3ECB9B750D0C}"/>
              </a:ext>
            </a:extLst>
          </p:cNvPr>
          <p:cNvCxnSpPr>
            <a:cxnSpLocks/>
            <a:stCxn id="122" idx="2"/>
            <a:endCxn id="125" idx="0"/>
          </p:cNvCxnSpPr>
          <p:nvPr/>
        </p:nvCxnSpPr>
        <p:spPr>
          <a:xfrm flipH="1">
            <a:off x="9114654" y="1839590"/>
            <a:ext cx="261091" cy="394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>
            <a:extLst>
              <a:ext uri="{FF2B5EF4-FFF2-40B4-BE49-F238E27FC236}">
                <a16:creationId xmlns:a16="http://schemas.microsoft.com/office/drawing/2014/main" id="{54900493-64D4-44F7-98B3-E23DB0696EE2}"/>
              </a:ext>
            </a:extLst>
          </p:cNvPr>
          <p:cNvCxnSpPr>
            <a:cxnSpLocks/>
            <a:stCxn id="124" idx="2"/>
            <a:endCxn id="130" idx="0"/>
          </p:cNvCxnSpPr>
          <p:nvPr/>
        </p:nvCxnSpPr>
        <p:spPr>
          <a:xfrm>
            <a:off x="9057254" y="2660345"/>
            <a:ext cx="45294" cy="328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Группа 143">
            <a:extLst>
              <a:ext uri="{FF2B5EF4-FFF2-40B4-BE49-F238E27FC236}">
                <a16:creationId xmlns:a16="http://schemas.microsoft.com/office/drawing/2014/main" id="{AE885B0A-D29F-45BE-BA87-FBFDE0C78CD5}"/>
              </a:ext>
            </a:extLst>
          </p:cNvPr>
          <p:cNvGrpSpPr/>
          <p:nvPr/>
        </p:nvGrpSpPr>
        <p:grpSpPr>
          <a:xfrm>
            <a:off x="8974448" y="169933"/>
            <a:ext cx="1263564" cy="759167"/>
            <a:chOff x="438778" y="1736459"/>
            <a:chExt cx="1263564" cy="759167"/>
          </a:xfrm>
        </p:grpSpPr>
        <p:grpSp>
          <p:nvGrpSpPr>
            <p:cNvPr id="157" name="Группа 156">
              <a:extLst>
                <a:ext uri="{FF2B5EF4-FFF2-40B4-BE49-F238E27FC236}">
                  <a16:creationId xmlns:a16="http://schemas.microsoft.com/office/drawing/2014/main" id="{8A823267-96A6-4180-A6A9-6A465F2F8F21}"/>
                </a:ext>
              </a:extLst>
            </p:cNvPr>
            <p:cNvGrpSpPr/>
            <p:nvPr/>
          </p:nvGrpSpPr>
          <p:grpSpPr>
            <a:xfrm>
              <a:off x="438778" y="1736459"/>
              <a:ext cx="1263564" cy="759167"/>
              <a:chOff x="3240126" y="1673397"/>
              <a:chExt cx="531774" cy="759167"/>
            </a:xfrm>
          </p:grpSpPr>
          <p:sp>
            <p:nvSpPr>
              <p:cNvPr id="159" name="Овал 158">
                <a:extLst>
                  <a:ext uri="{FF2B5EF4-FFF2-40B4-BE49-F238E27FC236}">
                    <a16:creationId xmlns:a16="http://schemas.microsoft.com/office/drawing/2014/main" id="{183481B9-5575-41D7-9735-DAF19DE36DA6}"/>
                  </a:ext>
                </a:extLst>
              </p:cNvPr>
              <p:cNvSpPr/>
              <p:nvPr/>
            </p:nvSpPr>
            <p:spPr>
              <a:xfrm>
                <a:off x="3267075" y="1927739"/>
                <a:ext cx="504825" cy="5048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cxnSp>
            <p:nvCxnSpPr>
              <p:cNvPr id="160" name="Прямая со стрелкой 159">
                <a:extLst>
                  <a:ext uri="{FF2B5EF4-FFF2-40B4-BE49-F238E27FC236}">
                    <a16:creationId xmlns:a16="http://schemas.microsoft.com/office/drawing/2014/main" id="{7713D364-B0B8-401B-97B3-438A17FE17D1}"/>
                  </a:ext>
                </a:extLst>
              </p:cNvPr>
              <p:cNvCxnSpPr>
                <a:cxnSpLocks/>
                <a:endCxn id="159" idx="0"/>
              </p:cNvCxnSpPr>
              <p:nvPr/>
            </p:nvCxnSpPr>
            <p:spPr>
              <a:xfrm flipV="1">
                <a:off x="3267075" y="1927739"/>
                <a:ext cx="252413" cy="3862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Прямоугольник 160">
                <a:extLst>
                  <a:ext uri="{FF2B5EF4-FFF2-40B4-BE49-F238E27FC236}">
                    <a16:creationId xmlns:a16="http://schemas.microsoft.com/office/drawing/2014/main" id="{1F3EE31D-C044-47F9-97E3-4F703A9E831E}"/>
                  </a:ext>
                </a:extLst>
              </p:cNvPr>
              <p:cNvSpPr/>
              <p:nvPr/>
            </p:nvSpPr>
            <p:spPr>
              <a:xfrm rot="20483919">
                <a:off x="3240126" y="1673397"/>
                <a:ext cx="175461" cy="3237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8F76ACE4-1A2E-450A-9410-9E2F4B06F209}"/>
                </a:ext>
              </a:extLst>
            </p:cNvPr>
            <p:cNvSpPr txBox="1"/>
            <p:nvPr/>
          </p:nvSpPr>
          <p:spPr>
            <a:xfrm>
              <a:off x="647237" y="2058547"/>
              <a:ext cx="9725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Timeout</a:t>
              </a:r>
              <a:endParaRPr lang="ru-RU" dirty="0"/>
            </a:p>
          </p:txBody>
        </p:sp>
      </p:grpSp>
      <p:grpSp>
        <p:nvGrpSpPr>
          <p:cNvPr id="146" name="Группа 145">
            <a:extLst>
              <a:ext uri="{FF2B5EF4-FFF2-40B4-BE49-F238E27FC236}">
                <a16:creationId xmlns:a16="http://schemas.microsoft.com/office/drawing/2014/main" id="{34F45C8B-DB65-4663-B437-4E74FADB67FB}"/>
              </a:ext>
            </a:extLst>
          </p:cNvPr>
          <p:cNvGrpSpPr/>
          <p:nvPr/>
        </p:nvGrpSpPr>
        <p:grpSpPr>
          <a:xfrm>
            <a:off x="10066457" y="2173186"/>
            <a:ext cx="1368342" cy="759167"/>
            <a:chOff x="614827" y="1014877"/>
            <a:chExt cx="1368342" cy="759167"/>
          </a:xfrm>
        </p:grpSpPr>
        <p:sp>
          <p:nvSpPr>
            <p:cNvPr id="151" name="Овал 150">
              <a:extLst>
                <a:ext uri="{FF2B5EF4-FFF2-40B4-BE49-F238E27FC236}">
                  <a16:creationId xmlns:a16="http://schemas.microsoft.com/office/drawing/2014/main" id="{BD96DFA3-F546-48FA-B6F9-9DDA1C2A33C8}"/>
                </a:ext>
              </a:extLst>
            </p:cNvPr>
            <p:cNvSpPr/>
            <p:nvPr/>
          </p:nvSpPr>
          <p:spPr>
            <a:xfrm>
              <a:off x="678861" y="1269219"/>
              <a:ext cx="1199530" cy="5048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cxnSp>
          <p:nvCxnSpPr>
            <p:cNvPr id="152" name="Прямая со стрелкой 151">
              <a:extLst>
                <a:ext uri="{FF2B5EF4-FFF2-40B4-BE49-F238E27FC236}">
                  <a16:creationId xmlns:a16="http://schemas.microsoft.com/office/drawing/2014/main" id="{FFA6D6C7-97B5-42F8-9596-492647BFC35E}"/>
                </a:ext>
              </a:extLst>
            </p:cNvPr>
            <p:cNvCxnSpPr>
              <a:cxnSpLocks/>
              <a:endCxn id="151" idx="0"/>
            </p:cNvCxnSpPr>
            <p:nvPr/>
          </p:nvCxnSpPr>
          <p:spPr>
            <a:xfrm flipV="1">
              <a:off x="678861" y="1269219"/>
              <a:ext cx="599766" cy="386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Прямоугольник 152">
              <a:extLst>
                <a:ext uri="{FF2B5EF4-FFF2-40B4-BE49-F238E27FC236}">
                  <a16:creationId xmlns:a16="http://schemas.microsoft.com/office/drawing/2014/main" id="{F866C343-51EF-4432-9DD4-BA6A92BAD3F9}"/>
                </a:ext>
              </a:extLst>
            </p:cNvPr>
            <p:cNvSpPr/>
            <p:nvPr/>
          </p:nvSpPr>
          <p:spPr>
            <a:xfrm rot="20483919">
              <a:off x="614827" y="1014877"/>
              <a:ext cx="416918" cy="3237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DA90B0DF-61BE-4328-907A-540460901820}"/>
                </a:ext>
              </a:extLst>
            </p:cNvPr>
            <p:cNvSpPr txBox="1"/>
            <p:nvPr/>
          </p:nvSpPr>
          <p:spPr>
            <a:xfrm>
              <a:off x="697066" y="1336965"/>
              <a:ext cx="12861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UI_Timeout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72721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Box 95">
            <a:extLst>
              <a:ext uri="{FF2B5EF4-FFF2-40B4-BE49-F238E27FC236}">
                <a16:creationId xmlns:a16="http://schemas.microsoft.com/office/drawing/2014/main" id="{86B86D9A-0D4E-4075-A72A-B5EDBA2D36C6}"/>
              </a:ext>
            </a:extLst>
          </p:cNvPr>
          <p:cNvSpPr txBox="1"/>
          <p:nvPr/>
        </p:nvSpPr>
        <p:spPr>
          <a:xfrm>
            <a:off x="0" y="0"/>
            <a:ext cx="4706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Обзор с точки зрения интерфейса</a:t>
            </a:r>
            <a:r>
              <a:rPr lang="en-US" dirty="0"/>
              <a:t>:</a:t>
            </a:r>
            <a:endParaRPr lang="ru-RU" dirty="0"/>
          </a:p>
          <a:p>
            <a:r>
              <a:rPr lang="ru-RU" dirty="0"/>
              <a:t>Весь интерфейс, как и создание экземпляров классов, написаны в </a:t>
            </a:r>
            <a:r>
              <a:rPr lang="en-US" dirty="0"/>
              <a:t>main (</a:t>
            </a:r>
            <a:r>
              <a:rPr lang="ru-RU" dirty="0"/>
              <a:t>Приложение.</a:t>
            </a:r>
            <a:r>
              <a:rPr lang="en-US" dirty="0" err="1"/>
              <a:t>py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ru-RU" dirty="0"/>
              <a:t>Там же они распределяются по вкладкам.</a:t>
            </a:r>
          </a:p>
          <a:p>
            <a:r>
              <a:rPr lang="ru-RU" dirty="0"/>
              <a:t>Теперь по тому, где код для </a:t>
            </a:r>
            <a:r>
              <a:rPr lang="en-US" dirty="0"/>
              <a:t>UI </a:t>
            </a:r>
            <a:r>
              <a:rPr lang="ru-RU" dirty="0"/>
              <a:t>элементов находится</a:t>
            </a:r>
            <a:r>
              <a:rPr lang="en-US" dirty="0"/>
              <a:t>:</a:t>
            </a:r>
          </a:p>
        </p:txBody>
      </p:sp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AD67F307-3BAF-4F74-A955-532AB4761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979" y="126272"/>
            <a:ext cx="6055180" cy="1905053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7C272A4A-33FD-498A-8D6E-D767C6B8F1DA}"/>
              </a:ext>
            </a:extLst>
          </p:cNvPr>
          <p:cNvSpPr txBox="1"/>
          <p:nvPr/>
        </p:nvSpPr>
        <p:spPr>
          <a:xfrm>
            <a:off x="5785945" y="2031325"/>
            <a:ext cx="62732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Расположение этих кнопочек написано в </a:t>
            </a:r>
            <a:r>
              <a:rPr lang="en-US" dirty="0" err="1"/>
              <a:t>Tab_Device_Connections.TabDeviceConnections.setupUi</a:t>
            </a:r>
            <a:r>
              <a:rPr lang="en-US" dirty="0"/>
              <a:t>()</a:t>
            </a:r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AB647565-C189-4998-A7E3-D11B53562309}"/>
              </a:ext>
            </a:extLst>
          </p:cNvPr>
          <p:cNvSpPr/>
          <p:nvPr/>
        </p:nvSpPr>
        <p:spPr>
          <a:xfrm>
            <a:off x="5785945" y="126273"/>
            <a:ext cx="6333674" cy="269050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654D1958-7408-4315-A7DF-A3A253AEB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610" y="2963309"/>
            <a:ext cx="2956009" cy="1211479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ABE32C40-A222-4795-A0E5-B164B0C46A1C}"/>
              </a:ext>
            </a:extLst>
          </p:cNvPr>
          <p:cNvSpPr txBox="1"/>
          <p:nvPr/>
        </p:nvSpPr>
        <p:spPr>
          <a:xfrm>
            <a:off x="5841680" y="2935855"/>
            <a:ext cx="3189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Расположение этих кнопочек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 err="1"/>
              <a:t>Tab_Logger.TabLogger.setupUi</a:t>
            </a:r>
            <a:r>
              <a:rPr lang="en-US" dirty="0"/>
              <a:t>()</a:t>
            </a:r>
          </a:p>
        </p:txBody>
      </p:sp>
      <p:sp>
        <p:nvSpPr>
          <p:cNvPr id="104" name="Прямоугольник 103">
            <a:extLst>
              <a:ext uri="{FF2B5EF4-FFF2-40B4-BE49-F238E27FC236}">
                <a16:creationId xmlns:a16="http://schemas.microsoft.com/office/drawing/2014/main" id="{06FBB542-4A2B-448A-AFFE-C415BDEDF541}"/>
              </a:ext>
            </a:extLst>
          </p:cNvPr>
          <p:cNvSpPr/>
          <p:nvPr/>
        </p:nvSpPr>
        <p:spPr>
          <a:xfrm>
            <a:off x="5785945" y="2816773"/>
            <a:ext cx="6333674" cy="1358015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650C56DE-B868-4E94-A790-E93A5805E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738" y="4321324"/>
            <a:ext cx="2733881" cy="1631194"/>
          </a:xfrm>
          <a:prstGeom prst="rect">
            <a:avLst/>
          </a:prstGeom>
        </p:spPr>
      </p:pic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2B3DB68F-830E-439F-9A05-1BF3097C317A}"/>
              </a:ext>
            </a:extLst>
          </p:cNvPr>
          <p:cNvSpPr/>
          <p:nvPr/>
        </p:nvSpPr>
        <p:spPr>
          <a:xfrm>
            <a:off x="5785945" y="4174788"/>
            <a:ext cx="6333674" cy="2015805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802B642-879B-44B8-924B-9A16EFD32F5A}"/>
              </a:ext>
            </a:extLst>
          </p:cNvPr>
          <p:cNvSpPr txBox="1"/>
          <p:nvPr/>
        </p:nvSpPr>
        <p:spPr>
          <a:xfrm>
            <a:off x="5841680" y="4213194"/>
            <a:ext cx="3189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Расположение этих кнопочек</a:t>
            </a:r>
            <a:r>
              <a:rPr lang="en-US" dirty="0"/>
              <a:t>:</a:t>
            </a:r>
          </a:p>
          <a:p>
            <a:r>
              <a:rPr lang="ru-RU" dirty="0"/>
              <a:t>Папка </a:t>
            </a:r>
            <a:r>
              <a:rPr lang="en-US" dirty="0"/>
              <a:t>Code\</a:t>
            </a:r>
            <a:r>
              <a:rPr lang="en-US" dirty="0" err="1"/>
              <a:t>CommandTable</a:t>
            </a:r>
            <a:r>
              <a:rPr lang="en-US" dirty="0"/>
              <a:t>\</a:t>
            </a:r>
          </a:p>
          <a:p>
            <a:r>
              <a:rPr lang="en-US" dirty="0"/>
              <a:t>\</a:t>
            </a:r>
            <a:r>
              <a:rPr lang="en-US" dirty="0" err="1"/>
              <a:t>device_controller_gui</a:t>
            </a:r>
            <a:r>
              <a:rPr lang="en-US" dirty="0"/>
              <a:t>.</a:t>
            </a:r>
          </a:p>
          <a:p>
            <a:r>
              <a:rPr lang="en-US" dirty="0"/>
              <a:t>.</a:t>
            </a:r>
            <a:r>
              <a:rPr lang="en-US" dirty="0" err="1"/>
              <a:t>DeviceControllerGui.setup_ui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027291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773</Words>
  <Application>Microsoft Office PowerPoint</Application>
  <PresentationFormat>Широкоэкранный</PresentationFormat>
  <Paragraphs>102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Architecture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ivanovak1609@mail.ru</dc:creator>
  <cp:lastModifiedBy>ivanovak1609@mail.ru</cp:lastModifiedBy>
  <cp:revision>15</cp:revision>
  <dcterms:created xsi:type="dcterms:W3CDTF">2025-07-11T05:13:10Z</dcterms:created>
  <dcterms:modified xsi:type="dcterms:W3CDTF">2025-08-26T10:57:15Z</dcterms:modified>
</cp:coreProperties>
</file>