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12192000" cy="6858000"/>
  <p:notesSz cx="6858000" cy="9144000"/>
  <p:embeddedFontLst>
    <p:embeddedFont>
      <p:font typeface="Rokkitt" panose="020B0604020202020204" charset="0"/>
      <p:regular r:id="rId16"/>
      <p:bold r:id="rId17"/>
    </p:embeddedFont>
    <p:embeddedFont>
      <p:font typeface="Century Schoolbook" panose="02040604050505020304" pitchFamily="18" charset="0"/>
      <p:regular r:id="rId18"/>
      <p:bold r:id="rId19"/>
      <p:italic r:id="rId20"/>
      <p:boldItalic r:id="rId21"/>
    </p:embeddedFont>
    <p:embeddedFont>
      <p:font typeface="Rockwell" panose="020606030202050204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‹Nº›</a:t>
            </a:fld>
            <a:endParaRPr lang="es-MX" sz="12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fld>
            <a:endParaRPr lang="es-MX" sz="12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12</a:t>
            </a:fld>
            <a:endParaRPr lang="es-MX"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MX"/>
              <a:t>13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fld>
            <a:endParaRPr lang="es-MX" sz="12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Sebs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MX"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/>
              <a:t>Alexis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Chino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MX"/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Felix 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MX"/>
              <a:t>7</a:t>
            </a:fld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/>
              <a:t>Edwin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fld>
            <a:endParaRPr lang="es-MX"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/>
              <a:t>Roska, esta es mine…. XD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fld>
            <a:endParaRPr lang="es-MX"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920834" y="1346946"/>
            <a:ext cx="10223100" cy="807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2" sy="89002" flip="xy" algn="ctr"/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920834" y="4299696"/>
            <a:ext cx="10223100" cy="807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2" sy="89002" flip="xy" algn="ctr"/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920834" y="1484779"/>
            <a:ext cx="10223100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2" sy="89002" flip="xy" algn="ctr"/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" name="Shape 23"/>
          <p:cNvGrpSpPr/>
          <p:nvPr/>
        </p:nvGrpSpPr>
        <p:grpSpPr>
          <a:xfrm>
            <a:off x="9649215" y="4068923"/>
            <a:ext cx="1080900" cy="1080900"/>
            <a:chOff x="9685338" y="4460675"/>
            <a:chExt cx="1080900" cy="1080900"/>
          </a:xfrm>
        </p:grpSpPr>
        <p:sp>
          <p:nvSpPr>
            <p:cNvPr id="24" name="Shape 24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4997" sy="84997" flip="none" algn="tl"/>
            </a:blip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SzPct val="100000"/>
              <a:buFont typeface="Rokkitt"/>
              <a:buNone/>
              <a:defRPr sz="96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00" cy="10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27272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27272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4000" cy="6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‹Nº›</a:t>
            </a:fld>
            <a:endParaRPr lang="es-MX" sz="28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ct val="1000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4073598" y="-882342"/>
            <a:ext cx="4050900" cy="100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933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90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10667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101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547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499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451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530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27272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27272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‹Nº›</a:t>
            </a:fld>
            <a:endParaRPr lang="es-MX" sz="1400" b="1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ct val="1000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933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90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10667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101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547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499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451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530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27272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27272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‹Nº›</a:t>
            </a:fld>
            <a:endParaRPr lang="es-MX" sz="1400" b="1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Encabezado de sec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4917989"/>
            <a:ext cx="12192000" cy="19401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2" sy="89002" flip="xy" algn="ctr"/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SzPct val="100000"/>
              <a:buFont typeface="Rokkitt"/>
              <a:buNone/>
              <a:defRPr sz="80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27272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27272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897399" y="2325848"/>
            <a:ext cx="1080900" cy="1080900"/>
            <a:chOff x="9685338" y="4460675"/>
            <a:chExt cx="1080900" cy="1080900"/>
          </a:xfrm>
        </p:grpSpPr>
        <p:sp>
          <p:nvSpPr>
            <p:cNvPr id="38" name="Shape 38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4997" sy="84997" flip="none" algn="tl"/>
            </a:blip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3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‹Nº›</a:t>
            </a:fld>
            <a:endParaRPr lang="es-MX" sz="28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ct val="1000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933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90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10667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101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547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499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451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530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27272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27272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‹Nº›</a:t>
            </a:fld>
            <a:endParaRPr lang="es-MX"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ct val="1000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5000" cy="39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933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90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10667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101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547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499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451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530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5000" cy="39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933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90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10667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101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547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499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451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530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27272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27272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‹Nº›</a:t>
            </a:fld>
            <a:endParaRPr lang="es-MX"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ct val="1000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5000" cy="6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5000" cy="3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933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90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10667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101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547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499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451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530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5000" cy="6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5000" cy="3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933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90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10667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101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547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499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451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530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27272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27272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‹Nº›</a:t>
            </a:fld>
            <a:endParaRPr lang="es-MX"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ct val="1000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27272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27272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‹Nº›</a:t>
            </a:fld>
            <a:endParaRPr lang="es-MX" sz="1400" b="1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27272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27272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‹Nº›</a:t>
            </a:fld>
            <a:endParaRPr lang="es-MX" sz="1400" b="1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ido con títul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8303740" y="0"/>
            <a:ext cx="3888300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2" sy="89002" flip="xy" algn="ctr"/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ct val="1000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00" cy="50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933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90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10667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101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547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499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451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530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SzPct val="8500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27272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27272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80" name="Shape 80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4997" sy="84997" flip="none" algn="tl"/>
            </a:blip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‹Nº›</a:t>
            </a:fld>
            <a:endParaRPr lang="es-MX" sz="1400" b="1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Imagen con títul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303740" y="0"/>
            <a:ext cx="3888300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2" sy="89002" flip="xy" algn="ctr"/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ct val="1000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idx="2"/>
          </p:nvPr>
        </p:nvSpPr>
        <p:spPr>
          <a:xfrm>
            <a:off x="0" y="0"/>
            <a:ext cx="830370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SzPct val="8500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27272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90" name="Shape 90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4997" sy="84997" flip="none" algn="tl"/>
            </a:blip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‹Nº›</a:t>
            </a:fld>
            <a:endParaRPr lang="es-MX" sz="1400" b="1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ct val="1000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933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90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10667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101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547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499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451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5304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27272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27272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15" name="Shape 15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4997" sy="84997" flip="none" algn="tl"/>
            </a:blip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‹Nº›</a:t>
            </a:fld>
            <a:endParaRPr lang="es-MX"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6492239"/>
            <a:ext cx="12188700" cy="3657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II2WpxJQg4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s.fi.uba.ar/7507/content/20101/lecturas/documentacion_pruebas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s.slideshare.net/GuillermoLemus/tipos-de-pruebas-de-softwa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MAVFKqFjFc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191350" y="4123600"/>
            <a:ext cx="5926200" cy="23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91973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ct val="84950"/>
              <a:buFont typeface="Noto Sans Symbols"/>
              <a:buNone/>
            </a:pPr>
            <a:r>
              <a:rPr lang="es-MX" sz="1704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INTEGRANTES:</a:t>
            </a:r>
            <a:br>
              <a:rPr lang="es-MX" sz="1704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s-MX" sz="1704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JESUS ENRIQUE FELIX ESTRELLA</a:t>
            </a:r>
          </a:p>
          <a:p>
            <a:pPr marL="0" marR="0" lvl="0" indent="-91973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ct val="84950"/>
              <a:buFont typeface="Noto Sans Symbols"/>
              <a:buNone/>
            </a:pPr>
            <a:r>
              <a:rPr lang="es-MX" sz="1704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OSCAR ALFREDO VELAZQUEZ BARRAZA</a:t>
            </a:r>
          </a:p>
          <a:p>
            <a:pPr marL="0" marR="0" lvl="0" indent="-91973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ct val="84950"/>
              <a:buFont typeface="Noto Sans Symbols"/>
              <a:buNone/>
            </a:pPr>
            <a:r>
              <a:rPr lang="es-MX" sz="1704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CHRISTIAN ALBERTO VELAZQUEZ COVARRUBIAS</a:t>
            </a:r>
          </a:p>
          <a:p>
            <a:pPr marL="0" marR="0" lvl="0" indent="-91973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ct val="84950"/>
              <a:buFont typeface="Noto Sans Symbols"/>
              <a:buNone/>
            </a:pPr>
            <a:r>
              <a:rPr lang="es-MX" sz="1704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LUIS SEBASTIÁN CARMONA DE LA ROSA</a:t>
            </a:r>
          </a:p>
          <a:p>
            <a:pPr marL="0" marR="0" lvl="0" indent="-91973" algn="l" rtl="0">
              <a:lnSpc>
                <a:spcPct val="70000"/>
              </a:lnSpc>
              <a:spcBef>
                <a:spcPts val="1200"/>
              </a:spcBef>
              <a:buClr>
                <a:srgbClr val="9E3611"/>
              </a:buClr>
              <a:buSzPct val="84950"/>
              <a:buFont typeface="Noto Sans Symbols"/>
              <a:buNone/>
            </a:pPr>
            <a:r>
              <a:rPr lang="es-MX" sz="1704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EDWIN RAUL RIOS PEREZ</a:t>
            </a:r>
          </a:p>
          <a:p>
            <a:pPr marL="0" marR="0" lvl="0" indent="-91973" algn="l" rtl="0">
              <a:lnSpc>
                <a:spcPct val="70000"/>
              </a:lnSpc>
              <a:spcBef>
                <a:spcPts val="1200"/>
              </a:spcBef>
              <a:buClr>
                <a:srgbClr val="9E3611"/>
              </a:buClr>
              <a:buSzPct val="84950"/>
              <a:buFont typeface="Noto Sans Symbols"/>
              <a:buNone/>
            </a:pPr>
            <a:r>
              <a:rPr lang="es-MX" sz="1704"/>
              <a:t>ALEXIS LEON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199456" y="1916832"/>
            <a:ext cx="885698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6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Pruebas de Software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Video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2105271" y="2672056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hlinkClick r:id="rId2"/>
              </a:rPr>
              <a:t>https://www.youtube.com/watch?v=pII2WpxJQg4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864089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lnSpc>
                <a:spcPct val="90000"/>
              </a:lnSpc>
              <a:spcBef>
                <a:spcPts val="0"/>
              </a:spcBef>
              <a:buSzPct val="100000"/>
              <a:buFont typeface="Rokkitt"/>
              <a:buNone/>
            </a:pPr>
            <a:r>
              <a:rPr lang="es-MX" sz="4800" b="0" i="0" u="none" strike="noStrike" cap="none">
                <a:latin typeface="Rokkitt"/>
                <a:ea typeface="Rokkitt"/>
                <a:cs typeface="Rokkitt"/>
                <a:sym typeface="Rokkitt"/>
              </a:rPr>
              <a:t>QUIEN APLICA ESTA PRUEBA?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199450" y="2420900"/>
            <a:ext cx="8652900" cy="29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Durante la prueba de seguridad quien aplica desempeña el papel del individuo que desea entrar al sistema , este debe de buscar la forma de ingresar al sistema utilizando cualquier forma posible ya sea interna como externa.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Ejemplo. Un software personalizado que permita burlar cualquier tipo de defensa , así este podría saturar el sistema , negando el servicio a otros usuarios, así como dejar vulnerable al sistema para que al momento de la recuperación quede vulnerable.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627850" y="1682250"/>
            <a:ext cx="9562500" cy="349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 sz="1800"/>
              <a:t>Si se da el tiempo y los recursos suficientes una prueba de seguridad terminará por irrumpir el sistema , el papel del diseñador del sistema es que el costo de la irrupción sea mayor que el valor de la información que habrá de obtenerse</a:t>
            </a:r>
            <a:r>
              <a:rPr lang="es-MX"/>
              <a:t>.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740525" y="499050"/>
            <a:ext cx="9562500" cy="99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 sz="6000" dirty="0">
                <a:latin typeface="Rokkitt"/>
                <a:ea typeface="Rokkitt"/>
                <a:cs typeface="Rokkitt"/>
                <a:sym typeface="Rokkitt"/>
              </a:rPr>
              <a:t>Resultado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300" y="2865600"/>
            <a:ext cx="28956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09483" y="693278"/>
            <a:ext cx="7113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MX" sz="6000" dirty="0" smtClean="0">
                <a:latin typeface="Rokkitt"/>
                <a:ea typeface="Rokkitt"/>
                <a:cs typeface="Rokkitt"/>
                <a:sym typeface="Rokkitt"/>
              </a:rPr>
              <a:t>Bibliografía</a:t>
            </a:r>
            <a:endParaRPr lang="es-MX" sz="1600" dirty="0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26141" y="2043953"/>
            <a:ext cx="923812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Pablo Suárez Carlos </a:t>
            </a:r>
            <a:r>
              <a:rPr lang="es-MX" dirty="0" err="1">
                <a:solidFill>
                  <a:schemeClr val="tx1"/>
                </a:solidFill>
              </a:rPr>
              <a:t>Fontela</a:t>
            </a:r>
            <a:r>
              <a:rPr lang="es-MX" dirty="0">
                <a:solidFill>
                  <a:schemeClr val="tx1"/>
                </a:solidFill>
              </a:rPr>
              <a:t>. (2003). Documentación y pruebas. 2003, de </a:t>
            </a:r>
            <a:r>
              <a:rPr lang="es-MX" dirty="0" smtClean="0">
                <a:solidFill>
                  <a:schemeClr val="tx1"/>
                </a:solidFill>
              </a:rPr>
              <a:t>Anónima </a:t>
            </a:r>
            <a:r>
              <a:rPr lang="es-MX" dirty="0">
                <a:solidFill>
                  <a:schemeClr val="tx1"/>
                </a:solidFill>
              </a:rPr>
              <a:t>Sitio web: </a:t>
            </a:r>
            <a:r>
              <a:rPr lang="es-MX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s-MX" dirty="0" smtClean="0">
                <a:solidFill>
                  <a:schemeClr val="tx1"/>
                </a:solidFill>
                <a:hlinkClick r:id="rId3"/>
              </a:rPr>
              <a:t>materias.fi.uba.ar/7507/content/20101/lecturas/documentacion_pruebas.pdf</a:t>
            </a:r>
            <a:endParaRPr lang="es-MX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Guillermo Lemus. (2012). Tipos de pruebas de software . 27 de abr. de 2012, de </a:t>
            </a:r>
            <a:r>
              <a:rPr lang="es-MX" dirty="0" smtClean="0"/>
              <a:t>Anónima </a:t>
            </a:r>
            <a:r>
              <a:rPr lang="es-MX" dirty="0"/>
              <a:t>Sitio web: </a:t>
            </a:r>
            <a:r>
              <a:rPr lang="es-MX" dirty="0">
                <a:hlinkClick r:id="rId4"/>
              </a:rPr>
              <a:t>https://</a:t>
            </a:r>
            <a:r>
              <a:rPr lang="es-MX" dirty="0" smtClean="0">
                <a:hlinkClick r:id="rId4"/>
              </a:rPr>
              <a:t>es.slideshare.net/GuillermoLemus/tipos-de-pruebas-de-software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Jorge </a:t>
            </a:r>
            <a:r>
              <a:rPr lang="es-MX" dirty="0" err="1"/>
              <a:t>Hernan</a:t>
            </a:r>
            <a:r>
              <a:rPr lang="es-MX" dirty="0"/>
              <a:t> Abad Londoño. (2005). TIPOS DE PRUEBAS DE SOFTWARE . miércoles, abril 06, 2005, de 2005 Sitio web: </a:t>
            </a:r>
            <a:r>
              <a:rPr lang="es-MX" dirty="0" smtClean="0"/>
              <a:t>ing-sw.blogspot.mx/2005/04/tipos-de-pruebas-de-software.html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 Esther Ferreiro Fdez. (2014). PRUEBAS Y DOCUMENTACIÓN. 2014, de </a:t>
            </a:r>
            <a:r>
              <a:rPr lang="es-MX" dirty="0" smtClean="0"/>
              <a:t>Anónima </a:t>
            </a:r>
            <a:r>
              <a:rPr lang="es-MX" dirty="0"/>
              <a:t>Sitio web: https://www.scribd.com/doc/49757398/PRUEBAS-Y-DOCUMENTACION</a:t>
            </a:r>
            <a:endParaRPr lang="es-MX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>
              <a:solidFill>
                <a:schemeClr val="tx1"/>
              </a:solidFill>
            </a:endParaRP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947925" y="1336175"/>
            <a:ext cx="10431900" cy="30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57200" algn="l" rtl="0">
              <a:lnSpc>
                <a:spcPct val="80000"/>
              </a:lnSpc>
              <a:spcBef>
                <a:spcPts val="0"/>
              </a:spcBef>
              <a:buSzPct val="100000"/>
              <a:buFont typeface="Rokkitt"/>
              <a:buNone/>
            </a:pPr>
            <a:r>
              <a:rPr lang="es-MX" sz="7200" b="0" i="0" u="none" strike="noStrike" cap="none">
                <a:latin typeface="Rokkitt"/>
                <a:ea typeface="Rokkitt"/>
                <a:cs typeface="Rokkitt"/>
                <a:sym typeface="Rokkitt"/>
              </a:rPr>
              <a:t>PRUEBA DE DOCUMENTACIÓN Y DE FUNCIONES DE AYUDA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Introducción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Las pruebas de sistema también se refieren a la exactitud de la documentación del usuario. Una manera de lograr esto es utilizar la documentación para determinar la representación de los casos anteriores de prueba de sistema.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s-MX"/>
              <a:t>Esto es, una vez que se desea idear el caso de sobrecarga, se utilizará la documentación como guia para escribir el caso de prueba real.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SzPct val="81481"/>
              <a:buFont typeface="Rokkitt"/>
              <a:buNone/>
            </a:pPr>
            <a:r>
              <a:rPr lang="es-MX" b="0" i="0" u="none" strike="noStrike" cap="none">
                <a:latin typeface="Rokkitt"/>
                <a:ea typeface="Rokkitt"/>
                <a:cs typeface="Rokkitt"/>
                <a:sym typeface="Rokkitt"/>
              </a:rPr>
              <a:t>PRUEBA DOCUMENTACIÓN 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Objetivos</a:t>
            </a:r>
            <a:r>
              <a:rPr lang="es-MX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es-MX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Evaluar con claridad y exactitud la información del usuario para determinar si el manual de procedimientos  trabajara correctamente como parte integral del sistema 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es-MX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Revisar la documentación del proyecto contra las funcionalidades del sistema y su configuración 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Documentación de usuario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63973" y="2093833"/>
            <a:ext cx="10058400" cy="40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MX" sz="1800"/>
              <a:t>Conjunto de documentación referida a las funciones del sistema sin hacer referencia al mecanismo de aplicación (construcción).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MX" sz="1800"/>
              <a:t>Está orientada a las personas que usarán el sistema (no a quien ha de mantenerlo)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MX" sz="1800"/>
              <a:t>Características: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MX" sz="1800"/>
              <a:t>-Puede (y suele) ser el primer contacto de los usuarios con la aplicación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MX" sz="1800"/>
              <a:t>-Ha de proporcionar una visión inicial precisa del sistema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MX" sz="1800"/>
              <a:t>-Ha de ser una información realista, no propaganda. Ejemplo: no debe señalar solo las nuevas ventajas, sino el conjunto.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MX" sz="1800"/>
              <a:t>-Estará estructurada según varios grados de detalle, apropiados al estado de cada usuario. De esta forma, se podrá hacer un uso sencillo de ella sin necesidad de leerla toda.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Video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92177" y="2712397"/>
            <a:ext cx="8813741" cy="433533"/>
          </a:xfrm>
        </p:spPr>
        <p:txBody>
          <a:bodyPr/>
          <a:lstStyle/>
          <a:p>
            <a:pPr algn="ctr"/>
            <a:r>
              <a:rPr lang="es-MX" sz="2800" dirty="0" smtClean="0">
                <a:hlinkClick r:id="rId2"/>
              </a:rPr>
              <a:t>https://www.youtube.com/watch?v=jMAVFKqFjFc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5505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Contenido de la documentación 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4158" y="2453698"/>
            <a:ext cx="10058400" cy="40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MX" sz="2400"/>
              <a:t>Descripción funcional.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MX" sz="2400"/>
              <a:t>Manual de instalación.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MX" sz="2400"/>
              <a:t>Manual de introducción.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MX" sz="2400"/>
              <a:t>Manual de referencia.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s-MX" sz="2400"/>
              <a:t>Guia de operacion o guia del operador.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279754" y="1754750"/>
            <a:ext cx="9601200" cy="16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57200" algn="l" rtl="0">
              <a:lnSpc>
                <a:spcPct val="80000"/>
              </a:lnSpc>
              <a:spcBef>
                <a:spcPts val="0"/>
              </a:spcBef>
              <a:buSzPct val="100000"/>
              <a:buFont typeface="Rokkitt"/>
              <a:buNone/>
            </a:pPr>
            <a:r>
              <a:rPr lang="es-MX" sz="7200" b="0" i="0" u="none" strike="noStrike" cap="none">
                <a:latin typeface="Rokkitt"/>
                <a:ea typeface="Rokkitt"/>
                <a:cs typeface="Rokkitt"/>
                <a:sym typeface="Rokkitt"/>
              </a:rPr>
              <a:t>PRUEBA DE SISTEMA DE</a:t>
            </a:r>
            <a:br>
              <a:rPr lang="es-MX" sz="7200" b="0" i="0" u="none" strike="noStrike" cap="none">
                <a:latin typeface="Rokkitt"/>
                <a:ea typeface="Rokkitt"/>
                <a:cs typeface="Rokkitt"/>
                <a:sym typeface="Rokkitt"/>
              </a:rPr>
            </a:br>
            <a:r>
              <a:rPr lang="es-MX" sz="7200" b="0" i="0" u="none" strike="noStrike" cap="none">
                <a:latin typeface="Rokkitt"/>
                <a:ea typeface="Rokkitt"/>
                <a:cs typeface="Rokkitt"/>
                <a:sym typeface="Rokkitt"/>
              </a:rPr>
              <a:t>SEGURIDAD CRÍTICA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42900" algn="l" rtl="0">
              <a:lnSpc>
                <a:spcPct val="90000"/>
              </a:lnSpc>
              <a:spcBef>
                <a:spcPts val="0"/>
              </a:spcBef>
              <a:buSzPct val="100000"/>
              <a:buFont typeface="Rokkitt"/>
              <a:buNone/>
            </a:pPr>
            <a:r>
              <a:rPr lang="es-MX" sz="5400" b="0" i="0" u="none" strike="noStrike" cap="none">
                <a:latin typeface="Rokkitt"/>
                <a:ea typeface="Rokkitt"/>
                <a:cs typeface="Rokkitt"/>
                <a:sym typeface="Rokkitt"/>
              </a:rPr>
              <a:t>PRUEBA DE SEGURIDAD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911424" y="1916832"/>
            <a:ext cx="9362256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 utilizan para testear el esquema de seguridad intentando vulnerar los métodos utilizados para el control de accesos no autorizados al sistema.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069848" y="3068960"/>
            <a:ext cx="7474424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Hackers que intentan entrar al sistema por juego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Empleados disgustados que tratan de irrumpir como forma de venganza 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Individuos deshonestos que buscan ganancias personales ilícitas 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272" y="3568788"/>
            <a:ext cx="3342928" cy="2507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po de madera">
  <a:themeElements>
    <a:clrScheme name="Tipo de made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rgbClr val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553</Words>
  <Application>Microsoft Office PowerPoint</Application>
  <PresentationFormat>Panorámica</PresentationFormat>
  <Paragraphs>77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Rokkitt</vt:lpstr>
      <vt:lpstr>Century Schoolbook</vt:lpstr>
      <vt:lpstr>Rockwell</vt:lpstr>
      <vt:lpstr>Arial</vt:lpstr>
      <vt:lpstr>Noto Sans Symbols</vt:lpstr>
      <vt:lpstr>Tipo de madera</vt:lpstr>
      <vt:lpstr>Presentación de PowerPoint</vt:lpstr>
      <vt:lpstr>PRUEBA DE DOCUMENTACIÓN Y DE FUNCIONES DE AYUDA</vt:lpstr>
      <vt:lpstr>Introducción</vt:lpstr>
      <vt:lpstr>PRUEBA DOCUMENTACIÓN </vt:lpstr>
      <vt:lpstr>Documentación de usuario</vt:lpstr>
      <vt:lpstr>Video</vt:lpstr>
      <vt:lpstr>Contenido de la documentación </vt:lpstr>
      <vt:lpstr>PRUEBA DE SISTEMA DE SEGURIDAD CRÍTICA</vt:lpstr>
      <vt:lpstr>PRUEBA DE SEGURIDAD</vt:lpstr>
      <vt:lpstr>Video</vt:lpstr>
      <vt:lpstr>QUIEN APLICA ESTA PRUEBA?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edwin  raul rios  perez</cp:lastModifiedBy>
  <cp:revision>3</cp:revision>
  <dcterms:modified xsi:type="dcterms:W3CDTF">2017-11-27T01:46:23Z</dcterms:modified>
</cp:coreProperties>
</file>