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359281"/>
            <a:ext cx="4751070" cy="126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000" spc="-1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References: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>
                <a:latin typeface="Calibri"/>
                <a:cs typeface="Calibri"/>
              </a:rPr>
              <a:t>Some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of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the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companies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from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where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references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can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be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taken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are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as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follows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EFMFM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Calibri"/>
                <a:cs typeface="Calibri"/>
              </a:rPr>
              <a:t>Tool:</a:t>
            </a:r>
            <a:endParaRPr sz="1000">
              <a:latin typeface="Calibri"/>
              <a:cs typeface="Calibri"/>
            </a:endParaRPr>
          </a:p>
          <a:p>
            <a:pPr marL="221615" indent="-20891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alibri"/>
              <a:buAutoNum type="arabicPeriod"/>
              <a:tabLst>
                <a:tab pos="221615" algn="l"/>
              </a:tabLst>
            </a:pPr>
            <a:r>
              <a:rPr dirty="0" sz="1000" b="1">
                <a:solidFill>
                  <a:srgbClr val="C00000"/>
                </a:solidFill>
                <a:latin typeface="Calibri"/>
                <a:cs typeface="Calibri"/>
              </a:rPr>
              <a:t>EXL</a:t>
            </a:r>
            <a:r>
              <a:rPr dirty="0" sz="1000" spc="-3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–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Mr.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Anil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Sareen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–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Sr.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AVP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–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Logistics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–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+919899299157</a:t>
            </a:r>
            <a:endParaRPr sz="1000">
              <a:latin typeface="Calibri"/>
              <a:cs typeface="Calibri"/>
            </a:endParaRPr>
          </a:p>
          <a:p>
            <a:pPr marL="221615" indent="-20891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alibri"/>
              <a:buAutoNum type="arabicPeriod"/>
              <a:tabLst>
                <a:tab pos="221615" algn="l"/>
              </a:tabLst>
            </a:pPr>
            <a:r>
              <a:rPr dirty="0" sz="1000" b="1">
                <a:solidFill>
                  <a:srgbClr val="C00000"/>
                </a:solidFill>
                <a:latin typeface="Calibri"/>
                <a:cs typeface="Calibri"/>
              </a:rPr>
              <a:t>Shell</a:t>
            </a:r>
            <a:r>
              <a:rPr dirty="0" sz="1000" spc="-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C00000"/>
                </a:solidFill>
                <a:latin typeface="Calibri"/>
                <a:cs typeface="Calibri"/>
              </a:rPr>
              <a:t>SBO</a:t>
            </a:r>
            <a:r>
              <a:rPr dirty="0" sz="1000" spc="-2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dirty="0" sz="1000" spc="-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Chennai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–.Mr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Disney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Thomas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John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-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Head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FM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-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+91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80083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Calibri"/>
                <a:cs typeface="Calibri"/>
              </a:rPr>
              <a:t>00721</a:t>
            </a:r>
            <a:endParaRPr sz="1000">
              <a:latin typeface="Calibri"/>
              <a:cs typeface="Calibri"/>
            </a:endParaRPr>
          </a:p>
          <a:p>
            <a:pPr marL="221615" indent="-20891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alibri"/>
              <a:buAutoNum type="arabicPeriod"/>
              <a:tabLst>
                <a:tab pos="221615" algn="l"/>
              </a:tabLst>
            </a:pPr>
            <a:r>
              <a:rPr dirty="0" sz="1000" b="1">
                <a:solidFill>
                  <a:srgbClr val="C00000"/>
                </a:solidFill>
                <a:latin typeface="Calibri"/>
                <a:cs typeface="Calibri"/>
              </a:rPr>
              <a:t>GENPACT</a:t>
            </a:r>
            <a:r>
              <a:rPr dirty="0" sz="10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–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Mr.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Guru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Raman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–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PAN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India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Project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Lead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-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Calibri"/>
                <a:cs typeface="Calibri"/>
              </a:rPr>
              <a:t>+919799819524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00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Efmfm</a:t>
            </a:r>
            <a:r>
              <a:rPr dirty="0" u="sng" sz="1000" spc="-2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Foot</a:t>
            </a:r>
            <a:r>
              <a:rPr dirty="0" u="sng" sz="1000" spc="-2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1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Print: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14387" y="2616111"/>
          <a:ext cx="5808345" cy="372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690"/>
                <a:gridCol w="855344"/>
                <a:gridCol w="1648460"/>
                <a:gridCol w="1122679"/>
                <a:gridCol w="894714"/>
                <a:gridCol w="886460"/>
              </a:tblGrid>
              <a:tr h="438784">
                <a:tc gridSpan="6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Operational</a:t>
                      </a:r>
                      <a:r>
                        <a:rPr dirty="0" sz="700" spc="13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Coverage</a:t>
                      </a:r>
                      <a:endParaRPr sz="700">
                        <a:latin typeface="Arial Rounded MT Bold"/>
                        <a:cs typeface="Arial Rounded MT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Countries</a:t>
                      </a:r>
                      <a:r>
                        <a:rPr dirty="0" sz="700" spc="11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dirty="0" sz="700" spc="9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dirty="0" sz="750" spc="3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sz="700" spc="12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Registered</a:t>
                      </a:r>
                      <a:r>
                        <a:rPr dirty="0" sz="700" spc="11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users:</a:t>
                      </a:r>
                      <a:r>
                        <a:rPr dirty="0" sz="700" spc="1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1,72,835</a:t>
                      </a:r>
                      <a:r>
                        <a:rPr dirty="0" sz="750" spc="4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sz="700" spc="12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Facilities</a:t>
                      </a:r>
                      <a:r>
                        <a:rPr dirty="0" sz="700" spc="10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catered:</a:t>
                      </a:r>
                      <a:r>
                        <a:rPr dirty="0" sz="700" spc="1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69</a:t>
                      </a:r>
                      <a:r>
                        <a:rPr dirty="0" sz="750" spc="4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sz="700" spc="12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Trips</a:t>
                      </a:r>
                      <a:r>
                        <a:rPr dirty="0" sz="700" spc="114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managed:</a:t>
                      </a:r>
                      <a:r>
                        <a:rPr dirty="0" sz="700" spc="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3,35,335</a:t>
                      </a:r>
                      <a:r>
                        <a:rPr dirty="0" sz="750" spc="5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sz="700" spc="114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Cabs</a:t>
                      </a:r>
                      <a:r>
                        <a:rPr dirty="0" sz="700" spc="10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engaged:</a:t>
                      </a:r>
                      <a:r>
                        <a:rPr dirty="0" sz="700" spc="1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6,072</a:t>
                      </a:r>
                      <a:endParaRPr sz="750">
                        <a:latin typeface="Arial Rounded MT Bold"/>
                        <a:cs typeface="Arial Rounded MT Bold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9079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Calibri"/>
                          <a:cs typeface="Calibri"/>
                        </a:rPr>
                        <a:t>S.no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Client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Name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Client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Locations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50">
                          <a:latin typeface="Calibri"/>
                          <a:cs typeface="Calibri"/>
                        </a:rPr>
                        <a:t>-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dirty="0" sz="7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Users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Integrations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Deployments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GENPACT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26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75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90,000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650">
                          <a:latin typeface="Calibri"/>
                          <a:cs typeface="Calibri"/>
                        </a:rPr>
                        <a:t>SSO</a:t>
                      </a:r>
                      <a:r>
                        <a:rPr dirty="0" sz="6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OCTA</a:t>
                      </a:r>
                      <a:r>
                        <a:rPr dirty="0" sz="5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5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+Oracle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ts val="765"/>
                        </a:lnSpc>
                        <a:spcBef>
                          <a:spcPts val="145"/>
                        </a:spcBef>
                      </a:pPr>
                      <a:r>
                        <a:rPr dirty="0" sz="650">
                          <a:latin typeface="Calibri"/>
                          <a:cs typeface="Calibri"/>
                        </a:rPr>
                        <a:t>ERP</a:t>
                      </a:r>
                      <a:r>
                        <a:rPr dirty="0" sz="6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(HRMS)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6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25">
                          <a:latin typeface="Calibri"/>
                          <a:cs typeface="Calibri"/>
                        </a:rPr>
                        <a:t>GPS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EXL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22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locations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9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|36,000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650">
                          <a:latin typeface="Calibri"/>
                          <a:cs typeface="Calibri"/>
                        </a:rPr>
                        <a:t>Oracle</a:t>
                      </a:r>
                      <a:r>
                        <a:rPr dirty="0" sz="6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ERP</a:t>
                      </a:r>
                      <a:r>
                        <a:rPr dirty="0" sz="6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10">
                          <a:latin typeface="Calibri"/>
                          <a:cs typeface="Calibri"/>
                        </a:rPr>
                        <a:t>(HRMS)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AON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4,155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20">
                          <a:latin typeface="Calibri"/>
                          <a:cs typeface="Calibri"/>
                        </a:rPr>
                        <a:t>None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Sopra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Steria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locations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|4986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841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Calibri"/>
                          <a:cs typeface="Calibri"/>
                        </a:rPr>
                        <a:t>None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NIIT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Education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GGN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1046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SSO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HRMS+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5">
                          <a:latin typeface="Calibri"/>
                          <a:cs typeface="Calibri"/>
                        </a:rPr>
                        <a:t>GPS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29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Shell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SBO,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Chennai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3000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GPS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vehicle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data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29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Shell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SBO,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Banglore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4500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GPS</a:t>
                      </a:r>
                      <a:r>
                        <a:rPr dirty="0" sz="7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vehicle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data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Shell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SBO,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Manila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4000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GPS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29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Allianz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Cornhill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1200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Internal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system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29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services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1200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Calibri"/>
                          <a:cs typeface="Calibri"/>
                        </a:rPr>
                        <a:t>None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ENCORE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5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>
                          <a:latin typeface="Calibri"/>
                          <a:cs typeface="Calibri"/>
                        </a:rPr>
                        <a:t>Capita</a:t>
                      </a:r>
                      <a:r>
                        <a:rPr dirty="0" sz="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5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 spc="-50">
                          <a:latin typeface="Calibri"/>
                          <a:cs typeface="Calibri"/>
                        </a:rPr>
                        <a:t>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3000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841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GPS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Panic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button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5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cloud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29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Master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card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7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city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7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Solution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50" spc="-20">
                          <a:latin typeface="Calibri"/>
                          <a:cs typeface="Calibri"/>
                        </a:rPr>
                        <a:t>None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cloud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835">
                <a:tc grid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20" b="1">
                          <a:solidFill>
                            <a:srgbClr val="823B0C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r>
                        <a:rPr dirty="0" sz="750" spc="1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 b="1">
                          <a:solidFill>
                            <a:srgbClr val="823B0C"/>
                          </a:solidFill>
                          <a:latin typeface="Calibri"/>
                          <a:cs typeface="Calibri"/>
                        </a:rPr>
                        <a:t>COVERED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Gurgaon,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NOIDA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Jaipur,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Kolkata,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Bengaluru,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Hyedrabad,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Delhi,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Mumbai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Delhi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Manila,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Kochi</a:t>
                      </a:r>
                      <a:r>
                        <a:rPr dirty="0" sz="7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Chennai,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20">
                          <a:latin typeface="Calibri"/>
                          <a:cs typeface="Calibri"/>
                        </a:rPr>
                        <a:t>Pune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3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ctr" marR="3175">
                        <a:lnSpc>
                          <a:spcPct val="100000"/>
                        </a:lnSpc>
                      </a:pPr>
                      <a:r>
                        <a:rPr dirty="0" sz="550">
                          <a:latin typeface="Calibri"/>
                          <a:cs typeface="Calibri"/>
                        </a:rPr>
                        <a:t>(As</a:t>
                      </a:r>
                      <a:r>
                        <a:rPr dirty="0" sz="5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20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5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1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5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10">
                          <a:latin typeface="Calibri"/>
                          <a:cs typeface="Calibri"/>
                        </a:rPr>
                        <a:t>governed</a:t>
                      </a:r>
                      <a:r>
                        <a:rPr dirty="0" sz="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5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NDA's</a:t>
                      </a:r>
                      <a:r>
                        <a:rPr dirty="0" sz="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20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5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1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5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5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10">
                          <a:latin typeface="Calibri"/>
                          <a:cs typeface="Calibri"/>
                        </a:rPr>
                        <a:t>allowed</a:t>
                      </a:r>
                      <a:r>
                        <a:rPr dirty="0" sz="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5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share</a:t>
                      </a:r>
                      <a:r>
                        <a:rPr dirty="0" sz="5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contact</a:t>
                      </a:r>
                      <a:r>
                        <a:rPr dirty="0" sz="5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details</a:t>
                      </a:r>
                      <a:r>
                        <a:rPr dirty="0" sz="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5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provided</a:t>
                      </a:r>
                      <a:r>
                        <a:rPr dirty="0" sz="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5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1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5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10">
                          <a:latin typeface="Calibri"/>
                          <a:cs typeface="Calibri"/>
                        </a:rPr>
                        <a:t>checking.)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3010" y="241300"/>
            <a:ext cx="736599" cy="736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vivek. joshi</dc:creator>
  <dcterms:created xsi:type="dcterms:W3CDTF">2023-08-29T06:20:35Z</dcterms:created>
  <dcterms:modified xsi:type="dcterms:W3CDTF">2023-08-29T06:20:35Z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2023-08-29T00:00:00Z</vt:filetime>
  </property>
  <property fmtid="{D5CDD505-2E9C-101B-9397-08002B2CF9AE}" pid="5" name="Producer">
    <vt:lpwstr>GPL Ghostscript 9.20</vt:lpwstr>
  </property>
</Properties>
</file>