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830550" y="456400"/>
            <a:ext cx="1758900" cy="439800"/>
            <a:chOff x="3692550" y="342500"/>
            <a:chExt cx="1758900" cy="439800"/>
          </a:xfrm>
        </p:grpSpPr>
        <p:sp>
          <p:nvSpPr>
            <p:cNvPr id="55" name="Google Shape;55;p13"/>
            <p:cNvSpPr/>
            <p:nvPr/>
          </p:nvSpPr>
          <p:spPr>
            <a:xfrm>
              <a:off x="3692550" y="342500"/>
              <a:ext cx="1758900" cy="439800"/>
            </a:xfrm>
            <a:prstGeom prst="roundRect">
              <a:avLst>
                <a:gd fmla="val 16667" name="adj"/>
              </a:avLst>
            </a:prstGeom>
            <a:solidFill>
              <a:srgbClr val="4B22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4181550" y="377750"/>
              <a:ext cx="110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Manufacturer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58075" y="450662"/>
              <a:ext cx="223475" cy="223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oogle Shape;58;p13"/>
          <p:cNvGrpSpPr/>
          <p:nvPr/>
        </p:nvGrpSpPr>
        <p:grpSpPr>
          <a:xfrm>
            <a:off x="3830550" y="3107388"/>
            <a:ext cx="1758900" cy="439800"/>
            <a:chOff x="3692550" y="2993488"/>
            <a:chExt cx="1758900" cy="439800"/>
          </a:xfrm>
        </p:grpSpPr>
        <p:sp>
          <p:nvSpPr>
            <p:cNvPr id="59" name="Google Shape;59;p13"/>
            <p:cNvSpPr/>
            <p:nvPr/>
          </p:nvSpPr>
          <p:spPr>
            <a:xfrm>
              <a:off x="3692550" y="2993488"/>
              <a:ext cx="1758900" cy="439800"/>
            </a:xfrm>
            <a:prstGeom prst="roundRect">
              <a:avLst>
                <a:gd fmla="val 16667" name="adj"/>
              </a:avLst>
            </a:prstGeom>
            <a:solidFill>
              <a:srgbClr val="4B22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4234713" y="3028738"/>
              <a:ext cx="93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Pharmacy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37875" y="3101652"/>
              <a:ext cx="261425" cy="223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Google Shape;62;p13"/>
          <p:cNvGrpSpPr/>
          <p:nvPr/>
        </p:nvGrpSpPr>
        <p:grpSpPr>
          <a:xfrm>
            <a:off x="3830550" y="4339850"/>
            <a:ext cx="1758900" cy="439800"/>
            <a:chOff x="3692550" y="4225950"/>
            <a:chExt cx="1758900" cy="439800"/>
          </a:xfrm>
        </p:grpSpPr>
        <p:sp>
          <p:nvSpPr>
            <p:cNvPr id="63" name="Google Shape;63;p13"/>
            <p:cNvSpPr/>
            <p:nvPr/>
          </p:nvSpPr>
          <p:spPr>
            <a:xfrm>
              <a:off x="3692550" y="4225950"/>
              <a:ext cx="1758900" cy="439800"/>
            </a:xfrm>
            <a:prstGeom prst="roundRect">
              <a:avLst>
                <a:gd fmla="val 16667" name="adj"/>
              </a:avLst>
            </a:prstGeom>
            <a:solidFill>
              <a:srgbClr val="4B22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4323888" y="4261200"/>
              <a:ext cx="74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Patients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65" name="Google Shape;6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75500" y="4301250"/>
              <a:ext cx="289200" cy="28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3"/>
          <p:cNvGrpSpPr/>
          <p:nvPr/>
        </p:nvGrpSpPr>
        <p:grpSpPr>
          <a:xfrm>
            <a:off x="6053925" y="1769263"/>
            <a:ext cx="1216800" cy="439800"/>
            <a:chOff x="5903375" y="1673175"/>
            <a:chExt cx="1216800" cy="439800"/>
          </a:xfrm>
        </p:grpSpPr>
        <p:sp>
          <p:nvSpPr>
            <p:cNvPr id="67" name="Google Shape;67;p13"/>
            <p:cNvSpPr/>
            <p:nvPr/>
          </p:nvSpPr>
          <p:spPr>
            <a:xfrm>
              <a:off x="5903375" y="1673175"/>
              <a:ext cx="1216800" cy="439800"/>
            </a:xfrm>
            <a:prstGeom prst="roundRect">
              <a:avLst>
                <a:gd fmla="val 16667" name="adj"/>
              </a:avLst>
            </a:prstGeom>
            <a:solidFill>
              <a:srgbClr val="4B22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6369212" y="1708425"/>
              <a:ext cx="54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PBM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69" name="Google Shape;69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02188" y="1781351"/>
              <a:ext cx="223475" cy="223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13"/>
          <p:cNvGrpSpPr/>
          <p:nvPr/>
        </p:nvGrpSpPr>
        <p:grpSpPr>
          <a:xfrm>
            <a:off x="7056500" y="3113638"/>
            <a:ext cx="1758900" cy="439800"/>
            <a:chOff x="6391600" y="2999738"/>
            <a:chExt cx="1758900" cy="439800"/>
          </a:xfrm>
        </p:grpSpPr>
        <p:sp>
          <p:nvSpPr>
            <p:cNvPr id="71" name="Google Shape;71;p13"/>
            <p:cNvSpPr/>
            <p:nvPr/>
          </p:nvSpPr>
          <p:spPr>
            <a:xfrm>
              <a:off x="6391600" y="2999738"/>
              <a:ext cx="1758900" cy="439800"/>
            </a:xfrm>
            <a:prstGeom prst="roundRect">
              <a:avLst>
                <a:gd fmla="val 16667" name="adj"/>
              </a:avLst>
            </a:prstGeom>
            <a:solidFill>
              <a:srgbClr val="4B22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6900750" y="3034988"/>
              <a:ext cx="10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Health Plan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73" name="Google Shape;73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08750" y="3107913"/>
              <a:ext cx="223450" cy="223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13"/>
          <p:cNvGrpSpPr/>
          <p:nvPr/>
        </p:nvGrpSpPr>
        <p:grpSpPr>
          <a:xfrm>
            <a:off x="1310850" y="1787075"/>
            <a:ext cx="1758900" cy="439800"/>
            <a:chOff x="1172850" y="1673175"/>
            <a:chExt cx="1758900" cy="439800"/>
          </a:xfrm>
        </p:grpSpPr>
        <p:sp>
          <p:nvSpPr>
            <p:cNvPr id="75" name="Google Shape;75;p13"/>
            <p:cNvSpPr/>
            <p:nvPr/>
          </p:nvSpPr>
          <p:spPr>
            <a:xfrm>
              <a:off x="1172850" y="1673175"/>
              <a:ext cx="1758900" cy="439800"/>
            </a:xfrm>
            <a:prstGeom prst="roundRect">
              <a:avLst>
                <a:gd fmla="val 16667" name="adj"/>
              </a:avLst>
            </a:prstGeom>
            <a:solidFill>
              <a:srgbClr val="4B22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1714575" y="1708425"/>
              <a:ext cx="96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Wholesaler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77" name="Google Shape;77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522575" y="1781350"/>
              <a:ext cx="223450" cy="223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3"/>
          <p:cNvGrpSpPr/>
          <p:nvPr/>
        </p:nvGrpSpPr>
        <p:grpSpPr>
          <a:xfrm>
            <a:off x="5663950" y="584403"/>
            <a:ext cx="1066500" cy="1128651"/>
            <a:chOff x="5525950" y="564525"/>
            <a:chExt cx="1066500" cy="1034700"/>
          </a:xfrm>
        </p:grpSpPr>
        <p:cxnSp>
          <p:nvCxnSpPr>
            <p:cNvPr id="79" name="Google Shape;79;p13"/>
            <p:cNvCxnSpPr/>
            <p:nvPr/>
          </p:nvCxnSpPr>
          <p:spPr>
            <a:xfrm>
              <a:off x="6579900" y="564525"/>
              <a:ext cx="0" cy="103470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80" name="Google Shape;80;p13"/>
            <p:cNvCxnSpPr/>
            <p:nvPr/>
          </p:nvCxnSpPr>
          <p:spPr>
            <a:xfrm rot="10800000">
              <a:off x="5525950" y="566425"/>
              <a:ext cx="1066500" cy="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" name="Google Shape;81;p13"/>
          <p:cNvGrpSpPr/>
          <p:nvPr/>
        </p:nvGrpSpPr>
        <p:grpSpPr>
          <a:xfrm>
            <a:off x="5664101" y="841720"/>
            <a:ext cx="677654" cy="871416"/>
            <a:chOff x="5525950" y="607975"/>
            <a:chExt cx="1066500" cy="1140000"/>
          </a:xfrm>
        </p:grpSpPr>
        <p:cxnSp>
          <p:nvCxnSpPr>
            <p:cNvPr id="82" name="Google Shape;82;p13"/>
            <p:cNvCxnSpPr/>
            <p:nvPr/>
          </p:nvCxnSpPr>
          <p:spPr>
            <a:xfrm>
              <a:off x="6579900" y="607975"/>
              <a:ext cx="0" cy="114000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83" name="Google Shape;83;p13"/>
            <p:cNvCxnSpPr/>
            <p:nvPr/>
          </p:nvCxnSpPr>
          <p:spPr>
            <a:xfrm rot="10800000">
              <a:off x="5525950" y="616600"/>
              <a:ext cx="1066500" cy="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4" name="Google Shape;84;p13"/>
          <p:cNvGrpSpPr/>
          <p:nvPr/>
        </p:nvGrpSpPr>
        <p:grpSpPr>
          <a:xfrm flipH="1">
            <a:off x="1542850" y="564550"/>
            <a:ext cx="2239375" cy="1149000"/>
            <a:chOff x="5526050" y="564525"/>
            <a:chExt cx="2239375" cy="1149000"/>
          </a:xfrm>
        </p:grpSpPr>
        <p:cxnSp>
          <p:nvCxnSpPr>
            <p:cNvPr id="85" name="Google Shape;85;p13"/>
            <p:cNvCxnSpPr/>
            <p:nvPr/>
          </p:nvCxnSpPr>
          <p:spPr>
            <a:xfrm>
              <a:off x="7765425" y="564525"/>
              <a:ext cx="0" cy="114900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86" name="Google Shape;86;p13"/>
            <p:cNvCxnSpPr/>
            <p:nvPr/>
          </p:nvCxnSpPr>
          <p:spPr>
            <a:xfrm rot="10800000">
              <a:off x="5526050" y="566425"/>
              <a:ext cx="2232900" cy="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" name="Google Shape;87;p13"/>
          <p:cNvGrpSpPr/>
          <p:nvPr/>
        </p:nvGrpSpPr>
        <p:grpSpPr>
          <a:xfrm flipH="1">
            <a:off x="2057718" y="788013"/>
            <a:ext cx="1698342" cy="925551"/>
            <a:chOff x="5526050" y="564525"/>
            <a:chExt cx="2239375" cy="1220400"/>
          </a:xfrm>
        </p:grpSpPr>
        <p:cxnSp>
          <p:nvCxnSpPr>
            <p:cNvPr id="88" name="Google Shape;88;p13"/>
            <p:cNvCxnSpPr/>
            <p:nvPr/>
          </p:nvCxnSpPr>
          <p:spPr>
            <a:xfrm>
              <a:off x="7765425" y="564525"/>
              <a:ext cx="0" cy="122040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 rot="10800000">
              <a:off x="5526050" y="566425"/>
              <a:ext cx="2232900" cy="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0" name="Google Shape;90;p13"/>
          <p:cNvGrpSpPr/>
          <p:nvPr/>
        </p:nvGrpSpPr>
        <p:grpSpPr>
          <a:xfrm>
            <a:off x="3167725" y="947225"/>
            <a:ext cx="1216800" cy="984900"/>
            <a:chOff x="3029725" y="833325"/>
            <a:chExt cx="1216800" cy="984900"/>
          </a:xfrm>
        </p:grpSpPr>
        <p:cxnSp>
          <p:nvCxnSpPr>
            <p:cNvPr id="91" name="Google Shape;91;p13"/>
            <p:cNvCxnSpPr/>
            <p:nvPr/>
          </p:nvCxnSpPr>
          <p:spPr>
            <a:xfrm>
              <a:off x="4246525" y="833325"/>
              <a:ext cx="0" cy="984900"/>
            </a:xfrm>
            <a:prstGeom prst="straightConnector1">
              <a:avLst/>
            </a:prstGeom>
            <a:noFill/>
            <a:ln cap="flat" cmpd="sng" w="19050">
              <a:solidFill>
                <a:srgbClr val="4B228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 rot="10800000">
              <a:off x="3029725" y="1810450"/>
              <a:ext cx="1216800" cy="0"/>
            </a:xfrm>
            <a:prstGeom prst="straightConnector1">
              <a:avLst/>
            </a:prstGeom>
            <a:noFill/>
            <a:ln cap="flat" cmpd="sng" w="19050">
              <a:solidFill>
                <a:srgbClr val="4B228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3" name="Google Shape;93;p13"/>
          <p:cNvGrpSpPr/>
          <p:nvPr/>
        </p:nvGrpSpPr>
        <p:grpSpPr>
          <a:xfrm flipH="1" rot="10800000">
            <a:off x="3167725" y="2044938"/>
            <a:ext cx="1216800" cy="984900"/>
            <a:chOff x="3029725" y="833325"/>
            <a:chExt cx="1216800" cy="984900"/>
          </a:xfrm>
        </p:grpSpPr>
        <p:cxnSp>
          <p:nvCxnSpPr>
            <p:cNvPr id="94" name="Google Shape;94;p13"/>
            <p:cNvCxnSpPr/>
            <p:nvPr/>
          </p:nvCxnSpPr>
          <p:spPr>
            <a:xfrm>
              <a:off x="4246525" y="833325"/>
              <a:ext cx="0" cy="984900"/>
            </a:xfrm>
            <a:prstGeom prst="straightConnector1">
              <a:avLst/>
            </a:prstGeom>
            <a:noFill/>
            <a:ln cap="flat" cmpd="sng" w="19050">
              <a:solidFill>
                <a:srgbClr val="4B2289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 rot="10800000">
              <a:off x="3029725" y="1810450"/>
              <a:ext cx="1216800" cy="0"/>
            </a:xfrm>
            <a:prstGeom prst="straightConnector1">
              <a:avLst/>
            </a:prstGeom>
            <a:noFill/>
            <a:ln cap="flat" cmpd="sng" w="19050">
              <a:solidFill>
                <a:srgbClr val="4B228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" name="Google Shape;96;p13"/>
          <p:cNvGrpSpPr/>
          <p:nvPr/>
        </p:nvGrpSpPr>
        <p:grpSpPr>
          <a:xfrm flipH="1">
            <a:off x="2187300" y="2265222"/>
            <a:ext cx="1643425" cy="1082603"/>
            <a:chOff x="3029550" y="789813"/>
            <a:chExt cx="1643425" cy="1020650"/>
          </a:xfrm>
        </p:grpSpPr>
        <p:cxnSp>
          <p:nvCxnSpPr>
            <p:cNvPr id="97" name="Google Shape;97;p13"/>
            <p:cNvCxnSpPr/>
            <p:nvPr/>
          </p:nvCxnSpPr>
          <p:spPr>
            <a:xfrm>
              <a:off x="4672975" y="789813"/>
              <a:ext cx="0" cy="95940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cxnSp>
          <p:nvCxnSpPr>
            <p:cNvPr id="98" name="Google Shape;98;p13"/>
            <p:cNvCxnSpPr/>
            <p:nvPr/>
          </p:nvCxnSpPr>
          <p:spPr>
            <a:xfrm rot="10800000">
              <a:off x="3029550" y="1810463"/>
              <a:ext cx="1641600" cy="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" name="Google Shape;99;p13"/>
          <p:cNvGrpSpPr/>
          <p:nvPr/>
        </p:nvGrpSpPr>
        <p:grpSpPr>
          <a:xfrm flipH="1" rot="-5400000">
            <a:off x="5548338" y="2306300"/>
            <a:ext cx="1210800" cy="1128600"/>
            <a:chOff x="3579075" y="689563"/>
            <a:chExt cx="1210800" cy="1128600"/>
          </a:xfrm>
        </p:grpSpPr>
        <p:cxnSp>
          <p:nvCxnSpPr>
            <p:cNvPr id="100" name="Google Shape;100;p13"/>
            <p:cNvCxnSpPr/>
            <p:nvPr/>
          </p:nvCxnSpPr>
          <p:spPr>
            <a:xfrm>
              <a:off x="4770350" y="689563"/>
              <a:ext cx="3000" cy="112860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cxnSp>
          <p:nvCxnSpPr>
            <p:cNvPr id="101" name="Google Shape;101;p13"/>
            <p:cNvCxnSpPr/>
            <p:nvPr/>
          </p:nvCxnSpPr>
          <p:spPr>
            <a:xfrm>
              <a:off x="4184475" y="1205075"/>
              <a:ext cx="0" cy="121080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" name="Google Shape;102;p13"/>
          <p:cNvGrpSpPr/>
          <p:nvPr/>
        </p:nvGrpSpPr>
        <p:grpSpPr>
          <a:xfrm flipH="1" rot="-5400000">
            <a:off x="5511563" y="2306048"/>
            <a:ext cx="1034645" cy="876274"/>
            <a:chOff x="3029725" y="764467"/>
            <a:chExt cx="1216800" cy="960300"/>
          </a:xfrm>
        </p:grpSpPr>
        <p:cxnSp>
          <p:nvCxnSpPr>
            <p:cNvPr id="103" name="Google Shape;103;p13"/>
            <p:cNvCxnSpPr/>
            <p:nvPr/>
          </p:nvCxnSpPr>
          <p:spPr>
            <a:xfrm rot="5400000">
              <a:off x="3766367" y="1244617"/>
              <a:ext cx="960300" cy="0"/>
            </a:xfrm>
            <a:prstGeom prst="straightConnector1">
              <a:avLst/>
            </a:prstGeom>
            <a:noFill/>
            <a:ln cap="flat" cmpd="sng" w="19050">
              <a:solidFill>
                <a:srgbClr val="009DE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3"/>
            <p:cNvCxnSpPr/>
            <p:nvPr/>
          </p:nvCxnSpPr>
          <p:spPr>
            <a:xfrm rot="10800000">
              <a:off x="3029725" y="1721080"/>
              <a:ext cx="1216800" cy="0"/>
            </a:xfrm>
            <a:prstGeom prst="straightConnector1">
              <a:avLst/>
            </a:prstGeom>
            <a:noFill/>
            <a:ln cap="flat" cmpd="sng" w="19050">
              <a:solidFill>
                <a:srgbClr val="009DE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5" name="Google Shape;105;p13"/>
          <p:cNvGrpSpPr/>
          <p:nvPr/>
        </p:nvGrpSpPr>
        <p:grpSpPr>
          <a:xfrm>
            <a:off x="5590875" y="3563800"/>
            <a:ext cx="2350200" cy="1041000"/>
            <a:chOff x="3029675" y="777363"/>
            <a:chExt cx="2350200" cy="1041000"/>
          </a:xfrm>
        </p:grpSpPr>
        <p:cxnSp>
          <p:nvCxnSpPr>
            <p:cNvPr id="106" name="Google Shape;106;p13"/>
            <p:cNvCxnSpPr/>
            <p:nvPr/>
          </p:nvCxnSpPr>
          <p:spPr>
            <a:xfrm>
              <a:off x="5376250" y="777363"/>
              <a:ext cx="0" cy="104100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cxnSp>
          <p:nvCxnSpPr>
            <p:cNvPr id="107" name="Google Shape;107;p13"/>
            <p:cNvCxnSpPr/>
            <p:nvPr/>
          </p:nvCxnSpPr>
          <p:spPr>
            <a:xfrm rot="10800000">
              <a:off x="3029675" y="1810463"/>
              <a:ext cx="2350200" cy="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" name="Google Shape;108;p13"/>
          <p:cNvGrpSpPr/>
          <p:nvPr/>
        </p:nvGrpSpPr>
        <p:grpSpPr>
          <a:xfrm>
            <a:off x="7270847" y="2101647"/>
            <a:ext cx="388099" cy="984846"/>
            <a:chOff x="5525950" y="607975"/>
            <a:chExt cx="1066500" cy="1140000"/>
          </a:xfrm>
        </p:grpSpPr>
        <p:cxnSp>
          <p:nvCxnSpPr>
            <p:cNvPr id="109" name="Google Shape;109;p13"/>
            <p:cNvCxnSpPr/>
            <p:nvPr/>
          </p:nvCxnSpPr>
          <p:spPr>
            <a:xfrm>
              <a:off x="6579900" y="607975"/>
              <a:ext cx="0" cy="114000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13"/>
            <p:cNvCxnSpPr/>
            <p:nvPr/>
          </p:nvCxnSpPr>
          <p:spPr>
            <a:xfrm rot="10800000">
              <a:off x="5525950" y="616600"/>
              <a:ext cx="1066500" cy="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" name="Google Shape;111;p13"/>
          <p:cNvGrpSpPr/>
          <p:nvPr/>
        </p:nvGrpSpPr>
        <p:grpSpPr>
          <a:xfrm>
            <a:off x="7270808" y="1838845"/>
            <a:ext cx="1353922" cy="1247641"/>
            <a:chOff x="5525950" y="564525"/>
            <a:chExt cx="1066500" cy="1034700"/>
          </a:xfrm>
        </p:grpSpPr>
        <p:cxnSp>
          <p:nvCxnSpPr>
            <p:cNvPr id="112" name="Google Shape;112;p13"/>
            <p:cNvCxnSpPr/>
            <p:nvPr/>
          </p:nvCxnSpPr>
          <p:spPr>
            <a:xfrm>
              <a:off x="6579900" y="564525"/>
              <a:ext cx="0" cy="103470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3"/>
            <p:cNvCxnSpPr/>
            <p:nvPr/>
          </p:nvCxnSpPr>
          <p:spPr>
            <a:xfrm rot="10800000">
              <a:off x="5525950" y="566425"/>
              <a:ext cx="1066500" cy="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4" name="Google Shape;114;p13"/>
          <p:cNvGrpSpPr/>
          <p:nvPr/>
        </p:nvGrpSpPr>
        <p:grpSpPr>
          <a:xfrm flipH="1" rot="10800000">
            <a:off x="7301332" y="1969948"/>
            <a:ext cx="815378" cy="1110869"/>
            <a:chOff x="3029725" y="833325"/>
            <a:chExt cx="1216800" cy="984900"/>
          </a:xfrm>
        </p:grpSpPr>
        <p:cxnSp>
          <p:nvCxnSpPr>
            <p:cNvPr id="115" name="Google Shape;115;p13"/>
            <p:cNvCxnSpPr/>
            <p:nvPr/>
          </p:nvCxnSpPr>
          <p:spPr>
            <a:xfrm>
              <a:off x="4246525" y="833325"/>
              <a:ext cx="0" cy="984900"/>
            </a:xfrm>
            <a:prstGeom prst="straightConnector1">
              <a:avLst/>
            </a:prstGeom>
            <a:noFill/>
            <a:ln cap="flat" cmpd="sng" w="19050">
              <a:solidFill>
                <a:srgbClr val="009DE5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6" name="Google Shape;116;p13"/>
            <p:cNvCxnSpPr/>
            <p:nvPr/>
          </p:nvCxnSpPr>
          <p:spPr>
            <a:xfrm rot="10800000">
              <a:off x="3029725" y="1810450"/>
              <a:ext cx="1216800" cy="0"/>
            </a:xfrm>
            <a:prstGeom prst="straightConnector1">
              <a:avLst/>
            </a:prstGeom>
            <a:noFill/>
            <a:ln cap="flat" cmpd="sng" w="19050">
              <a:solidFill>
                <a:srgbClr val="009DE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7" name="Google Shape;117;p13"/>
          <p:cNvCxnSpPr/>
          <p:nvPr/>
        </p:nvCxnSpPr>
        <p:spPr>
          <a:xfrm>
            <a:off x="4540988" y="3626525"/>
            <a:ext cx="0" cy="627300"/>
          </a:xfrm>
          <a:prstGeom prst="straightConnector1">
            <a:avLst/>
          </a:prstGeom>
          <a:noFill/>
          <a:ln cap="flat" cmpd="sng" w="19050">
            <a:solidFill>
              <a:srgbClr val="4B228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3"/>
          <p:cNvCxnSpPr/>
          <p:nvPr/>
        </p:nvCxnSpPr>
        <p:spPr>
          <a:xfrm>
            <a:off x="4879013" y="3629875"/>
            <a:ext cx="0" cy="627300"/>
          </a:xfrm>
          <a:prstGeom prst="straightConnector1">
            <a:avLst/>
          </a:prstGeom>
          <a:noFill/>
          <a:ln cap="flat" cmpd="sng" w="19050">
            <a:solidFill>
              <a:srgbClr val="00B0A8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19" name="Google Shape;119;p13"/>
          <p:cNvSpPr txBox="1"/>
          <p:nvPr/>
        </p:nvSpPr>
        <p:spPr>
          <a:xfrm>
            <a:off x="5784400" y="225850"/>
            <a:ext cx="109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Rebate Claims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5892100" y="522400"/>
            <a:ext cx="8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Rebates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" name="Google Shape;121;p13"/>
          <p:cNvGrpSpPr/>
          <p:nvPr/>
        </p:nvGrpSpPr>
        <p:grpSpPr>
          <a:xfrm flipH="1" rot="10800000">
            <a:off x="5590900" y="488336"/>
            <a:ext cx="1582813" cy="1247671"/>
            <a:chOff x="3029725" y="833325"/>
            <a:chExt cx="1216800" cy="984900"/>
          </a:xfrm>
        </p:grpSpPr>
        <p:cxnSp>
          <p:nvCxnSpPr>
            <p:cNvPr id="122" name="Google Shape;122;p13"/>
            <p:cNvCxnSpPr/>
            <p:nvPr/>
          </p:nvCxnSpPr>
          <p:spPr>
            <a:xfrm>
              <a:off x="4246525" y="833325"/>
              <a:ext cx="0" cy="984900"/>
            </a:xfrm>
            <a:prstGeom prst="straightConnector1">
              <a:avLst/>
            </a:prstGeom>
            <a:noFill/>
            <a:ln cap="flat" cmpd="sng" w="19050">
              <a:solidFill>
                <a:srgbClr val="009DE5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23" name="Google Shape;123;p13"/>
            <p:cNvCxnSpPr/>
            <p:nvPr/>
          </p:nvCxnSpPr>
          <p:spPr>
            <a:xfrm rot="10800000">
              <a:off x="3029725" y="1810450"/>
              <a:ext cx="1216800" cy="0"/>
            </a:xfrm>
            <a:prstGeom prst="straightConnector1">
              <a:avLst/>
            </a:prstGeom>
            <a:noFill/>
            <a:ln cap="flat" cmpd="sng" w="19050">
              <a:solidFill>
                <a:srgbClr val="009DE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4" name="Google Shape;124;p13"/>
          <p:cNvSpPr txBox="1"/>
          <p:nvPr/>
        </p:nvSpPr>
        <p:spPr>
          <a:xfrm>
            <a:off x="5590900" y="843675"/>
            <a:ext cx="75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PBM service fees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451975" y="1562425"/>
            <a:ext cx="121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Negotiated payment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 rot="5400000">
            <a:off x="7092050" y="2383488"/>
            <a:ext cx="8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Rebates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595213" y="2867100"/>
            <a:ext cx="81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Network participation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5588799" y="3444700"/>
            <a:ext cx="121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AWP - Discount %</a:t>
            </a:r>
            <a:br>
              <a:rPr lang="en" sz="800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latin typeface="Roboto"/>
                <a:ea typeface="Roboto"/>
                <a:cs typeface="Roboto"/>
                <a:sym typeface="Roboto"/>
              </a:rPr>
              <a:t>+ Dispensing fee</a:t>
            </a:r>
            <a:br>
              <a:rPr lang="en" sz="800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latin typeface="Roboto"/>
                <a:ea typeface="Roboto"/>
                <a:cs typeface="Roboto"/>
                <a:sym typeface="Roboto"/>
              </a:rPr>
              <a:t>- Patient OOP Cost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851100" y="3727975"/>
            <a:ext cx="93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OOP Cost Sharing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3664300" y="3696600"/>
            <a:ext cx="81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Drug dispensed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2344125" y="2867100"/>
            <a:ext cx="93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Drug purchase (WAC based)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3360275" y="1659588"/>
            <a:ext cx="93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Drug shipment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3360275" y="2006938"/>
            <a:ext cx="93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Drug shipment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2344125" y="762925"/>
            <a:ext cx="93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Drug purchase (WAC based)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1542850" y="276600"/>
            <a:ext cx="221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Service fee, prompt pay, volume discounts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843538" y="4297000"/>
            <a:ext cx="81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Premium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" name="Google Shape;137;p13"/>
          <p:cNvGrpSpPr/>
          <p:nvPr/>
        </p:nvGrpSpPr>
        <p:grpSpPr>
          <a:xfrm>
            <a:off x="374575" y="3757063"/>
            <a:ext cx="1852200" cy="1121063"/>
            <a:chOff x="556475" y="3844888"/>
            <a:chExt cx="1852200" cy="1121063"/>
          </a:xfrm>
        </p:grpSpPr>
        <p:cxnSp>
          <p:nvCxnSpPr>
            <p:cNvPr id="138" name="Google Shape;138;p13"/>
            <p:cNvCxnSpPr/>
            <p:nvPr/>
          </p:nvCxnSpPr>
          <p:spPr>
            <a:xfrm>
              <a:off x="556475" y="3998800"/>
              <a:ext cx="441000" cy="0"/>
            </a:xfrm>
            <a:prstGeom prst="straightConnector1">
              <a:avLst/>
            </a:prstGeom>
            <a:noFill/>
            <a:ln cap="flat" cmpd="sng" w="19050">
              <a:solidFill>
                <a:srgbClr val="4B228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" name="Google Shape;139;p13"/>
            <p:cNvSpPr txBox="1"/>
            <p:nvPr/>
          </p:nvSpPr>
          <p:spPr>
            <a:xfrm>
              <a:off x="997475" y="3844888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Flow of Drug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0" name="Google Shape;140;p13"/>
            <p:cNvCxnSpPr/>
            <p:nvPr/>
          </p:nvCxnSpPr>
          <p:spPr>
            <a:xfrm>
              <a:off x="556475" y="4343775"/>
              <a:ext cx="441000" cy="0"/>
            </a:xfrm>
            <a:prstGeom prst="straightConnector1">
              <a:avLst/>
            </a:prstGeom>
            <a:noFill/>
            <a:ln cap="flat" cmpd="sng" w="19050">
              <a:solidFill>
                <a:srgbClr val="00B0A8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41" name="Google Shape;141;p13"/>
            <p:cNvSpPr txBox="1"/>
            <p:nvPr/>
          </p:nvSpPr>
          <p:spPr>
            <a:xfrm>
              <a:off x="997475" y="4189863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Flow of Funds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2" name="Google Shape;142;p13"/>
            <p:cNvCxnSpPr/>
            <p:nvPr/>
          </p:nvCxnSpPr>
          <p:spPr>
            <a:xfrm>
              <a:off x="556475" y="4688750"/>
              <a:ext cx="441000" cy="0"/>
            </a:xfrm>
            <a:prstGeom prst="straightConnector1">
              <a:avLst/>
            </a:prstGeom>
            <a:noFill/>
            <a:ln cap="flat" cmpd="sng" w="19050">
              <a:solidFill>
                <a:srgbClr val="009DE5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43" name="Google Shape;143;p13"/>
            <p:cNvSpPr txBox="1"/>
            <p:nvPr/>
          </p:nvSpPr>
          <p:spPr>
            <a:xfrm>
              <a:off x="997475" y="4534850"/>
              <a:ext cx="1411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Information/ Contract Agreement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