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89" r:id="rId2"/>
    <p:sldId id="385" r:id="rId3"/>
    <p:sldId id="354" r:id="rId4"/>
    <p:sldId id="395" r:id="rId5"/>
    <p:sldId id="357" r:id="rId6"/>
    <p:sldId id="356" r:id="rId7"/>
    <p:sldId id="358" r:id="rId8"/>
    <p:sldId id="377" r:id="rId9"/>
    <p:sldId id="359" r:id="rId10"/>
    <p:sldId id="304" r:id="rId11"/>
    <p:sldId id="393" r:id="rId12"/>
    <p:sldId id="391" r:id="rId13"/>
    <p:sldId id="369" r:id="rId14"/>
    <p:sldId id="386" r:id="rId15"/>
    <p:sldId id="394" r:id="rId16"/>
    <p:sldId id="373" r:id="rId17"/>
  </p:sldIdLst>
  <p:sldSz cx="12161838" cy="6859588"/>
  <p:notesSz cx="7010400" cy="9296400"/>
  <p:defaultTextStyle>
    <a:defPPr>
      <a:defRPr lang="en-US"/>
    </a:defPPr>
    <a:lvl1pPr marL="0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648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297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5946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4595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3243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1892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0539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9190" algn="l" defTabSz="121729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817D5E-D888-488A-BC4F-F758A6E799A8}">
          <p14:sldIdLst>
            <p14:sldId id="289"/>
            <p14:sldId id="385"/>
            <p14:sldId id="354"/>
            <p14:sldId id="395"/>
            <p14:sldId id="357"/>
            <p14:sldId id="356"/>
            <p14:sldId id="358"/>
            <p14:sldId id="377"/>
            <p14:sldId id="359"/>
            <p14:sldId id="304"/>
            <p14:sldId id="393"/>
            <p14:sldId id="391"/>
            <p14:sldId id="369"/>
            <p14:sldId id="386"/>
            <p14:sldId id="394"/>
            <p14:sldId id="3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253" userDrawn="1">
          <p15:clr>
            <a:srgbClr val="A4A3A4"/>
          </p15:clr>
        </p15:guide>
        <p15:guide id="2" pos="3831">
          <p15:clr>
            <a:srgbClr val="A4A3A4"/>
          </p15:clr>
        </p15:guide>
        <p15:guide id="3" orient="horz" pos="41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1F49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533" autoAdjust="0"/>
  </p:normalViewPr>
  <p:slideViewPr>
    <p:cSldViewPr>
      <p:cViewPr>
        <p:scale>
          <a:sx n="90" d="100"/>
          <a:sy n="90" d="100"/>
        </p:scale>
        <p:origin x="-1392" y="-810"/>
      </p:cViewPr>
      <p:guideLst>
        <p:guide orient="horz" pos="1253"/>
        <p:guide orient="horz" pos="4111"/>
        <p:guide pos="3831"/>
      </p:guideLst>
    </p:cSldViewPr>
  </p:slideViewPr>
  <p:outlineViewPr>
    <p:cViewPr>
      <p:scale>
        <a:sx n="33" d="100"/>
        <a:sy n="33" d="100"/>
      </p:scale>
      <p:origin x="48" y="276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72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C6D329C5-2EE9-470A-91A9-0346142039F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1CD231E7-A783-4690-89FD-F2A3BF9F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89628997-2A45-4B59-A4D7-CCE4B2CD8620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98500"/>
            <a:ext cx="61785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4" tIns="46587" rIns="93174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789214F7-635E-49D3-B7D8-0DEAB5E1A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5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648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297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5946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4595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3243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1892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0539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69190" algn="l" defTabSz="121729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repository: A shared repository of information is used by multiple parties</a:t>
            </a:r>
          </a:p>
          <a:p>
            <a:r>
              <a:rPr lang="en-US" dirty="0" smtClean="0"/>
              <a:t>Multiple writers: More than one entity generates transactions that require tracking</a:t>
            </a:r>
          </a:p>
          <a:p>
            <a:r>
              <a:rPr lang="en-US" dirty="0" smtClean="0"/>
              <a:t>Minimal trust: A level of mistrust exists between entities that generate transactions</a:t>
            </a:r>
          </a:p>
          <a:p>
            <a:r>
              <a:rPr lang="en-US" dirty="0" smtClean="0"/>
              <a:t>Intermediaries: One (or multiple) intermediary or a central gatekeeper is present</a:t>
            </a:r>
          </a:p>
          <a:p>
            <a:r>
              <a:rPr lang="en-US" dirty="0" smtClean="0"/>
              <a:t>Transaction dependencies: Interaction or transaction dependency exists between different entities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14F7-635E-49D3-B7D8-0DEAB5E1A3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6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Operational simplification: DLT reduces / eliminates manual efforts required to perform reconciliation and resolve disputes</a:t>
            </a:r>
          </a:p>
          <a:p>
            <a:r>
              <a:rPr lang="en-US" dirty="0" smtClean="0"/>
              <a:t>Regulatory efficiency improvement: DLT enables real-time monitoring of financial activity between regulators and regulated entities</a:t>
            </a:r>
          </a:p>
          <a:p>
            <a:r>
              <a:rPr lang="en-US" dirty="0" smtClean="0"/>
              <a:t>Counterparty</a:t>
            </a:r>
            <a:r>
              <a:rPr lang="en-US" baseline="0" dirty="0" smtClean="0"/>
              <a:t> risk reduction: DLT challenges need to trust counterparties to fulfil obligations as agreements are codified</a:t>
            </a:r>
          </a:p>
          <a:p>
            <a:r>
              <a:rPr lang="en-US" baseline="0" dirty="0" smtClean="0"/>
              <a:t>Clearing and settlement time reduction: DLT disintermediates third parties that support transactions and accelerates settlement</a:t>
            </a:r>
          </a:p>
          <a:p>
            <a:r>
              <a:rPr lang="en-US" baseline="0" dirty="0" smtClean="0"/>
              <a:t>Liquidity and capital improvement: DLT reduces locked-in capital and provides transparency into sourcing liquidity for assets</a:t>
            </a:r>
          </a:p>
          <a:p>
            <a:r>
              <a:rPr lang="en-US" baseline="0" dirty="0" smtClean="0"/>
              <a:t>Fraud minimization: DLT enables asset provenance and transaction history to be established within a single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14F7-635E-49D3-B7D8-0DEAB5E1A3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8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repository: A shared repository of information is used by multiple parties</a:t>
            </a:r>
          </a:p>
          <a:p>
            <a:r>
              <a:rPr lang="en-US" dirty="0" smtClean="0"/>
              <a:t>Multiple writers: More than one entity generates transactions that require tracking</a:t>
            </a:r>
          </a:p>
          <a:p>
            <a:r>
              <a:rPr lang="en-US" dirty="0" smtClean="0"/>
              <a:t>Minimal trust: A level of mistrust exists between entities that generate transactions</a:t>
            </a:r>
          </a:p>
          <a:p>
            <a:r>
              <a:rPr lang="en-US" dirty="0" smtClean="0"/>
              <a:t>Intermediaries: One (or multiple) intermediary or a central gatekeeper is present</a:t>
            </a:r>
          </a:p>
          <a:p>
            <a:r>
              <a:rPr lang="en-US" dirty="0" smtClean="0"/>
              <a:t>Transaction dependencies: Interaction or transaction dependency exists between different entities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14F7-635E-49D3-B7D8-0DEAB5E1A3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6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531" y="2030438"/>
            <a:ext cx="9607852" cy="649374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532" y="3645868"/>
            <a:ext cx="10831303" cy="1753006"/>
          </a:xfrm>
        </p:spPr>
        <p:txBody>
          <a:bodyPr anchor="b">
            <a:normAutofit/>
          </a:bodyPr>
          <a:lstStyle>
            <a:lvl1pPr marL="0" indent="0" algn="l">
              <a:buNone/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169" y="1413570"/>
            <a:ext cx="11478284" cy="0"/>
          </a:xfrm>
          <a:prstGeom prst="line">
            <a:avLst/>
          </a:prstGeom>
          <a:ln w="254" cap="flat" cmpd="sng">
            <a:solidFill>
              <a:srgbClr val="6465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4" descr="http://www.afai.org.za/wordpress/wp-content/uploads/world-economic-forum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537" y="142626"/>
            <a:ext cx="1737360" cy="11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5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44460" y="142626"/>
            <a:ext cx="10892875" cy="1077218"/>
          </a:xfrm>
          <a:prstGeom prst="rect">
            <a:avLst/>
          </a:prstGeom>
        </p:spPr>
        <p:txBody>
          <a:bodyPr anchor="b"/>
          <a:lstStyle>
            <a:lvl1pPr>
              <a:defRPr lang="en-GB"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1"/>
          </p:nvPr>
        </p:nvSpPr>
        <p:spPr>
          <a:xfrm>
            <a:off x="344460" y="1437191"/>
            <a:ext cx="11468542" cy="5069929"/>
          </a:xfrm>
        </p:spPr>
        <p:txBody>
          <a:bodyPr anchor="ctr"/>
          <a:lstStyle>
            <a:lvl1pPr algn="ctr">
              <a:defRPr sz="2800"/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35169" y="1296153"/>
            <a:ext cx="11478284" cy="0"/>
          </a:xfrm>
          <a:prstGeom prst="line">
            <a:avLst/>
          </a:prstGeom>
          <a:ln w="254" cap="flat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4" descr="http://www.afai.org.za/wordpress/wp-content/uploads/world-economic-forum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09769" y="142626"/>
            <a:ext cx="71312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"/>
          <p:cNvSpPr>
            <a:spLocks noGrp="1"/>
          </p:cNvSpPr>
          <p:nvPr>
            <p:ph sz="quarter" idx="11"/>
          </p:nvPr>
        </p:nvSpPr>
        <p:spPr>
          <a:xfrm>
            <a:off x="344460" y="1437190"/>
            <a:ext cx="5627002" cy="5069929"/>
          </a:xfrm>
        </p:spPr>
        <p:txBody>
          <a:bodyPr anchor="ctr"/>
          <a:lstStyle>
            <a:lvl1pPr algn="ctr">
              <a:defRPr sz="2800"/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2"/>
          </p:nvPr>
        </p:nvSpPr>
        <p:spPr>
          <a:xfrm>
            <a:off x="6182267" y="1437190"/>
            <a:ext cx="5627002" cy="5069929"/>
          </a:xfrm>
        </p:spPr>
        <p:txBody>
          <a:bodyPr anchor="ctr"/>
          <a:lstStyle>
            <a:lvl1pPr algn="ctr">
              <a:defRPr sz="2800"/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4460" y="142626"/>
            <a:ext cx="10892875" cy="1077218"/>
          </a:xfrm>
          <a:prstGeom prst="rect">
            <a:avLst/>
          </a:prstGeom>
        </p:spPr>
        <p:txBody>
          <a:bodyPr anchor="b"/>
          <a:lstStyle>
            <a:lvl1pPr>
              <a:defRPr lang="en-GB"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169" y="1296153"/>
            <a:ext cx="11478284" cy="0"/>
          </a:xfrm>
          <a:prstGeom prst="line">
            <a:avLst/>
          </a:prstGeom>
          <a:ln w="254" cap="flat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4" descr="http://www.afai.org.za/wordpress/wp-content/uploads/world-economic-forum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09769" y="142626"/>
            <a:ext cx="71312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5"/>
          <p:cNvSpPr>
            <a:spLocks noGrp="1"/>
          </p:cNvSpPr>
          <p:nvPr>
            <p:ph sz="quarter" idx="11"/>
          </p:nvPr>
        </p:nvSpPr>
        <p:spPr>
          <a:xfrm>
            <a:off x="344460" y="1437190"/>
            <a:ext cx="3644623" cy="5069930"/>
          </a:xfrm>
        </p:spPr>
        <p:txBody>
          <a:bodyPr anchor="ctr"/>
          <a:lstStyle>
            <a:lvl1pPr algn="ctr">
              <a:defRPr sz="2800"/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>
            <p:ph sz="quarter" idx="15"/>
          </p:nvPr>
        </p:nvSpPr>
        <p:spPr>
          <a:xfrm>
            <a:off x="4249478" y="1437190"/>
            <a:ext cx="3644623" cy="5069930"/>
          </a:xfrm>
        </p:spPr>
        <p:txBody>
          <a:bodyPr anchor="ctr"/>
          <a:lstStyle>
            <a:lvl1pPr algn="ctr">
              <a:defRPr sz="2800"/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5"/>
          <p:cNvSpPr>
            <a:spLocks noGrp="1"/>
          </p:cNvSpPr>
          <p:nvPr>
            <p:ph sz="quarter" idx="16"/>
          </p:nvPr>
        </p:nvSpPr>
        <p:spPr>
          <a:xfrm>
            <a:off x="8172756" y="1437190"/>
            <a:ext cx="3644623" cy="5069930"/>
          </a:xfrm>
        </p:spPr>
        <p:txBody>
          <a:bodyPr anchor="ctr"/>
          <a:lstStyle>
            <a:lvl1pPr algn="ctr">
              <a:defRPr sz="2800"/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4460" y="142626"/>
            <a:ext cx="10892875" cy="1077218"/>
          </a:xfrm>
          <a:prstGeom prst="rect">
            <a:avLst/>
          </a:prstGeom>
        </p:spPr>
        <p:txBody>
          <a:bodyPr anchor="b"/>
          <a:lstStyle>
            <a:lvl1pPr>
              <a:defRPr lang="en-GB"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35169" y="1296153"/>
            <a:ext cx="11478284" cy="0"/>
          </a:xfrm>
          <a:prstGeom prst="line">
            <a:avLst/>
          </a:prstGeom>
          <a:ln w="254" cap="flat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4" descr="http://www.afai.org.za/wordpress/wp-content/uploads/world-economic-forum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09769" y="142626"/>
            <a:ext cx="71312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/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5789" y="123319"/>
            <a:ext cx="11850263" cy="66615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algn="ctr" defTabSz="914583"/>
            <a:endParaRPr lang="en-US" sz="4801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24110" y="1485578"/>
            <a:ext cx="9713619" cy="623540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lang="en-US" sz="4400" kern="0" spc="5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en-US" dirty="0" smtClean="0"/>
              <a:t>Section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224110" y="2301812"/>
            <a:ext cx="9713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224109" y="2446130"/>
            <a:ext cx="9713620" cy="863800"/>
          </a:xfrm>
        </p:spPr>
        <p:txBody>
          <a:bodyPr lIns="0" tIns="0" rIns="0" bIns="0"/>
          <a:lstStyle>
            <a:lvl1pPr algn="ctr">
              <a:defRPr sz="3600" b="1">
                <a:solidFill>
                  <a:schemeClr val="bg1"/>
                </a:solidFill>
              </a:defRPr>
            </a:lvl1pPr>
            <a:lvl2pPr algn="ctr">
              <a:defRPr sz="3600" b="1">
                <a:solidFill>
                  <a:schemeClr val="bg1"/>
                </a:solidFill>
              </a:defRPr>
            </a:lvl2pPr>
            <a:lvl3pPr algn="ctr">
              <a:defRPr sz="3600" b="1">
                <a:solidFill>
                  <a:schemeClr val="bg1"/>
                </a:solidFill>
              </a:defRPr>
            </a:lvl3pPr>
            <a:lvl4pPr algn="ctr">
              <a:defRPr sz="3600" b="1">
                <a:solidFill>
                  <a:schemeClr val="bg1"/>
                </a:solidFill>
              </a:defRPr>
            </a:lvl4pPr>
            <a:lvl5pPr algn="ctr"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40531" y="1988516"/>
            <a:ext cx="9607852" cy="6493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3001" dirty="0" smtClean="0">
                <a:solidFill>
                  <a:srgbClr val="1F497D">
                    <a:lumMod val="75000"/>
                  </a:srgbClr>
                </a:solidFill>
              </a:rPr>
              <a:t>Click to edit Master title style</a:t>
            </a:r>
            <a:endParaRPr lang="en-GB" sz="3001" dirty="0">
              <a:solidFill>
                <a:srgbClr val="1F497D">
                  <a:lumMod val="75000"/>
                </a:srgb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35169" y="1847516"/>
            <a:ext cx="11478284" cy="0"/>
          </a:xfrm>
          <a:prstGeom prst="line">
            <a:avLst/>
          </a:prstGeom>
          <a:ln w="254" cap="flat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4" descr="http://www.afai.org.za/wordpress/wp-content/uploads/world-economic-forum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56925" y="142626"/>
            <a:ext cx="665971" cy="42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Page o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61666" y="99023"/>
            <a:ext cx="11850263" cy="666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algn="ctr" defTabSz="914583"/>
            <a:endParaRPr lang="en-US" sz="320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224110" y="1485578"/>
            <a:ext cx="9713619" cy="623540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lang="en-US" sz="4400" kern="0" spc="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en-US" dirty="0" smtClean="0"/>
              <a:t>Section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24110" y="2301812"/>
            <a:ext cx="97136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224109" y="2446130"/>
            <a:ext cx="9713620" cy="863800"/>
          </a:xfrm>
        </p:spPr>
        <p:txBody>
          <a:bodyPr lIns="0" tIns="0" rIns="0" bIns="0"/>
          <a:lstStyle>
            <a:lvl1pPr algn="ctr">
              <a:defRPr sz="3600" b="1">
                <a:solidFill>
                  <a:schemeClr val="tx2"/>
                </a:solidFill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6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4460" y="142626"/>
            <a:ext cx="10892875" cy="1077218"/>
          </a:xfrm>
          <a:prstGeom prst="rect">
            <a:avLst/>
          </a:prstGeom>
        </p:spPr>
        <p:txBody>
          <a:bodyPr anchor="b"/>
          <a:lstStyle>
            <a:lvl1pPr>
              <a:defRPr lang="en-GB"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5169" y="1296153"/>
            <a:ext cx="11478284" cy="0"/>
          </a:xfrm>
          <a:prstGeom prst="line">
            <a:avLst/>
          </a:prstGeom>
          <a:ln w="254" cap="flat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4" descr="http://www.afai.org.za/wordpress/wp-content/uploads/world-economic-forum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09769" y="142626"/>
            <a:ext cx="71312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b/b6/World_Economic_Forum_logo.svg/2000px-World_Economic_Forum_logo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71" y="1678718"/>
            <a:ext cx="3452098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927" y="1411527"/>
            <a:ext cx="11457984" cy="461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05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7" r:id="rId3"/>
    <p:sldLayoutId id="2147483668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583" rtl="0" eaLnBrk="1" latinLnBrk="0" hangingPunct="1">
        <a:spcBef>
          <a:spcPct val="0"/>
        </a:spcBef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58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4557" indent="-176248" algn="l" defTabSz="9145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7525" indent="-176248" algn="l" defTabSz="914583" rtl="0" eaLnBrk="1" latinLnBrk="0" hangingPunct="1">
        <a:spcBef>
          <a:spcPct val="20000"/>
        </a:spcBef>
        <a:buFont typeface="Calibri" panose="020F0502020204030204" pitchFamily="34" charset="0"/>
        <a:buChar char="̶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2892" indent="-168309" algn="l" defTabSz="9145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860" indent="-166721" algn="l" defTabSz="914583" rtl="0" eaLnBrk="1" latinLnBrk="0" hangingPunct="1">
        <a:spcBef>
          <a:spcPct val="20000"/>
        </a:spcBef>
        <a:buFont typeface="Calibri" panose="020F0502020204030204" pitchFamily="34" charset="0"/>
        <a:buChar char="̶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gif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63" Type="http://schemas.openxmlformats.org/officeDocument/2006/relationships/image" Target="../media/image6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jpe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61" Type="http://schemas.openxmlformats.org/officeDocument/2006/relationships/image" Target="../media/image63.pn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jpeg"/><Relationship Id="rId65" Type="http://schemas.openxmlformats.org/officeDocument/2006/relationships/image" Target="../media/image6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gif"/><Relationship Id="rId22" Type="http://schemas.openxmlformats.org/officeDocument/2006/relationships/image" Target="../media/image24.gif"/><Relationship Id="rId27" Type="http://schemas.openxmlformats.org/officeDocument/2006/relationships/image" Target="../media/image29.jpe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0531" y="6138257"/>
            <a:ext cx="83326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899010"/>
            <a:r>
              <a:rPr lang="en-GB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An Industry Project of the Financial Services Community | Prepared 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in collaboration with </a:t>
            </a:r>
            <a:r>
              <a:rPr lang="fr-F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Deloitte</a:t>
            </a:r>
          </a:p>
          <a:p>
            <a:pPr defTabSz="899010"/>
            <a:r>
              <a:rPr lang="en-GB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Spotlight on Blockchain </a:t>
            </a: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● </a:t>
            </a:r>
            <a:r>
              <a:rPr lang="en-GB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A Joint European Commission / European Parliament Event </a:t>
            </a: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●</a:t>
            </a:r>
            <a:r>
              <a:rPr lang="en-GB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  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May 11th, 2017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40531" y="1557586"/>
            <a:ext cx="10945215" cy="86177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5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tx2"/>
                </a:solidFill>
              </a:rPr>
              <a:t>The future of financial infrastructure</a:t>
            </a:r>
            <a:r>
              <a:rPr lang="en-GB" sz="3600" dirty="0" smtClean="0">
                <a:solidFill>
                  <a:schemeClr val="tx2"/>
                </a:solidFill>
              </a:rPr>
              <a:t/>
            </a:r>
            <a:br>
              <a:rPr lang="en-GB" sz="3600" dirty="0" smtClean="0">
                <a:solidFill>
                  <a:schemeClr val="tx2"/>
                </a:solidFill>
              </a:rPr>
            </a:b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ambitious look at how blockchain can reshape financial services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26934" r="5150" b="25864"/>
          <a:stretch/>
        </p:blipFill>
        <p:spPr>
          <a:xfrm>
            <a:off x="320039" y="2651253"/>
            <a:ext cx="11449512" cy="3226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7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We </a:t>
            </a:r>
            <a:r>
              <a:rPr lang="en-US" sz="2400" dirty="0" smtClean="0"/>
              <a:t>identified six core ways in which blockchain technology could drive efficiency for financial institutions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40359" y="2061642"/>
            <a:ext cx="4463961" cy="823031"/>
            <a:chOff x="704500" y="1797231"/>
            <a:chExt cx="4463961" cy="823031"/>
          </a:xfrm>
        </p:grpSpPr>
        <p:sp>
          <p:nvSpPr>
            <p:cNvPr id="14" name="Oval 13"/>
            <p:cNvSpPr/>
            <p:nvPr/>
          </p:nvSpPr>
          <p:spPr>
            <a:xfrm>
              <a:off x="704500" y="1797231"/>
              <a:ext cx="823031" cy="823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858818" y="2316770"/>
              <a:ext cx="514394" cy="137858"/>
            </a:xfrm>
            <a:custGeom>
              <a:avLst/>
              <a:gdLst>
                <a:gd name="T0" fmla="*/ 421 w 500"/>
                <a:gd name="T1" fmla="*/ 2 h 134"/>
                <a:gd name="T2" fmla="*/ 421 w 500"/>
                <a:gd name="T3" fmla="*/ 53 h 134"/>
                <a:gd name="T4" fmla="*/ 79 w 500"/>
                <a:gd name="T5" fmla="*/ 53 h 134"/>
                <a:gd name="T6" fmla="*/ 79 w 500"/>
                <a:gd name="T7" fmla="*/ 0 h 134"/>
                <a:gd name="T8" fmla="*/ 0 w 500"/>
                <a:gd name="T9" fmla="*/ 0 h 134"/>
                <a:gd name="T10" fmla="*/ 0 w 500"/>
                <a:gd name="T11" fmla="*/ 134 h 134"/>
                <a:gd name="T12" fmla="*/ 45 w 500"/>
                <a:gd name="T13" fmla="*/ 134 h 134"/>
                <a:gd name="T14" fmla="*/ 45 w 500"/>
                <a:gd name="T15" fmla="*/ 134 h 134"/>
                <a:gd name="T16" fmla="*/ 421 w 500"/>
                <a:gd name="T17" fmla="*/ 134 h 134"/>
                <a:gd name="T18" fmla="*/ 455 w 500"/>
                <a:gd name="T19" fmla="*/ 134 h 134"/>
                <a:gd name="T20" fmla="*/ 500 w 500"/>
                <a:gd name="T21" fmla="*/ 134 h 134"/>
                <a:gd name="T22" fmla="*/ 500 w 500"/>
                <a:gd name="T23" fmla="*/ 2 h 134"/>
                <a:gd name="T24" fmla="*/ 421 w 500"/>
                <a:gd name="T25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0" h="134">
                  <a:moveTo>
                    <a:pt x="421" y="2"/>
                  </a:moveTo>
                  <a:lnTo>
                    <a:pt x="421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34"/>
                  </a:lnTo>
                  <a:lnTo>
                    <a:pt x="45" y="134"/>
                  </a:lnTo>
                  <a:lnTo>
                    <a:pt x="45" y="134"/>
                  </a:lnTo>
                  <a:lnTo>
                    <a:pt x="421" y="134"/>
                  </a:lnTo>
                  <a:lnTo>
                    <a:pt x="455" y="134"/>
                  </a:lnTo>
                  <a:lnTo>
                    <a:pt x="500" y="134"/>
                  </a:lnTo>
                  <a:lnTo>
                    <a:pt x="500" y="2"/>
                  </a:lnTo>
                  <a:lnTo>
                    <a:pt x="42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1"/>
            <p:cNvSpPr>
              <a:spLocks/>
            </p:cNvSpPr>
            <p:nvPr/>
          </p:nvSpPr>
          <p:spPr bwMode="auto">
            <a:xfrm>
              <a:off x="922603" y="1962866"/>
              <a:ext cx="386824" cy="366250"/>
            </a:xfrm>
            <a:custGeom>
              <a:avLst/>
              <a:gdLst>
                <a:gd name="T0" fmla="*/ 189 w 376"/>
                <a:gd name="T1" fmla="*/ 0 h 356"/>
                <a:gd name="T2" fmla="*/ 0 w 376"/>
                <a:gd name="T3" fmla="*/ 196 h 356"/>
                <a:gd name="T4" fmla="*/ 91 w 376"/>
                <a:gd name="T5" fmla="*/ 196 h 356"/>
                <a:gd name="T6" fmla="*/ 91 w 376"/>
                <a:gd name="T7" fmla="*/ 356 h 356"/>
                <a:gd name="T8" fmla="*/ 285 w 376"/>
                <a:gd name="T9" fmla="*/ 356 h 356"/>
                <a:gd name="T10" fmla="*/ 285 w 376"/>
                <a:gd name="T11" fmla="*/ 196 h 356"/>
                <a:gd name="T12" fmla="*/ 376 w 376"/>
                <a:gd name="T13" fmla="*/ 196 h 356"/>
                <a:gd name="T14" fmla="*/ 189 w 376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6" h="356">
                  <a:moveTo>
                    <a:pt x="189" y="0"/>
                  </a:moveTo>
                  <a:lnTo>
                    <a:pt x="0" y="196"/>
                  </a:lnTo>
                  <a:lnTo>
                    <a:pt x="91" y="196"/>
                  </a:lnTo>
                  <a:lnTo>
                    <a:pt x="91" y="356"/>
                  </a:lnTo>
                  <a:lnTo>
                    <a:pt x="285" y="356"/>
                  </a:lnTo>
                  <a:lnTo>
                    <a:pt x="285" y="196"/>
                  </a:lnTo>
                  <a:lnTo>
                    <a:pt x="376" y="19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16423" y="2039469"/>
              <a:ext cx="3552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Operational </a:t>
              </a: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simplification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9677" y="2061642"/>
            <a:ext cx="4715661" cy="823031"/>
            <a:chOff x="5541722" y="1797231"/>
            <a:chExt cx="4715661" cy="823031"/>
          </a:xfrm>
        </p:grpSpPr>
        <p:sp>
          <p:nvSpPr>
            <p:cNvPr id="31" name="Oval 30"/>
            <p:cNvSpPr/>
            <p:nvPr/>
          </p:nvSpPr>
          <p:spPr>
            <a:xfrm>
              <a:off x="5541722" y="1797231"/>
              <a:ext cx="823031" cy="823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2"/>
            <p:cNvSpPr>
              <a:spLocks noChangeAspect="1" noEditPoints="1"/>
            </p:cNvSpPr>
            <p:nvPr/>
          </p:nvSpPr>
          <p:spPr bwMode="auto">
            <a:xfrm>
              <a:off x="5696041" y="1952428"/>
              <a:ext cx="514394" cy="512637"/>
            </a:xfrm>
            <a:custGeom>
              <a:avLst/>
              <a:gdLst>
                <a:gd name="T0" fmla="*/ 339 w 355"/>
                <a:gd name="T1" fmla="*/ 283 h 354"/>
                <a:gd name="T2" fmla="*/ 263 w 355"/>
                <a:gd name="T3" fmla="*/ 206 h 354"/>
                <a:gd name="T4" fmla="*/ 280 w 355"/>
                <a:gd name="T5" fmla="*/ 139 h 354"/>
                <a:gd name="T6" fmla="*/ 239 w 355"/>
                <a:gd name="T7" fmla="*/ 41 h 354"/>
                <a:gd name="T8" fmla="*/ 140 w 355"/>
                <a:gd name="T9" fmla="*/ 0 h 354"/>
                <a:gd name="T10" fmla="*/ 0 w 355"/>
                <a:gd name="T11" fmla="*/ 139 h 354"/>
                <a:gd name="T12" fmla="*/ 41 w 355"/>
                <a:gd name="T13" fmla="*/ 238 h 354"/>
                <a:gd name="T14" fmla="*/ 140 w 355"/>
                <a:gd name="T15" fmla="*/ 279 h 354"/>
                <a:gd name="T16" fmla="*/ 207 w 355"/>
                <a:gd name="T17" fmla="*/ 262 h 354"/>
                <a:gd name="T18" fmla="*/ 283 w 355"/>
                <a:gd name="T19" fmla="*/ 339 h 354"/>
                <a:gd name="T20" fmla="*/ 339 w 355"/>
                <a:gd name="T21" fmla="*/ 339 h 354"/>
                <a:gd name="T22" fmla="*/ 339 w 355"/>
                <a:gd name="T23" fmla="*/ 283 h 354"/>
                <a:gd name="T24" fmla="*/ 140 w 355"/>
                <a:gd name="T25" fmla="*/ 239 h 354"/>
                <a:gd name="T26" fmla="*/ 70 w 355"/>
                <a:gd name="T27" fmla="*/ 210 h 354"/>
                <a:gd name="T28" fmla="*/ 40 w 355"/>
                <a:gd name="T29" fmla="*/ 139 h 354"/>
                <a:gd name="T30" fmla="*/ 140 w 355"/>
                <a:gd name="T31" fmla="*/ 40 h 354"/>
                <a:gd name="T32" fmla="*/ 240 w 355"/>
                <a:gd name="T33" fmla="*/ 139 h 354"/>
                <a:gd name="T34" fmla="*/ 140 w 355"/>
                <a:gd name="T35" fmla="*/ 23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354">
                  <a:moveTo>
                    <a:pt x="339" y="283"/>
                  </a:moveTo>
                  <a:cubicBezTo>
                    <a:pt x="263" y="206"/>
                    <a:pt x="263" y="206"/>
                    <a:pt x="263" y="206"/>
                  </a:cubicBezTo>
                  <a:cubicBezTo>
                    <a:pt x="274" y="186"/>
                    <a:pt x="280" y="164"/>
                    <a:pt x="280" y="139"/>
                  </a:cubicBezTo>
                  <a:cubicBezTo>
                    <a:pt x="280" y="102"/>
                    <a:pt x="265" y="67"/>
                    <a:pt x="239" y="41"/>
                  </a:cubicBezTo>
                  <a:cubicBezTo>
                    <a:pt x="213" y="14"/>
                    <a:pt x="17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177"/>
                    <a:pt x="15" y="212"/>
                    <a:pt x="41" y="238"/>
                  </a:cubicBezTo>
                  <a:cubicBezTo>
                    <a:pt x="68" y="265"/>
                    <a:pt x="103" y="279"/>
                    <a:pt x="140" y="279"/>
                  </a:cubicBezTo>
                  <a:cubicBezTo>
                    <a:pt x="164" y="279"/>
                    <a:pt x="187" y="273"/>
                    <a:pt x="207" y="262"/>
                  </a:cubicBezTo>
                  <a:cubicBezTo>
                    <a:pt x="283" y="339"/>
                    <a:pt x="283" y="339"/>
                    <a:pt x="283" y="339"/>
                  </a:cubicBezTo>
                  <a:cubicBezTo>
                    <a:pt x="299" y="354"/>
                    <a:pt x="324" y="354"/>
                    <a:pt x="339" y="339"/>
                  </a:cubicBezTo>
                  <a:cubicBezTo>
                    <a:pt x="355" y="323"/>
                    <a:pt x="355" y="298"/>
                    <a:pt x="339" y="283"/>
                  </a:cubicBezTo>
                  <a:close/>
                  <a:moveTo>
                    <a:pt x="140" y="239"/>
                  </a:moveTo>
                  <a:cubicBezTo>
                    <a:pt x="113" y="239"/>
                    <a:pt x="88" y="229"/>
                    <a:pt x="70" y="210"/>
                  </a:cubicBezTo>
                  <a:cubicBezTo>
                    <a:pt x="51" y="191"/>
                    <a:pt x="40" y="166"/>
                    <a:pt x="40" y="139"/>
                  </a:cubicBezTo>
                  <a:cubicBezTo>
                    <a:pt x="40" y="84"/>
                    <a:pt x="85" y="40"/>
                    <a:pt x="140" y="40"/>
                  </a:cubicBezTo>
                  <a:cubicBezTo>
                    <a:pt x="195" y="40"/>
                    <a:pt x="240" y="84"/>
                    <a:pt x="240" y="139"/>
                  </a:cubicBezTo>
                  <a:cubicBezTo>
                    <a:pt x="240" y="194"/>
                    <a:pt x="195" y="239"/>
                    <a:pt x="140" y="2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56665" y="2039469"/>
              <a:ext cx="3800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Regulatory </a:t>
              </a: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compliance improvement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40359" y="3414322"/>
            <a:ext cx="3815888" cy="823031"/>
            <a:chOff x="1184911" y="3141762"/>
            <a:chExt cx="3815888" cy="823031"/>
          </a:xfrm>
        </p:grpSpPr>
        <p:grpSp>
          <p:nvGrpSpPr>
            <p:cNvPr id="3" name="Group 2"/>
            <p:cNvGrpSpPr/>
            <p:nvPr/>
          </p:nvGrpSpPr>
          <p:grpSpPr>
            <a:xfrm>
              <a:off x="1184911" y="3141762"/>
              <a:ext cx="823031" cy="823031"/>
              <a:chOff x="704500" y="3351676"/>
              <a:chExt cx="823031" cy="82303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704500" y="3351676"/>
                <a:ext cx="823031" cy="82303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" name="Freeform 69"/>
              <p:cNvSpPr>
                <a:spLocks noChangeAspect="1" noEditPoints="1"/>
              </p:cNvSpPr>
              <p:nvPr/>
            </p:nvSpPr>
            <p:spPr bwMode="auto">
              <a:xfrm>
                <a:off x="858818" y="3607802"/>
                <a:ext cx="514394" cy="310781"/>
              </a:xfrm>
              <a:custGeom>
                <a:avLst/>
                <a:gdLst>
                  <a:gd name="T0" fmla="*/ 549 w 551"/>
                  <a:gd name="T1" fmla="*/ 172 h 332"/>
                  <a:gd name="T2" fmla="*/ 275 w 551"/>
                  <a:gd name="T3" fmla="*/ 0 h 332"/>
                  <a:gd name="T4" fmla="*/ 271 w 551"/>
                  <a:gd name="T5" fmla="*/ 0 h 332"/>
                  <a:gd name="T6" fmla="*/ 2 w 551"/>
                  <a:gd name="T7" fmla="*/ 179 h 332"/>
                  <a:gd name="T8" fmla="*/ 1 w 551"/>
                  <a:gd name="T9" fmla="*/ 181 h 332"/>
                  <a:gd name="T10" fmla="*/ 0 w 551"/>
                  <a:gd name="T11" fmla="*/ 184 h 332"/>
                  <a:gd name="T12" fmla="*/ 0 w 551"/>
                  <a:gd name="T13" fmla="*/ 188 h 332"/>
                  <a:gd name="T14" fmla="*/ 2 w 551"/>
                  <a:gd name="T15" fmla="*/ 192 h 332"/>
                  <a:gd name="T16" fmla="*/ 266 w 551"/>
                  <a:gd name="T17" fmla="*/ 332 h 332"/>
                  <a:gd name="T18" fmla="*/ 277 w 551"/>
                  <a:gd name="T19" fmla="*/ 332 h 332"/>
                  <a:gd name="T20" fmla="*/ 548 w 551"/>
                  <a:gd name="T21" fmla="*/ 188 h 332"/>
                  <a:gd name="T22" fmla="*/ 550 w 551"/>
                  <a:gd name="T23" fmla="*/ 185 h 332"/>
                  <a:gd name="T24" fmla="*/ 550 w 551"/>
                  <a:gd name="T25" fmla="*/ 179 h 332"/>
                  <a:gd name="T26" fmla="*/ 551 w 551"/>
                  <a:gd name="T27" fmla="*/ 175 h 332"/>
                  <a:gd name="T28" fmla="*/ 549 w 551"/>
                  <a:gd name="T29" fmla="*/ 172 h 332"/>
                  <a:gd name="T30" fmla="*/ 276 w 551"/>
                  <a:gd name="T31" fmla="*/ 103 h 332"/>
                  <a:gd name="T32" fmla="*/ 319 w 551"/>
                  <a:gd name="T33" fmla="*/ 147 h 332"/>
                  <a:gd name="T34" fmla="*/ 276 w 551"/>
                  <a:gd name="T35" fmla="*/ 190 h 332"/>
                  <a:gd name="T36" fmla="*/ 232 w 551"/>
                  <a:gd name="T37" fmla="*/ 147 h 332"/>
                  <a:gd name="T38" fmla="*/ 276 w 551"/>
                  <a:gd name="T39" fmla="*/ 103 h 332"/>
                  <a:gd name="T40" fmla="*/ 276 w 551"/>
                  <a:gd name="T41" fmla="*/ 305 h 332"/>
                  <a:gd name="T42" fmla="*/ 266 w 551"/>
                  <a:gd name="T43" fmla="*/ 305 h 332"/>
                  <a:gd name="T44" fmla="*/ 83 w 551"/>
                  <a:gd name="T45" fmla="*/ 241 h 332"/>
                  <a:gd name="T46" fmla="*/ 39 w 551"/>
                  <a:gd name="T47" fmla="*/ 198 h 332"/>
                  <a:gd name="T48" fmla="*/ 29 w 551"/>
                  <a:gd name="T49" fmla="*/ 184 h 332"/>
                  <a:gd name="T50" fmla="*/ 40 w 551"/>
                  <a:gd name="T51" fmla="*/ 165 h 332"/>
                  <a:gd name="T52" fmla="*/ 197 w 551"/>
                  <a:gd name="T53" fmla="*/ 38 h 332"/>
                  <a:gd name="T54" fmla="*/ 142 w 551"/>
                  <a:gd name="T55" fmla="*/ 147 h 332"/>
                  <a:gd name="T56" fmla="*/ 276 w 551"/>
                  <a:gd name="T57" fmla="*/ 281 h 332"/>
                  <a:gd name="T58" fmla="*/ 410 w 551"/>
                  <a:gd name="T59" fmla="*/ 147 h 332"/>
                  <a:gd name="T60" fmla="*/ 358 w 551"/>
                  <a:gd name="T61" fmla="*/ 41 h 332"/>
                  <a:gd name="T62" fmla="*/ 464 w 551"/>
                  <a:gd name="T63" fmla="*/ 106 h 332"/>
                  <a:gd name="T64" fmla="*/ 510 w 551"/>
                  <a:gd name="T65" fmla="*/ 160 h 332"/>
                  <a:gd name="T66" fmla="*/ 522 w 551"/>
                  <a:gd name="T67" fmla="*/ 179 h 332"/>
                  <a:gd name="T68" fmla="*/ 276 w 551"/>
                  <a:gd name="T69" fmla="*/ 30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" h="332">
                    <a:moveTo>
                      <a:pt x="549" y="172"/>
                    </a:moveTo>
                    <a:cubicBezTo>
                      <a:pt x="548" y="171"/>
                      <a:pt x="464" y="3"/>
                      <a:pt x="275" y="0"/>
                    </a:cubicBezTo>
                    <a:cubicBezTo>
                      <a:pt x="274" y="0"/>
                      <a:pt x="272" y="0"/>
                      <a:pt x="271" y="0"/>
                    </a:cubicBezTo>
                    <a:cubicBezTo>
                      <a:pt x="84" y="1"/>
                      <a:pt x="2" y="178"/>
                      <a:pt x="2" y="179"/>
                    </a:cubicBezTo>
                    <a:cubicBezTo>
                      <a:pt x="1" y="181"/>
                      <a:pt x="1" y="181"/>
                      <a:pt x="1" y="181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2" y="192"/>
                      <a:pt x="2" y="192"/>
                      <a:pt x="2" y="192"/>
                    </a:cubicBezTo>
                    <a:cubicBezTo>
                      <a:pt x="3" y="193"/>
                      <a:pt x="86" y="331"/>
                      <a:pt x="266" y="332"/>
                    </a:cubicBezTo>
                    <a:cubicBezTo>
                      <a:pt x="270" y="332"/>
                      <a:pt x="273" y="332"/>
                      <a:pt x="277" y="332"/>
                    </a:cubicBezTo>
                    <a:cubicBezTo>
                      <a:pt x="464" y="326"/>
                      <a:pt x="547" y="189"/>
                      <a:pt x="548" y="188"/>
                    </a:cubicBezTo>
                    <a:cubicBezTo>
                      <a:pt x="550" y="185"/>
                      <a:pt x="550" y="185"/>
                      <a:pt x="550" y="185"/>
                    </a:cubicBezTo>
                    <a:cubicBezTo>
                      <a:pt x="550" y="179"/>
                      <a:pt x="550" y="179"/>
                      <a:pt x="550" y="179"/>
                    </a:cubicBezTo>
                    <a:cubicBezTo>
                      <a:pt x="551" y="175"/>
                      <a:pt x="551" y="175"/>
                      <a:pt x="551" y="175"/>
                    </a:cubicBezTo>
                    <a:lnTo>
                      <a:pt x="549" y="172"/>
                    </a:lnTo>
                    <a:close/>
                    <a:moveTo>
                      <a:pt x="276" y="103"/>
                    </a:moveTo>
                    <a:cubicBezTo>
                      <a:pt x="300" y="103"/>
                      <a:pt x="319" y="123"/>
                      <a:pt x="319" y="147"/>
                    </a:cubicBezTo>
                    <a:cubicBezTo>
                      <a:pt x="319" y="171"/>
                      <a:pt x="300" y="190"/>
                      <a:pt x="276" y="190"/>
                    </a:cubicBezTo>
                    <a:cubicBezTo>
                      <a:pt x="252" y="190"/>
                      <a:pt x="232" y="171"/>
                      <a:pt x="232" y="147"/>
                    </a:cubicBezTo>
                    <a:cubicBezTo>
                      <a:pt x="232" y="123"/>
                      <a:pt x="252" y="103"/>
                      <a:pt x="276" y="103"/>
                    </a:cubicBezTo>
                    <a:close/>
                    <a:moveTo>
                      <a:pt x="276" y="305"/>
                    </a:moveTo>
                    <a:cubicBezTo>
                      <a:pt x="273" y="305"/>
                      <a:pt x="269" y="305"/>
                      <a:pt x="266" y="305"/>
                    </a:cubicBezTo>
                    <a:cubicBezTo>
                      <a:pt x="183" y="305"/>
                      <a:pt x="123" y="273"/>
                      <a:pt x="83" y="241"/>
                    </a:cubicBezTo>
                    <a:cubicBezTo>
                      <a:pt x="64" y="225"/>
                      <a:pt x="49" y="210"/>
                      <a:pt x="39" y="198"/>
                    </a:cubicBezTo>
                    <a:cubicBezTo>
                      <a:pt x="35" y="192"/>
                      <a:pt x="31" y="187"/>
                      <a:pt x="29" y="184"/>
                    </a:cubicBezTo>
                    <a:cubicBezTo>
                      <a:pt x="31" y="180"/>
                      <a:pt x="35" y="173"/>
                      <a:pt x="40" y="165"/>
                    </a:cubicBezTo>
                    <a:cubicBezTo>
                      <a:pt x="64" y="128"/>
                      <a:pt x="115" y="64"/>
                      <a:pt x="197" y="38"/>
                    </a:cubicBezTo>
                    <a:cubicBezTo>
                      <a:pt x="164" y="63"/>
                      <a:pt x="142" y="102"/>
                      <a:pt x="142" y="147"/>
                    </a:cubicBezTo>
                    <a:cubicBezTo>
                      <a:pt x="142" y="221"/>
                      <a:pt x="202" y="281"/>
                      <a:pt x="276" y="281"/>
                    </a:cubicBezTo>
                    <a:cubicBezTo>
                      <a:pt x="350" y="281"/>
                      <a:pt x="410" y="221"/>
                      <a:pt x="410" y="147"/>
                    </a:cubicBezTo>
                    <a:cubicBezTo>
                      <a:pt x="410" y="104"/>
                      <a:pt x="390" y="66"/>
                      <a:pt x="358" y="41"/>
                    </a:cubicBezTo>
                    <a:cubicBezTo>
                      <a:pt x="403" y="56"/>
                      <a:pt x="438" y="81"/>
                      <a:pt x="464" y="106"/>
                    </a:cubicBezTo>
                    <a:cubicBezTo>
                      <a:pt x="485" y="126"/>
                      <a:pt x="500" y="146"/>
                      <a:pt x="510" y="160"/>
                    </a:cubicBezTo>
                    <a:cubicBezTo>
                      <a:pt x="516" y="168"/>
                      <a:pt x="520" y="175"/>
                      <a:pt x="522" y="179"/>
                    </a:cubicBezTo>
                    <a:cubicBezTo>
                      <a:pt x="505" y="203"/>
                      <a:pt x="427" y="301"/>
                      <a:pt x="276" y="3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096834" y="3384000"/>
              <a:ext cx="2903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Counterparty </a:t>
              </a: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risk 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reduction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39677" y="3414322"/>
            <a:ext cx="4592855" cy="823031"/>
            <a:chOff x="1791382" y="4855433"/>
            <a:chExt cx="4592855" cy="823031"/>
          </a:xfrm>
        </p:grpSpPr>
        <p:grpSp>
          <p:nvGrpSpPr>
            <p:cNvPr id="7" name="Group 6"/>
            <p:cNvGrpSpPr/>
            <p:nvPr/>
          </p:nvGrpSpPr>
          <p:grpSpPr>
            <a:xfrm>
              <a:off x="1791382" y="4855433"/>
              <a:ext cx="823031" cy="823031"/>
              <a:chOff x="5541722" y="3351676"/>
              <a:chExt cx="823031" cy="82303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541722" y="3351676"/>
                <a:ext cx="823031" cy="82303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35"/>
              <p:cNvSpPr>
                <a:spLocks noChangeAspect="1" noEditPoints="1"/>
              </p:cNvSpPr>
              <p:nvPr/>
            </p:nvSpPr>
            <p:spPr bwMode="auto">
              <a:xfrm>
                <a:off x="5726265" y="3505994"/>
                <a:ext cx="453945" cy="514394"/>
              </a:xfrm>
              <a:custGeom>
                <a:avLst/>
                <a:gdLst>
                  <a:gd name="T0" fmla="*/ 117 w 258"/>
                  <a:gd name="T1" fmla="*/ 6 h 293"/>
                  <a:gd name="T2" fmla="*/ 249 w 258"/>
                  <a:gd name="T3" fmla="*/ 128 h 293"/>
                  <a:gd name="T4" fmla="*/ 258 w 258"/>
                  <a:gd name="T5" fmla="*/ 147 h 293"/>
                  <a:gd name="T6" fmla="*/ 249 w 258"/>
                  <a:gd name="T7" fmla="*/ 165 h 293"/>
                  <a:gd name="T8" fmla="*/ 104 w 258"/>
                  <a:gd name="T9" fmla="*/ 293 h 293"/>
                  <a:gd name="T10" fmla="*/ 94 w 258"/>
                  <a:gd name="T11" fmla="*/ 288 h 293"/>
                  <a:gd name="T12" fmla="*/ 92 w 258"/>
                  <a:gd name="T13" fmla="*/ 276 h 293"/>
                  <a:gd name="T14" fmla="*/ 92 w 258"/>
                  <a:gd name="T15" fmla="*/ 220 h 293"/>
                  <a:gd name="T16" fmla="*/ 87 w 258"/>
                  <a:gd name="T17" fmla="*/ 209 h 293"/>
                  <a:gd name="T18" fmla="*/ 77 w 258"/>
                  <a:gd name="T19" fmla="*/ 205 h 293"/>
                  <a:gd name="T20" fmla="*/ 0 w 258"/>
                  <a:gd name="T21" fmla="*/ 179 h 293"/>
                  <a:gd name="T22" fmla="*/ 0 w 258"/>
                  <a:gd name="T23" fmla="*/ 115 h 293"/>
                  <a:gd name="T24" fmla="*/ 27 w 258"/>
                  <a:gd name="T25" fmla="*/ 88 h 293"/>
                  <a:gd name="T26" fmla="*/ 87 w 258"/>
                  <a:gd name="T27" fmla="*/ 84 h 293"/>
                  <a:gd name="T28" fmla="*/ 92 w 258"/>
                  <a:gd name="T29" fmla="*/ 73 h 293"/>
                  <a:gd name="T30" fmla="*/ 92 w 258"/>
                  <a:gd name="T31" fmla="*/ 17 h 293"/>
                  <a:gd name="T32" fmla="*/ 94 w 258"/>
                  <a:gd name="T33" fmla="*/ 6 h 293"/>
                  <a:gd name="T34" fmla="*/ 104 w 258"/>
                  <a:gd name="T35" fmla="*/ 0 h 293"/>
                  <a:gd name="T36" fmla="*/ 109 w 258"/>
                  <a:gd name="T37" fmla="*/ 279 h 293"/>
                  <a:gd name="T38" fmla="*/ 246 w 258"/>
                  <a:gd name="T39" fmla="*/ 147 h 293"/>
                  <a:gd name="T40" fmla="*/ 241 w 258"/>
                  <a:gd name="T41" fmla="*/ 137 h 293"/>
                  <a:gd name="T42" fmla="*/ 109 w 258"/>
                  <a:gd name="T43" fmla="*/ 15 h 293"/>
                  <a:gd name="T44" fmla="*/ 104 w 258"/>
                  <a:gd name="T45" fmla="*/ 12 h 293"/>
                  <a:gd name="T46" fmla="*/ 104 w 258"/>
                  <a:gd name="T47" fmla="*/ 12 h 293"/>
                  <a:gd name="T48" fmla="*/ 103 w 258"/>
                  <a:gd name="T49" fmla="*/ 17 h 293"/>
                  <a:gd name="T50" fmla="*/ 77 w 258"/>
                  <a:gd name="T51" fmla="*/ 100 h 293"/>
                  <a:gd name="T52" fmla="*/ 27 w 258"/>
                  <a:gd name="T53" fmla="*/ 100 h 293"/>
                  <a:gd name="T54" fmla="*/ 12 w 258"/>
                  <a:gd name="T55" fmla="*/ 115 h 293"/>
                  <a:gd name="T56" fmla="*/ 27 w 258"/>
                  <a:gd name="T57" fmla="*/ 193 h 293"/>
                  <a:gd name="T58" fmla="*/ 77 w 258"/>
                  <a:gd name="T59" fmla="*/ 193 h 293"/>
                  <a:gd name="T60" fmla="*/ 103 w 258"/>
                  <a:gd name="T61" fmla="*/ 220 h 293"/>
                  <a:gd name="T62" fmla="*/ 104 w 258"/>
                  <a:gd name="T63" fmla="*/ 280 h 293"/>
                  <a:gd name="T64" fmla="*/ 104 w 258"/>
                  <a:gd name="T65" fmla="*/ 281 h 293"/>
                  <a:gd name="T66" fmla="*/ 109 w 258"/>
                  <a:gd name="T67" fmla="*/ 27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8" h="293">
                    <a:moveTo>
                      <a:pt x="104" y="0"/>
                    </a:moveTo>
                    <a:cubicBezTo>
                      <a:pt x="109" y="0"/>
                      <a:pt x="113" y="3"/>
                      <a:pt x="117" y="6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249" y="128"/>
                      <a:pt x="249" y="128"/>
                      <a:pt x="249" y="128"/>
                    </a:cubicBezTo>
                    <a:cubicBezTo>
                      <a:pt x="255" y="133"/>
                      <a:pt x="258" y="140"/>
                      <a:pt x="258" y="147"/>
                    </a:cubicBezTo>
                    <a:cubicBezTo>
                      <a:pt x="258" y="147"/>
                      <a:pt x="258" y="147"/>
                      <a:pt x="258" y="147"/>
                    </a:cubicBezTo>
                    <a:cubicBezTo>
                      <a:pt x="258" y="153"/>
                      <a:pt x="255" y="160"/>
                      <a:pt x="249" y="165"/>
                    </a:cubicBezTo>
                    <a:cubicBezTo>
                      <a:pt x="249" y="165"/>
                      <a:pt x="249" y="165"/>
                      <a:pt x="249" y="165"/>
                    </a:cubicBezTo>
                    <a:cubicBezTo>
                      <a:pt x="117" y="287"/>
                      <a:pt x="117" y="287"/>
                      <a:pt x="117" y="287"/>
                    </a:cubicBezTo>
                    <a:cubicBezTo>
                      <a:pt x="113" y="291"/>
                      <a:pt x="109" y="293"/>
                      <a:pt x="104" y="293"/>
                    </a:cubicBezTo>
                    <a:cubicBezTo>
                      <a:pt x="104" y="293"/>
                      <a:pt x="104" y="293"/>
                      <a:pt x="104" y="293"/>
                    </a:cubicBezTo>
                    <a:cubicBezTo>
                      <a:pt x="100" y="293"/>
                      <a:pt x="96" y="291"/>
                      <a:pt x="94" y="288"/>
                    </a:cubicBezTo>
                    <a:cubicBezTo>
                      <a:pt x="94" y="288"/>
                      <a:pt x="94" y="288"/>
                      <a:pt x="94" y="288"/>
                    </a:cubicBezTo>
                    <a:cubicBezTo>
                      <a:pt x="92" y="284"/>
                      <a:pt x="92" y="281"/>
                      <a:pt x="92" y="276"/>
                    </a:cubicBezTo>
                    <a:cubicBezTo>
                      <a:pt x="92" y="276"/>
                      <a:pt x="92" y="276"/>
                      <a:pt x="92" y="276"/>
                    </a:cubicBezTo>
                    <a:cubicBezTo>
                      <a:pt x="92" y="220"/>
                      <a:pt x="92" y="220"/>
                      <a:pt x="92" y="220"/>
                    </a:cubicBezTo>
                    <a:cubicBezTo>
                      <a:pt x="92" y="216"/>
                      <a:pt x="90" y="212"/>
                      <a:pt x="87" y="209"/>
                    </a:cubicBezTo>
                    <a:cubicBezTo>
                      <a:pt x="87" y="209"/>
                      <a:pt x="87" y="209"/>
                      <a:pt x="87" y="209"/>
                    </a:cubicBezTo>
                    <a:cubicBezTo>
                      <a:pt x="85" y="207"/>
                      <a:pt x="81" y="205"/>
                      <a:pt x="77" y="205"/>
                    </a:cubicBezTo>
                    <a:cubicBezTo>
                      <a:pt x="77" y="205"/>
                      <a:pt x="77" y="205"/>
                      <a:pt x="77" y="205"/>
                    </a:cubicBezTo>
                    <a:cubicBezTo>
                      <a:pt x="27" y="205"/>
                      <a:pt x="27" y="205"/>
                      <a:pt x="27" y="205"/>
                    </a:cubicBezTo>
                    <a:cubicBezTo>
                      <a:pt x="12" y="205"/>
                      <a:pt x="0" y="193"/>
                      <a:pt x="0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00"/>
                      <a:pt x="12" y="88"/>
                      <a:pt x="27" y="88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81" y="88"/>
                      <a:pt x="85" y="86"/>
                      <a:pt x="87" y="84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90" y="81"/>
                      <a:pt x="92" y="77"/>
                      <a:pt x="92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13"/>
                      <a:pt x="92" y="9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6" y="2"/>
                      <a:pt x="100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lose/>
                    <a:moveTo>
                      <a:pt x="109" y="279"/>
                    </a:move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44" y="153"/>
                      <a:pt x="246" y="150"/>
                      <a:pt x="246" y="147"/>
                    </a:cubicBezTo>
                    <a:cubicBezTo>
                      <a:pt x="246" y="147"/>
                      <a:pt x="246" y="147"/>
                      <a:pt x="246" y="147"/>
                    </a:cubicBezTo>
                    <a:cubicBezTo>
                      <a:pt x="246" y="143"/>
                      <a:pt x="244" y="140"/>
                      <a:pt x="241" y="137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3"/>
                      <a:pt x="105" y="12"/>
                      <a:pt x="104" y="12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12"/>
                      <a:pt x="103" y="14"/>
                      <a:pt x="103" y="17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3" y="73"/>
                      <a:pt x="103" y="73"/>
                      <a:pt x="103" y="73"/>
                    </a:cubicBezTo>
                    <a:cubicBezTo>
                      <a:pt x="103" y="88"/>
                      <a:pt x="91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19" y="100"/>
                      <a:pt x="12" y="107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79"/>
                      <a:pt x="12" y="179"/>
                      <a:pt x="12" y="179"/>
                    </a:cubicBezTo>
                    <a:cubicBezTo>
                      <a:pt x="12" y="187"/>
                      <a:pt x="19" y="193"/>
                      <a:pt x="27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77" y="193"/>
                      <a:pt x="77" y="193"/>
                      <a:pt x="77" y="193"/>
                    </a:cubicBezTo>
                    <a:cubicBezTo>
                      <a:pt x="91" y="193"/>
                      <a:pt x="103" y="205"/>
                      <a:pt x="103" y="220"/>
                    </a:cubicBezTo>
                    <a:cubicBezTo>
                      <a:pt x="103" y="220"/>
                      <a:pt x="103" y="220"/>
                      <a:pt x="103" y="220"/>
                    </a:cubicBezTo>
                    <a:cubicBezTo>
                      <a:pt x="103" y="276"/>
                      <a:pt x="103" y="276"/>
                      <a:pt x="103" y="276"/>
                    </a:cubicBezTo>
                    <a:cubicBezTo>
                      <a:pt x="103" y="278"/>
                      <a:pt x="104" y="280"/>
                      <a:pt x="104" y="280"/>
                    </a:cubicBezTo>
                    <a:cubicBezTo>
                      <a:pt x="104" y="280"/>
                      <a:pt x="104" y="280"/>
                      <a:pt x="104" y="280"/>
                    </a:cubicBezTo>
                    <a:cubicBezTo>
                      <a:pt x="104" y="281"/>
                      <a:pt x="104" y="281"/>
                      <a:pt x="104" y="281"/>
                    </a:cubicBezTo>
                    <a:cubicBezTo>
                      <a:pt x="104" y="281"/>
                      <a:pt x="104" y="281"/>
                      <a:pt x="104" y="281"/>
                    </a:cubicBezTo>
                    <a:cubicBezTo>
                      <a:pt x="105" y="281"/>
                      <a:pt x="107" y="281"/>
                      <a:pt x="109" y="2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2706325" y="5097671"/>
              <a:ext cx="3677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Clearing and </a:t>
              </a: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settlement time 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reduction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40359" y="4767003"/>
            <a:ext cx="4628616" cy="823031"/>
            <a:chOff x="704500" y="4906120"/>
            <a:chExt cx="4628616" cy="823031"/>
          </a:xfrm>
        </p:grpSpPr>
        <p:grpSp>
          <p:nvGrpSpPr>
            <p:cNvPr id="4" name="Group 3"/>
            <p:cNvGrpSpPr/>
            <p:nvPr/>
          </p:nvGrpSpPr>
          <p:grpSpPr>
            <a:xfrm>
              <a:off x="704500" y="4906120"/>
              <a:ext cx="823031" cy="823031"/>
              <a:chOff x="704500" y="4906120"/>
              <a:chExt cx="823031" cy="82303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04500" y="4906120"/>
                <a:ext cx="823031" cy="82303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3" name="Freeform 28"/>
              <p:cNvSpPr>
                <a:spLocks noChangeAspect="1" noEditPoints="1"/>
              </p:cNvSpPr>
              <p:nvPr/>
            </p:nvSpPr>
            <p:spPr bwMode="auto">
              <a:xfrm>
                <a:off x="858818" y="5073742"/>
                <a:ext cx="514394" cy="487788"/>
              </a:xfrm>
              <a:custGeom>
                <a:avLst/>
                <a:gdLst>
                  <a:gd name="T0" fmla="*/ 240 w 430"/>
                  <a:gd name="T1" fmla="*/ 307 h 408"/>
                  <a:gd name="T2" fmla="*/ 39 w 430"/>
                  <a:gd name="T3" fmla="*/ 273 h 408"/>
                  <a:gd name="T4" fmla="*/ 347 w 430"/>
                  <a:gd name="T5" fmla="*/ 96 h 408"/>
                  <a:gd name="T6" fmla="*/ 323 w 430"/>
                  <a:gd name="T7" fmla="*/ 101 h 408"/>
                  <a:gd name="T8" fmla="*/ 283 w 430"/>
                  <a:gd name="T9" fmla="*/ 89 h 408"/>
                  <a:gd name="T10" fmla="*/ 316 w 430"/>
                  <a:gd name="T11" fmla="*/ 91 h 408"/>
                  <a:gd name="T12" fmla="*/ 315 w 430"/>
                  <a:gd name="T13" fmla="*/ 82 h 408"/>
                  <a:gd name="T14" fmla="*/ 280 w 430"/>
                  <a:gd name="T15" fmla="*/ 79 h 408"/>
                  <a:gd name="T16" fmla="*/ 253 w 430"/>
                  <a:gd name="T17" fmla="*/ 63 h 408"/>
                  <a:gd name="T18" fmla="*/ 262 w 430"/>
                  <a:gd name="T19" fmla="*/ 48 h 408"/>
                  <a:gd name="T20" fmla="*/ 286 w 430"/>
                  <a:gd name="T21" fmla="*/ 45 h 408"/>
                  <a:gd name="T22" fmla="*/ 299 w 430"/>
                  <a:gd name="T23" fmla="*/ 61 h 408"/>
                  <a:gd name="T24" fmla="*/ 274 w 430"/>
                  <a:gd name="T25" fmla="*/ 57 h 408"/>
                  <a:gd name="T26" fmla="*/ 294 w 430"/>
                  <a:gd name="T27" fmla="*/ 66 h 408"/>
                  <a:gd name="T28" fmla="*/ 334 w 430"/>
                  <a:gd name="T29" fmla="*/ 71 h 408"/>
                  <a:gd name="T30" fmla="*/ 342 w 430"/>
                  <a:gd name="T31" fmla="*/ 93 h 408"/>
                  <a:gd name="T32" fmla="*/ 180 w 430"/>
                  <a:gd name="T33" fmla="*/ 175 h 408"/>
                  <a:gd name="T34" fmla="*/ 149 w 430"/>
                  <a:gd name="T35" fmla="*/ 177 h 408"/>
                  <a:gd name="T36" fmla="*/ 131 w 430"/>
                  <a:gd name="T37" fmla="*/ 157 h 408"/>
                  <a:gd name="T38" fmla="*/ 164 w 430"/>
                  <a:gd name="T39" fmla="*/ 165 h 408"/>
                  <a:gd name="T40" fmla="*/ 148 w 430"/>
                  <a:gd name="T41" fmla="*/ 152 h 408"/>
                  <a:gd name="T42" fmla="*/ 101 w 430"/>
                  <a:gd name="T43" fmla="*/ 147 h 408"/>
                  <a:gd name="T44" fmla="*/ 95 w 430"/>
                  <a:gd name="T45" fmla="*/ 126 h 408"/>
                  <a:gd name="T46" fmla="*/ 108 w 430"/>
                  <a:gd name="T47" fmla="*/ 114 h 408"/>
                  <a:gd name="T48" fmla="*/ 136 w 430"/>
                  <a:gd name="T49" fmla="*/ 119 h 408"/>
                  <a:gd name="T50" fmla="*/ 130 w 430"/>
                  <a:gd name="T51" fmla="*/ 137 h 408"/>
                  <a:gd name="T52" fmla="*/ 113 w 430"/>
                  <a:gd name="T53" fmla="*/ 132 h 408"/>
                  <a:gd name="T54" fmla="*/ 153 w 430"/>
                  <a:gd name="T55" fmla="*/ 139 h 408"/>
                  <a:gd name="T56" fmla="*/ 186 w 430"/>
                  <a:gd name="T57" fmla="*/ 150 h 408"/>
                  <a:gd name="T58" fmla="*/ 319 w 430"/>
                  <a:gd name="T59" fmla="*/ 271 h 408"/>
                  <a:gd name="T60" fmla="*/ 320 w 430"/>
                  <a:gd name="T61" fmla="*/ 253 h 408"/>
                  <a:gd name="T62" fmla="*/ 241 w 430"/>
                  <a:gd name="T63" fmla="*/ 236 h 408"/>
                  <a:gd name="T64" fmla="*/ 39 w 430"/>
                  <a:gd name="T65" fmla="*/ 202 h 408"/>
                  <a:gd name="T66" fmla="*/ 321 w 430"/>
                  <a:gd name="T67" fmla="*/ 199 h 408"/>
                  <a:gd name="T68" fmla="*/ 398 w 430"/>
                  <a:gd name="T69" fmla="*/ 165 h 408"/>
                  <a:gd name="T70" fmla="*/ 398 w 430"/>
                  <a:gd name="T71" fmla="*/ 94 h 408"/>
                  <a:gd name="T72" fmla="*/ 322 w 430"/>
                  <a:gd name="T73" fmla="*/ 128 h 408"/>
                  <a:gd name="T74" fmla="*/ 278 w 430"/>
                  <a:gd name="T75" fmla="*/ 2 h 408"/>
                  <a:gd name="T76" fmla="*/ 430 w 430"/>
                  <a:gd name="T77" fmla="*/ 85 h 408"/>
                  <a:gd name="T78" fmla="*/ 430 w 430"/>
                  <a:gd name="T79" fmla="*/ 155 h 408"/>
                  <a:gd name="T80" fmla="*/ 430 w 430"/>
                  <a:gd name="T81" fmla="*/ 227 h 408"/>
                  <a:gd name="T82" fmla="*/ 2 w 430"/>
                  <a:gd name="T83" fmla="*/ 321 h 408"/>
                  <a:gd name="T84" fmla="*/ 2 w 430"/>
                  <a:gd name="T85" fmla="*/ 250 h 408"/>
                  <a:gd name="T86" fmla="*/ 2 w 430"/>
                  <a:gd name="T87" fmla="*/ 179 h 408"/>
                  <a:gd name="T88" fmla="*/ 107 w 430"/>
                  <a:gd name="T89" fmla="*/ 74 h 408"/>
                  <a:gd name="T90" fmla="*/ 132 w 430"/>
                  <a:gd name="T91" fmla="*/ 91 h 408"/>
                  <a:gd name="T92" fmla="*/ 242 w 430"/>
                  <a:gd name="T93" fmla="*/ 164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0" h="408">
                    <a:moveTo>
                      <a:pt x="30" y="277"/>
                    </a:moveTo>
                    <a:cubicBezTo>
                      <a:pt x="142" y="352"/>
                      <a:pt x="142" y="352"/>
                      <a:pt x="142" y="352"/>
                    </a:cubicBezTo>
                    <a:cubicBezTo>
                      <a:pt x="240" y="307"/>
                      <a:pt x="240" y="307"/>
                      <a:pt x="240" y="307"/>
                    </a:cubicBezTo>
                    <a:cubicBezTo>
                      <a:pt x="241" y="290"/>
                      <a:pt x="241" y="290"/>
                      <a:pt x="241" y="290"/>
                    </a:cubicBezTo>
                    <a:cubicBezTo>
                      <a:pt x="140" y="337"/>
                      <a:pt x="140" y="337"/>
                      <a:pt x="140" y="337"/>
                    </a:cubicBezTo>
                    <a:cubicBezTo>
                      <a:pt x="39" y="273"/>
                      <a:pt x="39" y="273"/>
                      <a:pt x="39" y="273"/>
                    </a:cubicBezTo>
                    <a:cubicBezTo>
                      <a:pt x="30" y="277"/>
                      <a:pt x="30" y="277"/>
                      <a:pt x="30" y="277"/>
                    </a:cubicBezTo>
                    <a:close/>
                    <a:moveTo>
                      <a:pt x="342" y="93"/>
                    </a:moveTo>
                    <a:cubicBezTo>
                      <a:pt x="344" y="94"/>
                      <a:pt x="346" y="95"/>
                      <a:pt x="347" y="96"/>
                    </a:cubicBezTo>
                    <a:cubicBezTo>
                      <a:pt x="344" y="98"/>
                      <a:pt x="341" y="99"/>
                      <a:pt x="338" y="101"/>
                    </a:cubicBezTo>
                    <a:cubicBezTo>
                      <a:pt x="335" y="102"/>
                      <a:pt x="331" y="103"/>
                      <a:pt x="328" y="105"/>
                    </a:cubicBezTo>
                    <a:cubicBezTo>
                      <a:pt x="327" y="104"/>
                      <a:pt x="325" y="103"/>
                      <a:pt x="323" y="101"/>
                    </a:cubicBezTo>
                    <a:cubicBezTo>
                      <a:pt x="318" y="103"/>
                      <a:pt x="313" y="103"/>
                      <a:pt x="309" y="103"/>
                    </a:cubicBezTo>
                    <a:cubicBezTo>
                      <a:pt x="305" y="103"/>
                      <a:pt x="301" y="101"/>
                      <a:pt x="298" y="99"/>
                    </a:cubicBezTo>
                    <a:cubicBezTo>
                      <a:pt x="293" y="96"/>
                      <a:pt x="288" y="92"/>
                      <a:pt x="283" y="89"/>
                    </a:cubicBezTo>
                    <a:cubicBezTo>
                      <a:pt x="286" y="87"/>
                      <a:pt x="289" y="86"/>
                      <a:pt x="292" y="84"/>
                    </a:cubicBezTo>
                    <a:cubicBezTo>
                      <a:pt x="295" y="83"/>
                      <a:pt x="298" y="82"/>
                      <a:pt x="301" y="80"/>
                    </a:cubicBezTo>
                    <a:cubicBezTo>
                      <a:pt x="306" y="84"/>
                      <a:pt x="311" y="87"/>
                      <a:pt x="316" y="91"/>
                    </a:cubicBezTo>
                    <a:cubicBezTo>
                      <a:pt x="318" y="92"/>
                      <a:pt x="320" y="92"/>
                      <a:pt x="323" y="91"/>
                    </a:cubicBezTo>
                    <a:cubicBezTo>
                      <a:pt x="325" y="90"/>
                      <a:pt x="325" y="89"/>
                      <a:pt x="324" y="88"/>
                    </a:cubicBezTo>
                    <a:cubicBezTo>
                      <a:pt x="321" y="86"/>
                      <a:pt x="318" y="84"/>
                      <a:pt x="315" y="82"/>
                    </a:cubicBezTo>
                    <a:cubicBezTo>
                      <a:pt x="314" y="81"/>
                      <a:pt x="311" y="80"/>
                      <a:pt x="308" y="80"/>
                    </a:cubicBezTo>
                    <a:cubicBezTo>
                      <a:pt x="306" y="80"/>
                      <a:pt x="303" y="79"/>
                      <a:pt x="298" y="79"/>
                    </a:cubicBezTo>
                    <a:cubicBezTo>
                      <a:pt x="293" y="79"/>
                      <a:pt x="287" y="79"/>
                      <a:pt x="280" y="79"/>
                    </a:cubicBezTo>
                    <a:cubicBezTo>
                      <a:pt x="272" y="78"/>
                      <a:pt x="267" y="77"/>
                      <a:pt x="264" y="75"/>
                    </a:cubicBezTo>
                    <a:cubicBezTo>
                      <a:pt x="262" y="73"/>
                      <a:pt x="259" y="71"/>
                      <a:pt x="257" y="70"/>
                    </a:cubicBezTo>
                    <a:cubicBezTo>
                      <a:pt x="254" y="67"/>
                      <a:pt x="252" y="65"/>
                      <a:pt x="253" y="63"/>
                    </a:cubicBezTo>
                    <a:cubicBezTo>
                      <a:pt x="253" y="60"/>
                      <a:pt x="254" y="58"/>
                      <a:pt x="258" y="55"/>
                    </a:cubicBezTo>
                    <a:cubicBezTo>
                      <a:pt x="256" y="54"/>
                      <a:pt x="255" y="53"/>
                      <a:pt x="254" y="52"/>
                    </a:cubicBezTo>
                    <a:cubicBezTo>
                      <a:pt x="256" y="51"/>
                      <a:pt x="259" y="50"/>
                      <a:pt x="262" y="48"/>
                    </a:cubicBezTo>
                    <a:cubicBezTo>
                      <a:pt x="265" y="47"/>
                      <a:pt x="267" y="45"/>
                      <a:pt x="270" y="44"/>
                    </a:cubicBezTo>
                    <a:cubicBezTo>
                      <a:pt x="272" y="45"/>
                      <a:pt x="273" y="46"/>
                      <a:pt x="274" y="47"/>
                    </a:cubicBezTo>
                    <a:cubicBezTo>
                      <a:pt x="279" y="45"/>
                      <a:pt x="283" y="45"/>
                      <a:pt x="286" y="45"/>
                    </a:cubicBezTo>
                    <a:cubicBezTo>
                      <a:pt x="290" y="45"/>
                      <a:pt x="294" y="47"/>
                      <a:pt x="296" y="48"/>
                    </a:cubicBezTo>
                    <a:cubicBezTo>
                      <a:pt x="300" y="51"/>
                      <a:pt x="304" y="54"/>
                      <a:pt x="308" y="56"/>
                    </a:cubicBezTo>
                    <a:cubicBezTo>
                      <a:pt x="305" y="58"/>
                      <a:pt x="302" y="59"/>
                      <a:pt x="299" y="61"/>
                    </a:cubicBezTo>
                    <a:cubicBezTo>
                      <a:pt x="296" y="62"/>
                      <a:pt x="293" y="64"/>
                      <a:pt x="290" y="65"/>
                    </a:cubicBezTo>
                    <a:cubicBezTo>
                      <a:pt x="286" y="62"/>
                      <a:pt x="282" y="59"/>
                      <a:pt x="278" y="57"/>
                    </a:cubicBezTo>
                    <a:cubicBezTo>
                      <a:pt x="277" y="56"/>
                      <a:pt x="276" y="56"/>
                      <a:pt x="274" y="57"/>
                    </a:cubicBezTo>
                    <a:cubicBezTo>
                      <a:pt x="272" y="58"/>
                      <a:pt x="272" y="59"/>
                      <a:pt x="274" y="61"/>
                    </a:cubicBezTo>
                    <a:cubicBezTo>
                      <a:pt x="276" y="62"/>
                      <a:pt x="278" y="63"/>
                      <a:pt x="279" y="64"/>
                    </a:cubicBezTo>
                    <a:cubicBezTo>
                      <a:pt x="281" y="65"/>
                      <a:pt x="286" y="66"/>
                      <a:pt x="294" y="66"/>
                    </a:cubicBezTo>
                    <a:cubicBezTo>
                      <a:pt x="302" y="67"/>
                      <a:pt x="308" y="67"/>
                      <a:pt x="313" y="67"/>
                    </a:cubicBezTo>
                    <a:cubicBezTo>
                      <a:pt x="318" y="67"/>
                      <a:pt x="321" y="67"/>
                      <a:pt x="323" y="68"/>
                    </a:cubicBezTo>
                    <a:cubicBezTo>
                      <a:pt x="327" y="68"/>
                      <a:pt x="331" y="69"/>
                      <a:pt x="334" y="71"/>
                    </a:cubicBezTo>
                    <a:cubicBezTo>
                      <a:pt x="337" y="73"/>
                      <a:pt x="340" y="75"/>
                      <a:pt x="343" y="77"/>
                    </a:cubicBezTo>
                    <a:cubicBezTo>
                      <a:pt x="347" y="80"/>
                      <a:pt x="349" y="83"/>
                      <a:pt x="349" y="85"/>
                    </a:cubicBezTo>
                    <a:cubicBezTo>
                      <a:pt x="349" y="88"/>
                      <a:pt x="347" y="91"/>
                      <a:pt x="342" y="93"/>
                    </a:cubicBezTo>
                    <a:close/>
                    <a:moveTo>
                      <a:pt x="185" y="167"/>
                    </a:moveTo>
                    <a:cubicBezTo>
                      <a:pt x="187" y="168"/>
                      <a:pt x="188" y="169"/>
                      <a:pt x="190" y="170"/>
                    </a:cubicBezTo>
                    <a:cubicBezTo>
                      <a:pt x="187" y="172"/>
                      <a:pt x="183" y="173"/>
                      <a:pt x="180" y="175"/>
                    </a:cubicBezTo>
                    <a:cubicBezTo>
                      <a:pt x="177" y="176"/>
                      <a:pt x="173" y="178"/>
                      <a:pt x="170" y="179"/>
                    </a:cubicBezTo>
                    <a:cubicBezTo>
                      <a:pt x="168" y="178"/>
                      <a:pt x="167" y="177"/>
                      <a:pt x="165" y="176"/>
                    </a:cubicBezTo>
                    <a:cubicBezTo>
                      <a:pt x="159" y="177"/>
                      <a:pt x="154" y="178"/>
                      <a:pt x="149" y="177"/>
                    </a:cubicBezTo>
                    <a:cubicBezTo>
                      <a:pt x="145" y="177"/>
                      <a:pt x="141" y="176"/>
                      <a:pt x="138" y="173"/>
                    </a:cubicBezTo>
                    <a:cubicBezTo>
                      <a:pt x="133" y="169"/>
                      <a:pt x="127" y="166"/>
                      <a:pt x="122" y="162"/>
                    </a:cubicBezTo>
                    <a:cubicBezTo>
                      <a:pt x="125" y="160"/>
                      <a:pt x="128" y="159"/>
                      <a:pt x="131" y="157"/>
                    </a:cubicBezTo>
                    <a:cubicBezTo>
                      <a:pt x="134" y="156"/>
                      <a:pt x="137" y="154"/>
                      <a:pt x="141" y="153"/>
                    </a:cubicBezTo>
                    <a:cubicBezTo>
                      <a:pt x="146" y="157"/>
                      <a:pt x="152" y="161"/>
                      <a:pt x="157" y="165"/>
                    </a:cubicBezTo>
                    <a:cubicBezTo>
                      <a:pt x="159" y="166"/>
                      <a:pt x="161" y="166"/>
                      <a:pt x="164" y="165"/>
                    </a:cubicBezTo>
                    <a:cubicBezTo>
                      <a:pt x="166" y="163"/>
                      <a:pt x="167" y="162"/>
                      <a:pt x="165" y="161"/>
                    </a:cubicBezTo>
                    <a:cubicBezTo>
                      <a:pt x="162" y="159"/>
                      <a:pt x="159" y="157"/>
                      <a:pt x="156" y="155"/>
                    </a:cubicBezTo>
                    <a:cubicBezTo>
                      <a:pt x="154" y="154"/>
                      <a:pt x="152" y="153"/>
                      <a:pt x="148" y="152"/>
                    </a:cubicBezTo>
                    <a:cubicBezTo>
                      <a:pt x="146" y="152"/>
                      <a:pt x="143" y="152"/>
                      <a:pt x="138" y="152"/>
                    </a:cubicBezTo>
                    <a:cubicBezTo>
                      <a:pt x="133" y="152"/>
                      <a:pt x="126" y="152"/>
                      <a:pt x="118" y="151"/>
                    </a:cubicBezTo>
                    <a:cubicBezTo>
                      <a:pt x="110" y="151"/>
                      <a:pt x="105" y="149"/>
                      <a:pt x="101" y="147"/>
                    </a:cubicBezTo>
                    <a:cubicBezTo>
                      <a:pt x="99" y="145"/>
                      <a:pt x="96" y="143"/>
                      <a:pt x="94" y="142"/>
                    </a:cubicBezTo>
                    <a:cubicBezTo>
                      <a:pt x="91" y="139"/>
                      <a:pt x="89" y="137"/>
                      <a:pt x="89" y="134"/>
                    </a:cubicBezTo>
                    <a:cubicBezTo>
                      <a:pt x="89" y="132"/>
                      <a:pt x="91" y="129"/>
                      <a:pt x="95" y="126"/>
                    </a:cubicBezTo>
                    <a:cubicBezTo>
                      <a:pt x="93" y="125"/>
                      <a:pt x="92" y="124"/>
                      <a:pt x="90" y="123"/>
                    </a:cubicBezTo>
                    <a:cubicBezTo>
                      <a:pt x="93" y="122"/>
                      <a:pt x="96" y="120"/>
                      <a:pt x="99" y="119"/>
                    </a:cubicBezTo>
                    <a:cubicBezTo>
                      <a:pt x="102" y="117"/>
                      <a:pt x="105" y="116"/>
                      <a:pt x="108" y="114"/>
                    </a:cubicBezTo>
                    <a:cubicBezTo>
                      <a:pt x="109" y="115"/>
                      <a:pt x="111" y="116"/>
                      <a:pt x="113" y="117"/>
                    </a:cubicBezTo>
                    <a:cubicBezTo>
                      <a:pt x="117" y="116"/>
                      <a:pt x="121" y="115"/>
                      <a:pt x="125" y="115"/>
                    </a:cubicBezTo>
                    <a:cubicBezTo>
                      <a:pt x="129" y="116"/>
                      <a:pt x="133" y="117"/>
                      <a:pt x="136" y="119"/>
                    </a:cubicBezTo>
                    <a:cubicBezTo>
                      <a:pt x="140" y="122"/>
                      <a:pt x="144" y="125"/>
                      <a:pt x="148" y="127"/>
                    </a:cubicBezTo>
                    <a:cubicBezTo>
                      <a:pt x="145" y="129"/>
                      <a:pt x="142" y="130"/>
                      <a:pt x="139" y="132"/>
                    </a:cubicBezTo>
                    <a:cubicBezTo>
                      <a:pt x="136" y="134"/>
                      <a:pt x="133" y="135"/>
                      <a:pt x="130" y="137"/>
                    </a:cubicBezTo>
                    <a:cubicBezTo>
                      <a:pt x="125" y="134"/>
                      <a:pt x="121" y="131"/>
                      <a:pt x="117" y="128"/>
                    </a:cubicBezTo>
                    <a:cubicBezTo>
                      <a:pt x="115" y="127"/>
                      <a:pt x="114" y="127"/>
                      <a:pt x="112" y="128"/>
                    </a:cubicBezTo>
                    <a:cubicBezTo>
                      <a:pt x="110" y="129"/>
                      <a:pt x="110" y="131"/>
                      <a:pt x="113" y="132"/>
                    </a:cubicBezTo>
                    <a:cubicBezTo>
                      <a:pt x="114" y="133"/>
                      <a:pt x="116" y="134"/>
                      <a:pt x="117" y="135"/>
                    </a:cubicBezTo>
                    <a:cubicBezTo>
                      <a:pt x="120" y="137"/>
                      <a:pt x="125" y="138"/>
                      <a:pt x="133" y="138"/>
                    </a:cubicBezTo>
                    <a:cubicBezTo>
                      <a:pt x="141" y="138"/>
                      <a:pt x="148" y="138"/>
                      <a:pt x="153" y="139"/>
                    </a:cubicBezTo>
                    <a:cubicBezTo>
                      <a:pt x="159" y="139"/>
                      <a:pt x="162" y="139"/>
                      <a:pt x="165" y="139"/>
                    </a:cubicBezTo>
                    <a:cubicBezTo>
                      <a:pt x="169" y="140"/>
                      <a:pt x="173" y="141"/>
                      <a:pt x="176" y="143"/>
                    </a:cubicBezTo>
                    <a:cubicBezTo>
                      <a:pt x="179" y="146"/>
                      <a:pt x="182" y="148"/>
                      <a:pt x="186" y="150"/>
                    </a:cubicBezTo>
                    <a:cubicBezTo>
                      <a:pt x="190" y="153"/>
                      <a:pt x="192" y="155"/>
                      <a:pt x="192" y="158"/>
                    </a:cubicBezTo>
                    <a:cubicBezTo>
                      <a:pt x="192" y="161"/>
                      <a:pt x="189" y="164"/>
                      <a:pt x="185" y="167"/>
                    </a:cubicBezTo>
                    <a:close/>
                    <a:moveTo>
                      <a:pt x="319" y="271"/>
                    </a:moveTo>
                    <a:cubicBezTo>
                      <a:pt x="398" y="236"/>
                      <a:pt x="398" y="236"/>
                      <a:pt x="398" y="236"/>
                    </a:cubicBezTo>
                    <a:cubicBezTo>
                      <a:pt x="379" y="225"/>
                      <a:pt x="379" y="225"/>
                      <a:pt x="379" y="225"/>
                    </a:cubicBezTo>
                    <a:cubicBezTo>
                      <a:pt x="320" y="253"/>
                      <a:pt x="320" y="253"/>
                      <a:pt x="320" y="253"/>
                    </a:cubicBezTo>
                    <a:cubicBezTo>
                      <a:pt x="319" y="271"/>
                      <a:pt x="319" y="271"/>
                      <a:pt x="319" y="271"/>
                    </a:cubicBezTo>
                    <a:close/>
                    <a:moveTo>
                      <a:pt x="241" y="219"/>
                    </a:moveTo>
                    <a:cubicBezTo>
                      <a:pt x="241" y="236"/>
                      <a:pt x="241" y="236"/>
                      <a:pt x="241" y="236"/>
                    </a:cubicBezTo>
                    <a:cubicBezTo>
                      <a:pt x="142" y="281"/>
                      <a:pt x="142" y="281"/>
                      <a:pt x="142" y="281"/>
                    </a:cubicBezTo>
                    <a:cubicBezTo>
                      <a:pt x="30" y="206"/>
                      <a:pt x="30" y="206"/>
                      <a:pt x="30" y="206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140" y="266"/>
                      <a:pt x="140" y="266"/>
                      <a:pt x="140" y="266"/>
                    </a:cubicBezTo>
                    <a:cubicBezTo>
                      <a:pt x="241" y="219"/>
                      <a:pt x="241" y="219"/>
                      <a:pt x="241" y="219"/>
                    </a:cubicBezTo>
                    <a:close/>
                    <a:moveTo>
                      <a:pt x="321" y="199"/>
                    </a:moveTo>
                    <a:cubicBezTo>
                      <a:pt x="321" y="182"/>
                      <a:pt x="321" y="182"/>
                      <a:pt x="321" y="182"/>
                    </a:cubicBezTo>
                    <a:cubicBezTo>
                      <a:pt x="380" y="154"/>
                      <a:pt x="380" y="154"/>
                      <a:pt x="380" y="154"/>
                    </a:cubicBezTo>
                    <a:cubicBezTo>
                      <a:pt x="398" y="165"/>
                      <a:pt x="398" y="165"/>
                      <a:pt x="398" y="165"/>
                    </a:cubicBezTo>
                    <a:cubicBezTo>
                      <a:pt x="321" y="199"/>
                      <a:pt x="321" y="199"/>
                      <a:pt x="321" y="199"/>
                    </a:cubicBezTo>
                    <a:close/>
                    <a:moveTo>
                      <a:pt x="322" y="128"/>
                    </a:moveTo>
                    <a:cubicBezTo>
                      <a:pt x="398" y="94"/>
                      <a:pt x="398" y="94"/>
                      <a:pt x="398" y="94"/>
                    </a:cubicBezTo>
                    <a:cubicBezTo>
                      <a:pt x="282" y="27"/>
                      <a:pt x="282" y="27"/>
                      <a:pt x="282" y="27"/>
                    </a:cubicBezTo>
                    <a:cubicBezTo>
                      <a:pt x="206" y="60"/>
                      <a:pt x="206" y="60"/>
                      <a:pt x="206" y="60"/>
                    </a:cubicBezTo>
                    <a:cubicBezTo>
                      <a:pt x="322" y="128"/>
                      <a:pt x="322" y="128"/>
                      <a:pt x="322" y="128"/>
                    </a:cubicBezTo>
                    <a:cubicBezTo>
                      <a:pt x="322" y="128"/>
                      <a:pt x="322" y="128"/>
                      <a:pt x="322" y="128"/>
                    </a:cubicBezTo>
                    <a:close/>
                    <a:moveTo>
                      <a:pt x="180" y="44"/>
                    </a:moveTo>
                    <a:cubicBezTo>
                      <a:pt x="278" y="2"/>
                      <a:pt x="278" y="2"/>
                      <a:pt x="278" y="2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430" y="85"/>
                      <a:pt x="430" y="85"/>
                      <a:pt x="430" y="85"/>
                    </a:cubicBezTo>
                    <a:cubicBezTo>
                      <a:pt x="429" y="131"/>
                      <a:pt x="429" y="131"/>
                      <a:pt x="429" y="131"/>
                    </a:cubicBezTo>
                    <a:cubicBezTo>
                      <a:pt x="407" y="142"/>
                      <a:pt x="407" y="142"/>
                      <a:pt x="407" y="142"/>
                    </a:cubicBezTo>
                    <a:cubicBezTo>
                      <a:pt x="430" y="155"/>
                      <a:pt x="430" y="155"/>
                      <a:pt x="430" y="155"/>
                    </a:cubicBezTo>
                    <a:cubicBezTo>
                      <a:pt x="429" y="202"/>
                      <a:pt x="429" y="202"/>
                      <a:pt x="429" y="202"/>
                    </a:cubicBezTo>
                    <a:cubicBezTo>
                      <a:pt x="406" y="213"/>
                      <a:pt x="406" y="213"/>
                      <a:pt x="406" y="213"/>
                    </a:cubicBezTo>
                    <a:cubicBezTo>
                      <a:pt x="430" y="227"/>
                      <a:pt x="430" y="227"/>
                      <a:pt x="430" y="227"/>
                    </a:cubicBezTo>
                    <a:cubicBezTo>
                      <a:pt x="429" y="273"/>
                      <a:pt x="429" y="273"/>
                      <a:pt x="429" y="273"/>
                    </a:cubicBezTo>
                    <a:cubicBezTo>
                      <a:pt x="140" y="408"/>
                      <a:pt x="140" y="408"/>
                      <a:pt x="140" y="408"/>
                    </a:cubicBezTo>
                    <a:cubicBezTo>
                      <a:pt x="2" y="321"/>
                      <a:pt x="2" y="321"/>
                      <a:pt x="2" y="321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14" y="258"/>
                      <a:pt x="14" y="258"/>
                      <a:pt x="14" y="258"/>
                    </a:cubicBezTo>
                    <a:cubicBezTo>
                      <a:pt x="2" y="250"/>
                      <a:pt x="2" y="250"/>
                      <a:pt x="2" y="25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4" y="186"/>
                      <a:pt x="14" y="186"/>
                      <a:pt x="14" y="186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7" y="74"/>
                      <a:pt x="107" y="74"/>
                      <a:pt x="107" y="74"/>
                    </a:cubicBezTo>
                    <a:cubicBezTo>
                      <a:pt x="178" y="44"/>
                      <a:pt x="178" y="44"/>
                      <a:pt x="178" y="44"/>
                    </a:cubicBezTo>
                    <a:cubicBezTo>
                      <a:pt x="180" y="44"/>
                      <a:pt x="180" y="44"/>
                      <a:pt x="180" y="44"/>
                    </a:cubicBezTo>
                    <a:close/>
                    <a:moveTo>
                      <a:pt x="132" y="91"/>
                    </a:moveTo>
                    <a:cubicBezTo>
                      <a:pt x="30" y="135"/>
                      <a:pt x="30" y="135"/>
                      <a:pt x="30" y="135"/>
                    </a:cubicBezTo>
                    <a:cubicBezTo>
                      <a:pt x="142" y="210"/>
                      <a:pt x="142" y="210"/>
                      <a:pt x="142" y="210"/>
                    </a:cubicBezTo>
                    <a:cubicBezTo>
                      <a:pt x="242" y="164"/>
                      <a:pt x="242" y="164"/>
                      <a:pt x="242" y="164"/>
                    </a:cubicBezTo>
                    <a:lnTo>
                      <a:pt x="132" y="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637063" y="5148358"/>
              <a:ext cx="3696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Liquidity and </a:t>
              </a: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capital efficiency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39677" y="4767003"/>
            <a:ext cx="2864182" cy="823031"/>
            <a:chOff x="5910758" y="5656798"/>
            <a:chExt cx="2864182" cy="823031"/>
          </a:xfrm>
        </p:grpSpPr>
        <p:grpSp>
          <p:nvGrpSpPr>
            <p:cNvPr id="6" name="Group 5"/>
            <p:cNvGrpSpPr/>
            <p:nvPr/>
          </p:nvGrpSpPr>
          <p:grpSpPr>
            <a:xfrm>
              <a:off x="5910758" y="5656798"/>
              <a:ext cx="823031" cy="823031"/>
              <a:chOff x="5541722" y="4906120"/>
              <a:chExt cx="823031" cy="82303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541722" y="4906120"/>
                <a:ext cx="823031" cy="82303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5696041" y="5143469"/>
                <a:ext cx="514394" cy="348337"/>
                <a:chOff x="7697788" y="3829051"/>
                <a:chExt cx="1057275" cy="715963"/>
              </a:xfrm>
              <a:solidFill>
                <a:schemeClr val="bg1"/>
              </a:solidFill>
            </p:grpSpPr>
            <p:sp>
              <p:nvSpPr>
                <p:cNvPr id="27" name="Freeform 38"/>
                <p:cNvSpPr>
                  <a:spLocks noEditPoints="1"/>
                </p:cNvSpPr>
                <p:nvPr/>
              </p:nvSpPr>
              <p:spPr bwMode="auto">
                <a:xfrm>
                  <a:off x="7697788" y="3829051"/>
                  <a:ext cx="503238" cy="715963"/>
                </a:xfrm>
                <a:custGeom>
                  <a:avLst/>
                  <a:gdLst>
                    <a:gd name="T0" fmla="*/ 118 w 247"/>
                    <a:gd name="T1" fmla="*/ 55 h 352"/>
                    <a:gd name="T2" fmla="*/ 136 w 247"/>
                    <a:gd name="T3" fmla="*/ 19 h 352"/>
                    <a:gd name="T4" fmla="*/ 136 w 247"/>
                    <a:gd name="T5" fmla="*/ 19 h 352"/>
                    <a:gd name="T6" fmla="*/ 182 w 247"/>
                    <a:gd name="T7" fmla="*/ 0 h 352"/>
                    <a:gd name="T8" fmla="*/ 228 w 247"/>
                    <a:gd name="T9" fmla="*/ 19 h 352"/>
                    <a:gd name="T10" fmla="*/ 228 w 247"/>
                    <a:gd name="T11" fmla="*/ 19 h 352"/>
                    <a:gd name="T12" fmla="*/ 247 w 247"/>
                    <a:gd name="T13" fmla="*/ 65 h 352"/>
                    <a:gd name="T14" fmla="*/ 236 w 247"/>
                    <a:gd name="T15" fmla="*/ 102 h 352"/>
                    <a:gd name="T16" fmla="*/ 235 w 247"/>
                    <a:gd name="T17" fmla="*/ 182 h 352"/>
                    <a:gd name="T18" fmla="*/ 244 w 247"/>
                    <a:gd name="T19" fmla="*/ 230 h 352"/>
                    <a:gd name="T20" fmla="*/ 209 w 247"/>
                    <a:gd name="T21" fmla="*/ 316 h 352"/>
                    <a:gd name="T22" fmla="*/ 122 w 247"/>
                    <a:gd name="T23" fmla="*/ 352 h 352"/>
                    <a:gd name="T24" fmla="*/ 35 w 247"/>
                    <a:gd name="T25" fmla="*/ 316 h 352"/>
                    <a:gd name="T26" fmla="*/ 0 w 247"/>
                    <a:gd name="T27" fmla="*/ 230 h 352"/>
                    <a:gd name="T28" fmla="*/ 35 w 247"/>
                    <a:gd name="T29" fmla="*/ 143 h 352"/>
                    <a:gd name="T30" fmla="*/ 60 w 247"/>
                    <a:gd name="T31" fmla="*/ 124 h 352"/>
                    <a:gd name="T32" fmla="*/ 118 w 247"/>
                    <a:gd name="T33" fmla="*/ 55 h 352"/>
                    <a:gd name="T34" fmla="*/ 60 w 247"/>
                    <a:gd name="T35" fmla="*/ 226 h 352"/>
                    <a:gd name="T36" fmla="*/ 152 w 247"/>
                    <a:gd name="T37" fmla="*/ 172 h 352"/>
                    <a:gd name="T38" fmla="*/ 60 w 247"/>
                    <a:gd name="T39" fmla="*/ 226 h 352"/>
                    <a:gd name="T40" fmla="*/ 178 w 247"/>
                    <a:gd name="T41" fmla="*/ 174 h 352"/>
                    <a:gd name="T42" fmla="*/ 122 w 247"/>
                    <a:gd name="T43" fmla="*/ 151 h 352"/>
                    <a:gd name="T44" fmla="*/ 66 w 247"/>
                    <a:gd name="T45" fmla="*/ 174 h 352"/>
                    <a:gd name="T46" fmla="*/ 43 w 247"/>
                    <a:gd name="T47" fmla="*/ 230 h 352"/>
                    <a:gd name="T48" fmla="*/ 66 w 247"/>
                    <a:gd name="T49" fmla="*/ 286 h 352"/>
                    <a:gd name="T50" fmla="*/ 122 w 247"/>
                    <a:gd name="T51" fmla="*/ 309 h 352"/>
                    <a:gd name="T52" fmla="*/ 178 w 247"/>
                    <a:gd name="T53" fmla="*/ 286 h 352"/>
                    <a:gd name="T54" fmla="*/ 201 w 247"/>
                    <a:gd name="T55" fmla="*/ 230 h 352"/>
                    <a:gd name="T56" fmla="*/ 178 w 247"/>
                    <a:gd name="T57" fmla="*/ 174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7" h="352">
                      <a:moveTo>
                        <a:pt x="118" y="55"/>
                      </a:moveTo>
                      <a:cubicBezTo>
                        <a:pt x="120" y="41"/>
                        <a:pt x="127" y="29"/>
                        <a:pt x="136" y="19"/>
                      </a:cubicBezTo>
                      <a:cubicBezTo>
                        <a:pt x="136" y="19"/>
                        <a:pt x="136" y="19"/>
                        <a:pt x="136" y="19"/>
                      </a:cubicBezTo>
                      <a:cubicBezTo>
                        <a:pt x="148" y="8"/>
                        <a:pt x="164" y="0"/>
                        <a:pt x="182" y="0"/>
                      </a:cubicBezTo>
                      <a:cubicBezTo>
                        <a:pt x="200" y="0"/>
                        <a:pt x="216" y="8"/>
                        <a:pt x="228" y="19"/>
                      </a:cubicBezTo>
                      <a:cubicBezTo>
                        <a:pt x="228" y="19"/>
                        <a:pt x="228" y="19"/>
                        <a:pt x="228" y="19"/>
                      </a:cubicBezTo>
                      <a:cubicBezTo>
                        <a:pt x="240" y="31"/>
                        <a:pt x="247" y="47"/>
                        <a:pt x="247" y="65"/>
                      </a:cubicBezTo>
                      <a:cubicBezTo>
                        <a:pt x="247" y="79"/>
                        <a:pt x="243" y="92"/>
                        <a:pt x="236" y="102"/>
                      </a:cubicBezTo>
                      <a:cubicBezTo>
                        <a:pt x="235" y="182"/>
                        <a:pt x="235" y="182"/>
                        <a:pt x="235" y="182"/>
                      </a:cubicBezTo>
                      <a:cubicBezTo>
                        <a:pt x="241" y="197"/>
                        <a:pt x="244" y="213"/>
                        <a:pt x="244" y="230"/>
                      </a:cubicBezTo>
                      <a:cubicBezTo>
                        <a:pt x="244" y="264"/>
                        <a:pt x="231" y="294"/>
                        <a:pt x="209" y="316"/>
                      </a:cubicBezTo>
                      <a:cubicBezTo>
                        <a:pt x="186" y="339"/>
                        <a:pt x="156" y="352"/>
                        <a:pt x="122" y="352"/>
                      </a:cubicBezTo>
                      <a:cubicBezTo>
                        <a:pt x="88" y="352"/>
                        <a:pt x="58" y="339"/>
                        <a:pt x="35" y="316"/>
                      </a:cubicBezTo>
                      <a:cubicBezTo>
                        <a:pt x="13" y="294"/>
                        <a:pt x="0" y="264"/>
                        <a:pt x="0" y="230"/>
                      </a:cubicBezTo>
                      <a:cubicBezTo>
                        <a:pt x="0" y="196"/>
                        <a:pt x="13" y="165"/>
                        <a:pt x="35" y="143"/>
                      </a:cubicBezTo>
                      <a:cubicBezTo>
                        <a:pt x="43" y="136"/>
                        <a:pt x="51" y="130"/>
                        <a:pt x="60" y="124"/>
                      </a:cubicBezTo>
                      <a:cubicBezTo>
                        <a:pt x="118" y="55"/>
                        <a:pt x="118" y="55"/>
                        <a:pt x="118" y="55"/>
                      </a:cubicBezTo>
                      <a:close/>
                      <a:moveTo>
                        <a:pt x="60" y="226"/>
                      </a:moveTo>
                      <a:cubicBezTo>
                        <a:pt x="83" y="204"/>
                        <a:pt x="110" y="184"/>
                        <a:pt x="152" y="172"/>
                      </a:cubicBezTo>
                      <a:cubicBezTo>
                        <a:pt x="112" y="166"/>
                        <a:pt x="64" y="176"/>
                        <a:pt x="60" y="226"/>
                      </a:cubicBezTo>
                      <a:close/>
                      <a:moveTo>
                        <a:pt x="178" y="174"/>
                      </a:moveTo>
                      <a:cubicBezTo>
                        <a:pt x="164" y="160"/>
                        <a:pt x="144" y="151"/>
                        <a:pt x="122" y="151"/>
                      </a:cubicBezTo>
                      <a:cubicBezTo>
                        <a:pt x="100" y="151"/>
                        <a:pt x="80" y="160"/>
                        <a:pt x="66" y="174"/>
                      </a:cubicBezTo>
                      <a:cubicBezTo>
                        <a:pt x="52" y="188"/>
                        <a:pt x="43" y="208"/>
                        <a:pt x="43" y="230"/>
                      </a:cubicBezTo>
                      <a:cubicBezTo>
                        <a:pt x="43" y="252"/>
                        <a:pt x="52" y="272"/>
                        <a:pt x="66" y="286"/>
                      </a:cubicBezTo>
                      <a:cubicBezTo>
                        <a:pt x="80" y="300"/>
                        <a:pt x="100" y="309"/>
                        <a:pt x="122" y="309"/>
                      </a:cubicBezTo>
                      <a:cubicBezTo>
                        <a:pt x="144" y="309"/>
                        <a:pt x="164" y="300"/>
                        <a:pt x="178" y="286"/>
                      </a:cubicBezTo>
                      <a:cubicBezTo>
                        <a:pt x="192" y="272"/>
                        <a:pt x="201" y="252"/>
                        <a:pt x="201" y="230"/>
                      </a:cubicBezTo>
                      <a:cubicBezTo>
                        <a:pt x="201" y="208"/>
                        <a:pt x="192" y="188"/>
                        <a:pt x="178" y="1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39"/>
                <p:cNvSpPr>
                  <a:spLocks noEditPoints="1"/>
                </p:cNvSpPr>
                <p:nvPr/>
              </p:nvSpPr>
              <p:spPr bwMode="auto">
                <a:xfrm>
                  <a:off x="8250238" y="3829051"/>
                  <a:ext cx="504825" cy="715963"/>
                </a:xfrm>
                <a:custGeom>
                  <a:avLst/>
                  <a:gdLst>
                    <a:gd name="T0" fmla="*/ 129 w 248"/>
                    <a:gd name="T1" fmla="*/ 55 h 352"/>
                    <a:gd name="T2" fmla="*/ 111 w 248"/>
                    <a:gd name="T3" fmla="*/ 19 h 352"/>
                    <a:gd name="T4" fmla="*/ 111 w 248"/>
                    <a:gd name="T5" fmla="*/ 19 h 352"/>
                    <a:gd name="T6" fmla="*/ 65 w 248"/>
                    <a:gd name="T7" fmla="*/ 0 h 352"/>
                    <a:gd name="T8" fmla="*/ 19 w 248"/>
                    <a:gd name="T9" fmla="*/ 19 h 352"/>
                    <a:gd name="T10" fmla="*/ 19 w 248"/>
                    <a:gd name="T11" fmla="*/ 19 h 352"/>
                    <a:gd name="T12" fmla="*/ 0 w 248"/>
                    <a:gd name="T13" fmla="*/ 65 h 352"/>
                    <a:gd name="T14" fmla="*/ 12 w 248"/>
                    <a:gd name="T15" fmla="*/ 102 h 352"/>
                    <a:gd name="T16" fmla="*/ 13 w 248"/>
                    <a:gd name="T17" fmla="*/ 182 h 352"/>
                    <a:gd name="T18" fmla="*/ 3 w 248"/>
                    <a:gd name="T19" fmla="*/ 230 h 352"/>
                    <a:gd name="T20" fmla="*/ 39 w 248"/>
                    <a:gd name="T21" fmla="*/ 316 h 352"/>
                    <a:gd name="T22" fmla="*/ 125 w 248"/>
                    <a:gd name="T23" fmla="*/ 352 h 352"/>
                    <a:gd name="T24" fmla="*/ 212 w 248"/>
                    <a:gd name="T25" fmla="*/ 316 h 352"/>
                    <a:gd name="T26" fmla="*/ 248 w 248"/>
                    <a:gd name="T27" fmla="*/ 230 h 352"/>
                    <a:gd name="T28" fmla="*/ 212 w 248"/>
                    <a:gd name="T29" fmla="*/ 143 h 352"/>
                    <a:gd name="T30" fmla="*/ 188 w 248"/>
                    <a:gd name="T31" fmla="*/ 124 h 352"/>
                    <a:gd name="T32" fmla="*/ 129 w 248"/>
                    <a:gd name="T33" fmla="*/ 55 h 352"/>
                    <a:gd name="T34" fmla="*/ 63 w 248"/>
                    <a:gd name="T35" fmla="*/ 226 h 352"/>
                    <a:gd name="T36" fmla="*/ 154 w 248"/>
                    <a:gd name="T37" fmla="*/ 172 h 352"/>
                    <a:gd name="T38" fmla="*/ 63 w 248"/>
                    <a:gd name="T39" fmla="*/ 226 h 352"/>
                    <a:gd name="T40" fmla="*/ 69 w 248"/>
                    <a:gd name="T41" fmla="*/ 174 h 352"/>
                    <a:gd name="T42" fmla="*/ 125 w 248"/>
                    <a:gd name="T43" fmla="*/ 151 h 352"/>
                    <a:gd name="T44" fmla="*/ 181 w 248"/>
                    <a:gd name="T45" fmla="*/ 174 h 352"/>
                    <a:gd name="T46" fmla="*/ 205 w 248"/>
                    <a:gd name="T47" fmla="*/ 230 h 352"/>
                    <a:gd name="T48" fmla="*/ 181 w 248"/>
                    <a:gd name="T49" fmla="*/ 286 h 352"/>
                    <a:gd name="T50" fmla="*/ 125 w 248"/>
                    <a:gd name="T51" fmla="*/ 309 h 352"/>
                    <a:gd name="T52" fmla="*/ 69 w 248"/>
                    <a:gd name="T53" fmla="*/ 286 h 352"/>
                    <a:gd name="T54" fmla="*/ 46 w 248"/>
                    <a:gd name="T55" fmla="*/ 230 h 352"/>
                    <a:gd name="T56" fmla="*/ 69 w 248"/>
                    <a:gd name="T57" fmla="*/ 174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8" h="352">
                      <a:moveTo>
                        <a:pt x="129" y="55"/>
                      </a:moveTo>
                      <a:cubicBezTo>
                        <a:pt x="127" y="41"/>
                        <a:pt x="121" y="29"/>
                        <a:pt x="111" y="19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99" y="8"/>
                        <a:pt x="83" y="0"/>
                        <a:pt x="65" y="0"/>
                      </a:cubicBezTo>
                      <a:cubicBezTo>
                        <a:pt x="47" y="0"/>
                        <a:pt x="31" y="8"/>
                        <a:pt x="19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7" y="31"/>
                        <a:pt x="0" y="47"/>
                        <a:pt x="0" y="65"/>
                      </a:cubicBezTo>
                      <a:cubicBezTo>
                        <a:pt x="0" y="79"/>
                        <a:pt x="4" y="92"/>
                        <a:pt x="12" y="102"/>
                      </a:cubicBezTo>
                      <a:cubicBezTo>
                        <a:pt x="13" y="182"/>
                        <a:pt x="13" y="182"/>
                        <a:pt x="13" y="182"/>
                      </a:cubicBezTo>
                      <a:cubicBezTo>
                        <a:pt x="6" y="197"/>
                        <a:pt x="3" y="213"/>
                        <a:pt x="3" y="230"/>
                      </a:cubicBezTo>
                      <a:cubicBezTo>
                        <a:pt x="3" y="264"/>
                        <a:pt x="17" y="294"/>
                        <a:pt x="39" y="316"/>
                      </a:cubicBezTo>
                      <a:cubicBezTo>
                        <a:pt x="61" y="339"/>
                        <a:pt x="92" y="352"/>
                        <a:pt x="125" y="352"/>
                      </a:cubicBezTo>
                      <a:cubicBezTo>
                        <a:pt x="159" y="352"/>
                        <a:pt x="190" y="339"/>
                        <a:pt x="212" y="316"/>
                      </a:cubicBezTo>
                      <a:cubicBezTo>
                        <a:pt x="234" y="294"/>
                        <a:pt x="248" y="264"/>
                        <a:pt x="248" y="230"/>
                      </a:cubicBezTo>
                      <a:cubicBezTo>
                        <a:pt x="248" y="196"/>
                        <a:pt x="234" y="165"/>
                        <a:pt x="212" y="143"/>
                      </a:cubicBezTo>
                      <a:cubicBezTo>
                        <a:pt x="205" y="136"/>
                        <a:pt x="196" y="130"/>
                        <a:pt x="188" y="124"/>
                      </a:cubicBezTo>
                      <a:cubicBezTo>
                        <a:pt x="129" y="55"/>
                        <a:pt x="129" y="55"/>
                        <a:pt x="129" y="55"/>
                      </a:cubicBezTo>
                      <a:close/>
                      <a:moveTo>
                        <a:pt x="63" y="226"/>
                      </a:moveTo>
                      <a:cubicBezTo>
                        <a:pt x="67" y="176"/>
                        <a:pt x="115" y="166"/>
                        <a:pt x="154" y="172"/>
                      </a:cubicBezTo>
                      <a:cubicBezTo>
                        <a:pt x="113" y="184"/>
                        <a:pt x="85" y="204"/>
                        <a:pt x="63" y="226"/>
                      </a:cubicBezTo>
                      <a:close/>
                      <a:moveTo>
                        <a:pt x="69" y="174"/>
                      </a:moveTo>
                      <a:cubicBezTo>
                        <a:pt x="84" y="160"/>
                        <a:pt x="103" y="151"/>
                        <a:pt x="125" y="151"/>
                      </a:cubicBezTo>
                      <a:cubicBezTo>
                        <a:pt x="147" y="151"/>
                        <a:pt x="167" y="160"/>
                        <a:pt x="181" y="174"/>
                      </a:cubicBezTo>
                      <a:cubicBezTo>
                        <a:pt x="196" y="188"/>
                        <a:pt x="205" y="208"/>
                        <a:pt x="205" y="230"/>
                      </a:cubicBezTo>
                      <a:cubicBezTo>
                        <a:pt x="205" y="252"/>
                        <a:pt x="196" y="272"/>
                        <a:pt x="181" y="286"/>
                      </a:cubicBezTo>
                      <a:cubicBezTo>
                        <a:pt x="167" y="300"/>
                        <a:pt x="147" y="309"/>
                        <a:pt x="125" y="309"/>
                      </a:cubicBezTo>
                      <a:cubicBezTo>
                        <a:pt x="103" y="309"/>
                        <a:pt x="84" y="300"/>
                        <a:pt x="69" y="286"/>
                      </a:cubicBezTo>
                      <a:cubicBezTo>
                        <a:pt x="55" y="272"/>
                        <a:pt x="46" y="252"/>
                        <a:pt x="46" y="230"/>
                      </a:cubicBezTo>
                      <a:cubicBezTo>
                        <a:pt x="46" y="208"/>
                        <a:pt x="55" y="188"/>
                        <a:pt x="69" y="1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Rectangle 40"/>
                <p:cNvSpPr>
                  <a:spLocks noChangeArrowheads="1"/>
                </p:cNvSpPr>
                <p:nvPr/>
              </p:nvSpPr>
              <p:spPr bwMode="auto">
                <a:xfrm>
                  <a:off x="8139113" y="4056063"/>
                  <a:ext cx="168275" cy="1206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6945015" y="5899036"/>
              <a:ext cx="1829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Fraud minimization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2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B</a:t>
            </a:r>
            <a:r>
              <a:rPr lang="en-US" sz="2400" dirty="0" smtClean="0"/>
              <a:t>lockchain will influence the characteristics of </a:t>
            </a:r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financial services infrastructure </a:t>
            </a:r>
            <a:r>
              <a:rPr lang="en-US" sz="2400" dirty="0" smtClean="0"/>
              <a:t>calling into </a:t>
            </a:r>
            <a:r>
              <a:rPr lang="en-US" sz="2400" dirty="0"/>
              <a:t>question orthodoxies that are </a:t>
            </a:r>
            <a:r>
              <a:rPr lang="en-US" sz="2400" dirty="0" smtClean="0"/>
              <a:t>foundational </a:t>
            </a:r>
            <a:r>
              <a:rPr lang="en-US" sz="2400" dirty="0"/>
              <a:t>to today’s business models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5" y="3573810"/>
            <a:ext cx="701180" cy="7355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28391" y="3632770"/>
            <a:ext cx="1728192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Distributed </a:t>
            </a: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ledger infrastructure</a:t>
            </a:r>
            <a:endParaRPr 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cs typeface="Arial" charset="0"/>
            </a:endParaRPr>
          </a:p>
        </p:txBody>
      </p:sp>
      <p:cxnSp>
        <p:nvCxnSpPr>
          <p:cNvPr id="22" name="Elbow Connector 354"/>
          <p:cNvCxnSpPr>
            <a:endCxn id="44" idx="1"/>
          </p:cNvCxnSpPr>
          <p:nvPr/>
        </p:nvCxnSpPr>
        <p:spPr>
          <a:xfrm flipV="1">
            <a:off x="2926942" y="3924872"/>
            <a:ext cx="2033104" cy="28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7175" idx="1"/>
          </p:cNvCxnSpPr>
          <p:nvPr/>
        </p:nvCxnSpPr>
        <p:spPr>
          <a:xfrm flipV="1">
            <a:off x="2926942" y="2277666"/>
            <a:ext cx="2033104" cy="1647492"/>
          </a:xfrm>
          <a:prstGeom prst="bentConnector3">
            <a:avLst>
              <a:gd name="adj1" fmla="val 50000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45" idx="1"/>
          </p:cNvCxnSpPr>
          <p:nvPr/>
        </p:nvCxnSpPr>
        <p:spPr>
          <a:xfrm>
            <a:off x="2926942" y="3925158"/>
            <a:ext cx="2033104" cy="1655063"/>
          </a:xfrm>
          <a:prstGeom prst="bentConnector3">
            <a:avLst>
              <a:gd name="adj1" fmla="val 50000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60046" y="5292189"/>
            <a:ext cx="1854385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F497B"/>
                </a:solidFill>
              </a:rPr>
              <a:t>Autonomy</a:t>
            </a:r>
            <a:endParaRPr lang="en-US" sz="1600" b="1" dirty="0">
              <a:solidFill>
                <a:srgbClr val="1F497B"/>
              </a:solidFill>
            </a:endParaRP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6851754" y="5305901"/>
            <a:ext cx="350039" cy="548640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60046" y="3636840"/>
            <a:ext cx="1854385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F497B"/>
                </a:solidFill>
              </a:rPr>
              <a:t>Transparency &amp; Privacy</a:t>
            </a:r>
            <a:endParaRPr lang="en-US" sz="1600" b="1" dirty="0">
              <a:solidFill>
                <a:srgbClr val="1F497B"/>
              </a:solidFill>
            </a:endParaRP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6851754" y="3650552"/>
            <a:ext cx="350039" cy="548640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7175" name="Rectangle 7174"/>
          <p:cNvSpPr/>
          <p:nvPr/>
        </p:nvSpPr>
        <p:spPr>
          <a:xfrm>
            <a:off x="4960046" y="1989634"/>
            <a:ext cx="1854385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F497B"/>
                </a:solidFill>
              </a:rPr>
              <a:t>Immutability</a:t>
            </a:r>
            <a:endParaRPr lang="en-US" sz="1600" b="1" dirty="0">
              <a:solidFill>
                <a:srgbClr val="1F497B"/>
              </a:solidFill>
            </a:endParaRPr>
          </a:p>
        </p:txBody>
      </p:sp>
      <p:sp>
        <p:nvSpPr>
          <p:cNvPr id="48" name="AutoShape 12"/>
          <p:cNvSpPr>
            <a:spLocks noChangeArrowheads="1"/>
          </p:cNvSpPr>
          <p:nvPr/>
        </p:nvSpPr>
        <p:spPr bwMode="auto">
          <a:xfrm>
            <a:off x="6851754" y="2003346"/>
            <a:ext cx="350039" cy="548640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9335" y="2423273"/>
            <a:ext cx="16459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Transforms role of central counterparty</a:t>
            </a:r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944994" y="2058629"/>
            <a:ext cx="599765" cy="253896"/>
            <a:chOff x="2661568" y="3742928"/>
            <a:chExt cx="666406" cy="282104"/>
          </a:xfrm>
        </p:grpSpPr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661568" y="3749596"/>
              <a:ext cx="666406" cy="275436"/>
              <a:chOff x="7632717" y="938218"/>
              <a:chExt cx="1139831" cy="627067"/>
            </a:xfrm>
            <a:solidFill>
              <a:schemeClr val="tx2"/>
            </a:solidFill>
          </p:grpSpPr>
          <p:sp>
            <p:nvSpPr>
              <p:cNvPr id="79" name="Freeform 25"/>
              <p:cNvSpPr>
                <a:spLocks/>
              </p:cNvSpPr>
              <p:nvPr/>
            </p:nvSpPr>
            <p:spPr bwMode="auto">
              <a:xfrm>
                <a:off x="8118495" y="1366847"/>
                <a:ext cx="163514" cy="80963"/>
              </a:xfrm>
              <a:custGeom>
                <a:avLst/>
                <a:gdLst>
                  <a:gd name="T0" fmla="*/ 0 w 36"/>
                  <a:gd name="T1" fmla="*/ 18 h 18"/>
                  <a:gd name="T2" fmla="*/ 18 w 36"/>
                  <a:gd name="T3" fmla="*/ 0 h 18"/>
                  <a:gd name="T4" fmla="*/ 36 w 36"/>
                  <a:gd name="T5" fmla="*/ 18 h 18"/>
                  <a:gd name="T6" fmla="*/ 0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Rectangle 26"/>
              <p:cNvSpPr>
                <a:spLocks noChangeArrowheads="1"/>
              </p:cNvSpPr>
              <p:nvPr/>
            </p:nvSpPr>
            <p:spPr bwMode="auto">
              <a:xfrm>
                <a:off x="8397897" y="1050931"/>
                <a:ext cx="374651" cy="514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Rectangle 27"/>
              <p:cNvSpPr>
                <a:spLocks noChangeArrowheads="1"/>
              </p:cNvSpPr>
              <p:nvPr/>
            </p:nvSpPr>
            <p:spPr bwMode="auto">
              <a:xfrm>
                <a:off x="7632717" y="1050931"/>
                <a:ext cx="373064" cy="514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Rectangle 28"/>
              <p:cNvSpPr>
                <a:spLocks noChangeArrowheads="1"/>
              </p:cNvSpPr>
              <p:nvPr/>
            </p:nvSpPr>
            <p:spPr bwMode="auto">
              <a:xfrm>
                <a:off x="8150243" y="1474797"/>
                <a:ext cx="100013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7772419" y="938218"/>
                <a:ext cx="860426" cy="627067"/>
              </a:xfrm>
              <a:custGeom>
                <a:avLst/>
                <a:gdLst>
                  <a:gd name="T0" fmla="*/ 0 w 542"/>
                  <a:gd name="T1" fmla="*/ 0 h 395"/>
                  <a:gd name="T2" fmla="*/ 0 w 542"/>
                  <a:gd name="T3" fmla="*/ 54 h 395"/>
                  <a:gd name="T4" fmla="*/ 164 w 542"/>
                  <a:gd name="T5" fmla="*/ 54 h 395"/>
                  <a:gd name="T6" fmla="*/ 164 w 542"/>
                  <a:gd name="T7" fmla="*/ 395 h 395"/>
                  <a:gd name="T8" fmla="*/ 164 w 542"/>
                  <a:gd name="T9" fmla="*/ 395 h 395"/>
                  <a:gd name="T10" fmla="*/ 213 w 542"/>
                  <a:gd name="T11" fmla="*/ 395 h 395"/>
                  <a:gd name="T12" fmla="*/ 213 w 542"/>
                  <a:gd name="T13" fmla="*/ 338 h 395"/>
                  <a:gd name="T14" fmla="*/ 199 w 542"/>
                  <a:gd name="T15" fmla="*/ 338 h 395"/>
                  <a:gd name="T16" fmla="*/ 199 w 542"/>
                  <a:gd name="T17" fmla="*/ 256 h 395"/>
                  <a:gd name="T18" fmla="*/ 338 w 542"/>
                  <a:gd name="T19" fmla="*/ 256 h 395"/>
                  <a:gd name="T20" fmla="*/ 338 w 542"/>
                  <a:gd name="T21" fmla="*/ 338 h 395"/>
                  <a:gd name="T22" fmla="*/ 326 w 542"/>
                  <a:gd name="T23" fmla="*/ 338 h 395"/>
                  <a:gd name="T24" fmla="*/ 326 w 542"/>
                  <a:gd name="T25" fmla="*/ 395 h 395"/>
                  <a:gd name="T26" fmla="*/ 377 w 542"/>
                  <a:gd name="T27" fmla="*/ 395 h 395"/>
                  <a:gd name="T28" fmla="*/ 377 w 542"/>
                  <a:gd name="T29" fmla="*/ 54 h 395"/>
                  <a:gd name="T30" fmla="*/ 542 w 542"/>
                  <a:gd name="T31" fmla="*/ 54 h 395"/>
                  <a:gd name="T32" fmla="*/ 542 w 542"/>
                  <a:gd name="T33" fmla="*/ 0 h 395"/>
                  <a:gd name="T34" fmla="*/ 0 w 542"/>
                  <a:gd name="T35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395">
                    <a:moveTo>
                      <a:pt x="0" y="0"/>
                    </a:moveTo>
                    <a:lnTo>
                      <a:pt x="0" y="54"/>
                    </a:lnTo>
                    <a:lnTo>
                      <a:pt x="164" y="54"/>
                    </a:lnTo>
                    <a:lnTo>
                      <a:pt x="164" y="395"/>
                    </a:lnTo>
                    <a:lnTo>
                      <a:pt x="164" y="395"/>
                    </a:lnTo>
                    <a:lnTo>
                      <a:pt x="213" y="395"/>
                    </a:lnTo>
                    <a:lnTo>
                      <a:pt x="213" y="338"/>
                    </a:lnTo>
                    <a:lnTo>
                      <a:pt x="199" y="338"/>
                    </a:lnTo>
                    <a:lnTo>
                      <a:pt x="199" y="256"/>
                    </a:lnTo>
                    <a:lnTo>
                      <a:pt x="338" y="256"/>
                    </a:lnTo>
                    <a:lnTo>
                      <a:pt x="338" y="338"/>
                    </a:lnTo>
                    <a:lnTo>
                      <a:pt x="326" y="338"/>
                    </a:lnTo>
                    <a:lnTo>
                      <a:pt x="326" y="395"/>
                    </a:lnTo>
                    <a:lnTo>
                      <a:pt x="377" y="395"/>
                    </a:lnTo>
                    <a:lnTo>
                      <a:pt x="377" y="54"/>
                    </a:lnTo>
                    <a:lnTo>
                      <a:pt x="542" y="54"/>
                    </a:lnTo>
                    <a:lnTo>
                      <a:pt x="54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8118477" y="1366839"/>
                <a:ext cx="163514" cy="80963"/>
              </a:xfrm>
              <a:custGeom>
                <a:avLst/>
                <a:gdLst>
                  <a:gd name="T0" fmla="*/ 18 w 36"/>
                  <a:gd name="T1" fmla="*/ 0 h 18"/>
                  <a:gd name="T2" fmla="*/ 0 w 36"/>
                  <a:gd name="T3" fmla="*/ 18 h 18"/>
                  <a:gd name="T4" fmla="*/ 36 w 36"/>
                  <a:gd name="T5" fmla="*/ 18 h 18"/>
                  <a:gd name="T6" fmla="*/ 18 w 3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2946971" y="3742928"/>
              <a:ext cx="95599" cy="35563"/>
            </a:xfrm>
            <a:custGeom>
              <a:avLst/>
              <a:gdLst>
                <a:gd name="T0" fmla="*/ 18 w 36"/>
                <a:gd name="T1" fmla="*/ 0 h 18"/>
                <a:gd name="T2" fmla="*/ 0 w 36"/>
                <a:gd name="T3" fmla="*/ 18 h 18"/>
                <a:gd name="T4" fmla="*/ 36 w 36"/>
                <a:gd name="T5" fmla="*/ 18 h 18"/>
                <a:gd name="T6" fmla="*/ 18 w 3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9547567" y="2423273"/>
            <a:ext cx="16459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New audit </a:t>
            </a:r>
          </a:p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capabilities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647" y="1989634"/>
            <a:ext cx="365760" cy="39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7459335" y="5744886"/>
            <a:ext cx="16459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Reduced counter-party </a:t>
            </a:r>
          </a:p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risk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5" y="3487963"/>
            <a:ext cx="83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7459335" y="4055490"/>
            <a:ext cx="16459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Expanded regulatory capabilities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547567" y="4055490"/>
            <a:ext cx="16459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Implications for bank’s cost of leverage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883" y="3487962"/>
            <a:ext cx="393288" cy="5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Rectangle 135"/>
          <p:cNvSpPr/>
          <p:nvPr/>
        </p:nvSpPr>
        <p:spPr>
          <a:xfrm>
            <a:off x="9547567" y="5744886"/>
            <a:ext cx="16459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Shifting role of intermediating entities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45" y="5055230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777" y="5055230"/>
            <a:ext cx="5715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5" grpId="0" animBg="1"/>
      <p:bldP spid="46" grpId="0" animBg="1"/>
      <p:bldP spid="44" grpId="0" animBg="1"/>
      <p:bldP spid="47" grpId="0" animBg="1"/>
      <p:bldP spid="7175" grpId="0" animBg="1"/>
      <p:bldP spid="48" grpId="0" animBg="1"/>
      <p:bldP spid="50" grpId="0"/>
      <p:bldP spid="58" grpId="0"/>
      <p:bldP spid="102" grpId="0"/>
      <p:bldP spid="119" grpId="0"/>
      <p:bldP spid="121" grpId="0"/>
      <p:bldP spid="1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All of these efforts to implement production blockchain systems face a common set of hurdles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7769" y="2061642"/>
            <a:ext cx="3060902" cy="2770647"/>
            <a:chOff x="787769" y="2061642"/>
            <a:chExt cx="3060902" cy="2770647"/>
          </a:xfrm>
        </p:grpSpPr>
        <p:sp>
          <p:nvSpPr>
            <p:cNvPr id="28" name="TextBox 27"/>
            <p:cNvSpPr txBox="1"/>
            <p:nvPr/>
          </p:nvSpPr>
          <p:spPr>
            <a:xfrm>
              <a:off x="787769" y="4216736"/>
              <a:ext cx="3060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23837"/>
              <a:r>
                <a:rPr lang="en-US" sz="17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Uncertain </a:t>
              </a:r>
              <a:r>
                <a:rPr lang="en-US" sz="17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and </a:t>
              </a:r>
              <a:r>
                <a:rPr lang="en-US" sz="1700" b="1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unharmonized</a:t>
              </a:r>
              <a:r>
                <a:rPr lang="en-US" sz="17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regulatory environment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47806" y="2061642"/>
              <a:ext cx="2340828" cy="1872208"/>
              <a:chOff x="1147806" y="2205658"/>
              <a:chExt cx="2340828" cy="187220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53267" y="2205658"/>
                <a:ext cx="929901" cy="12404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3837"/>
                <a:endParaRPr lang="en-US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126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7806" y="2529812"/>
                <a:ext cx="2340828" cy="1548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739283" y="2584802"/>
            <a:ext cx="2493764" cy="2247487"/>
            <a:chOff x="4739283" y="2584802"/>
            <a:chExt cx="2493764" cy="2247487"/>
          </a:xfrm>
        </p:grpSpPr>
        <p:sp>
          <p:nvSpPr>
            <p:cNvPr id="31" name="TextBox 30"/>
            <p:cNvSpPr txBox="1"/>
            <p:nvPr/>
          </p:nvSpPr>
          <p:spPr>
            <a:xfrm>
              <a:off x="4739283" y="4216736"/>
              <a:ext cx="249376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23837"/>
              <a:r>
                <a:rPr lang="en-US" sz="17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Nascent collective standardization efforts</a:t>
              </a:r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855" y="2584802"/>
              <a:ext cx="1870620" cy="1438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608080" y="2557732"/>
            <a:ext cx="2225368" cy="2248135"/>
            <a:chOff x="8608080" y="2557732"/>
            <a:chExt cx="2225368" cy="2248135"/>
          </a:xfrm>
        </p:grpSpPr>
        <p:sp>
          <p:nvSpPr>
            <p:cNvPr id="34" name="TextBox 33"/>
            <p:cNvSpPr txBox="1"/>
            <p:nvPr/>
          </p:nvSpPr>
          <p:spPr>
            <a:xfrm>
              <a:off x="8608080" y="4190314"/>
              <a:ext cx="222536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23837"/>
              <a:r>
                <a:rPr lang="en-US" sz="17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An absence of formal legal frameworks</a:t>
              </a:r>
            </a:p>
          </p:txBody>
        </p:sp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6779" y="2557732"/>
              <a:ext cx="1167970" cy="1465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42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Deploying new market infrastructure will require significant time, investment and collaborative effort</a:t>
            </a:r>
            <a:endParaRPr lang="en-US" sz="24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178495" y="3398161"/>
            <a:ext cx="3344000" cy="3344002"/>
            <a:chOff x="4178495" y="3398161"/>
            <a:chExt cx="3344000" cy="3344002"/>
          </a:xfrm>
        </p:grpSpPr>
        <p:sp>
          <p:nvSpPr>
            <p:cNvPr id="114" name="Shape 1580"/>
            <p:cNvSpPr>
              <a:spLocks noChangeAspect="1"/>
            </p:cNvSpPr>
            <p:nvPr/>
          </p:nvSpPr>
          <p:spPr>
            <a:xfrm>
              <a:off x="4178495" y="3398161"/>
              <a:ext cx="3344000" cy="334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525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txBody>
            <a:bodyPr wrap="square" lIns="37602" tIns="37602" rIns="37602" bIns="37602" numCol="1" anchor="ctr">
              <a:noAutofit/>
            </a:bodyPr>
            <a:lstStyle/>
            <a:p>
              <a:pPr marL="0" marR="0" lvl="0" indent="0" algn="ctr" defTabSz="576571" eaLnBrk="0" fontAlgn="base" latinLnBrk="0" hangingPunct="0">
                <a:lnSpc>
                  <a:spcPct val="106000"/>
                </a:lnSpc>
                <a:spcBef>
                  <a:spcPts val="197"/>
                </a:spcBef>
                <a:spcAft>
                  <a:spcPts val="197"/>
                </a:spcAft>
                <a:buClr>
                  <a:srgbClr val="003989"/>
                </a:buClr>
                <a:buSzTx/>
                <a:buFontTx/>
                <a:buNone/>
                <a:tabLst/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115" name="Shape 1581"/>
            <p:cNvSpPr/>
            <p:nvPr/>
          </p:nvSpPr>
          <p:spPr>
            <a:xfrm>
              <a:off x="4654427" y="4795297"/>
              <a:ext cx="2392136" cy="549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0" marR="0" lvl="0" indent="0" algn="ctr" defTabSz="576571" eaLnBrk="0" fontAlgn="base" latinLnBrk="0" hangingPunct="0">
                <a:buClr>
                  <a:srgbClr val="FFFFFF"/>
                </a:buClr>
                <a:buSzPct val="100000"/>
                <a:buFontTx/>
                <a:buNone/>
                <a:tabLst/>
                <a:defRPr b="0">
                  <a:solidFill>
                    <a:srgbClr val="000000"/>
                  </a:solidFill>
                  <a:uFillTx/>
                </a:defRPr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cs typeface="Arial" charset="0"/>
                </a:rPr>
                <a:t>Legal, regulatory and governance frameworks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cs typeface="Arial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12568" y="1386620"/>
            <a:ext cx="3344000" cy="3344002"/>
            <a:chOff x="2912568" y="1386620"/>
            <a:chExt cx="3344000" cy="3344002"/>
          </a:xfrm>
        </p:grpSpPr>
        <p:sp>
          <p:nvSpPr>
            <p:cNvPr id="112" name="Shape 1578"/>
            <p:cNvSpPr>
              <a:spLocks noChangeAspect="1"/>
            </p:cNvSpPr>
            <p:nvPr/>
          </p:nvSpPr>
          <p:spPr>
            <a:xfrm>
              <a:off x="2912568" y="1386620"/>
              <a:ext cx="3344000" cy="334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lIns="0" tIns="0" rIns="0" bIns="0"/>
            <a:lstStyle/>
            <a:p>
              <a:pPr marL="0" marR="0" lvl="0" indent="0" algn="ctr" defTabSz="451229" eaLnBrk="0" fontAlgn="base" latinLnBrk="0" hangingPunct="0">
                <a:lnSpc>
                  <a:spcPct val="106000"/>
                </a:lnSpc>
                <a:spcBef>
                  <a:spcPts val="197"/>
                </a:spcBef>
                <a:spcAft>
                  <a:spcPts val="197"/>
                </a:spcAft>
                <a:buClr>
                  <a:srgbClr val="003989"/>
                </a:buClr>
                <a:buSzTx/>
                <a:buFontTx/>
                <a:buNone/>
                <a:tabLst/>
                <a:defRPr sz="1200" b="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" name="Shape 1583"/>
            <p:cNvSpPr/>
            <p:nvPr/>
          </p:nvSpPr>
          <p:spPr>
            <a:xfrm>
              <a:off x="3886111" y="2935511"/>
              <a:ext cx="1396914" cy="24622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576571" eaLnBrk="0" fontAlgn="base" latinLnBrk="0" hangingPunct="0">
                <a:buClr>
                  <a:srgbClr val="FFFFFF"/>
                </a:buClr>
                <a:buSzPct val="100000"/>
                <a:buFontTx/>
                <a:buNone/>
                <a:tabLst/>
                <a:defRPr b="0">
                  <a:solidFill>
                    <a:srgbClr val="000000"/>
                  </a:solidFill>
                  <a:uFillTx/>
                </a:defRPr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cs typeface="Arial" charset="0"/>
                </a:rPr>
                <a:t>Legacy systems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cs typeface="Arial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444422" y="1386620"/>
            <a:ext cx="3344000" cy="3344002"/>
            <a:chOff x="5444422" y="1386620"/>
            <a:chExt cx="3344000" cy="3344002"/>
          </a:xfrm>
        </p:grpSpPr>
        <p:sp>
          <p:nvSpPr>
            <p:cNvPr id="113" name="Shape 1579"/>
            <p:cNvSpPr>
              <a:spLocks noChangeAspect="1"/>
            </p:cNvSpPr>
            <p:nvPr/>
          </p:nvSpPr>
          <p:spPr>
            <a:xfrm>
              <a:off x="5444422" y="1386620"/>
              <a:ext cx="3344000" cy="334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60000"/>
              </a:schemeClr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lIns="0" tIns="0" rIns="0" bIns="0"/>
            <a:lstStyle/>
            <a:p>
              <a:pPr marL="0" marR="0" lvl="0" indent="0" algn="ctr" defTabSz="451229" eaLnBrk="0" fontAlgn="base" latinLnBrk="0" hangingPunct="0">
                <a:lnSpc>
                  <a:spcPct val="106000"/>
                </a:lnSpc>
                <a:spcBef>
                  <a:spcPts val="197"/>
                </a:spcBef>
                <a:spcAft>
                  <a:spcPts val="197"/>
                </a:spcAft>
                <a:buClr>
                  <a:srgbClr val="003989"/>
                </a:buClr>
                <a:buSzTx/>
                <a:buFontTx/>
                <a:buNone/>
                <a:tabLst/>
                <a:defRPr sz="1200" b="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" name="Shape 1584"/>
            <p:cNvSpPr/>
            <p:nvPr/>
          </p:nvSpPr>
          <p:spPr>
            <a:xfrm>
              <a:off x="6540644" y="2822249"/>
              <a:ext cx="1151555" cy="472745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576571" eaLnBrk="0" fontAlgn="base" latinLnBrk="0" hangingPunct="0">
                <a:buClr>
                  <a:srgbClr val="FFFFFF"/>
                </a:buClr>
                <a:buSzPct val="100000"/>
                <a:buFontTx/>
                <a:buNone/>
                <a:tabLst/>
                <a:defRPr b="0">
                  <a:solidFill>
                    <a:srgbClr val="000000"/>
                  </a:solidFill>
                  <a:uFillTx/>
                </a:defRPr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cs typeface="Arial" charset="0"/>
                </a:rPr>
                <a:t>Competing </a:t>
              </a:r>
            </a:p>
            <a:p>
              <a:pPr marL="0" marR="0" lvl="0" indent="0" algn="ctr" defTabSz="576571" eaLnBrk="0" fontAlgn="base" latinLnBrk="0" hangingPunct="0">
                <a:buClr>
                  <a:srgbClr val="FFFFFF"/>
                </a:buClr>
                <a:buSzPct val="100000"/>
                <a:buFontTx/>
                <a:buNone/>
                <a:tabLst/>
                <a:defRPr b="0">
                  <a:solidFill>
                    <a:srgbClr val="000000"/>
                  </a:solidFill>
                  <a:uFillTx/>
                </a:defRPr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cs typeface="Arial" charset="0"/>
                </a:rPr>
                <a:t>interests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9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Elbow Connector 354"/>
          <p:cNvCxnSpPr/>
          <p:nvPr/>
        </p:nvCxnSpPr>
        <p:spPr>
          <a:xfrm>
            <a:off x="3742254" y="4006505"/>
            <a:ext cx="5220876" cy="1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Blockchain is not a panacea; it is one of many technologies that will form the foundation of future financial </a:t>
            </a:r>
            <a:r>
              <a:rPr lang="en-US" sz="2400" dirty="0" smtClean="0"/>
              <a:t>infrastructure…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2367" y="1486633"/>
            <a:ext cx="1575111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Machine learning</a:t>
            </a:r>
            <a:endParaRPr 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cs typeface="Arial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112367" y="4525849"/>
            <a:ext cx="1565493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Cloud Computing</a:t>
            </a:r>
            <a:endParaRPr 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cs typeface="Arial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112367" y="3006241"/>
            <a:ext cx="1353897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Digital Identity</a:t>
            </a:r>
            <a:endParaRPr 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cs typeface="Arial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112367" y="5285653"/>
            <a:ext cx="1118255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Automation</a:t>
            </a:r>
            <a:endParaRPr 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cs typeface="Arial" charset="0"/>
            </a:endParaRPr>
          </a:p>
        </p:txBody>
      </p:sp>
      <p:pic>
        <p:nvPicPr>
          <p:cNvPr id="301" name="Picture 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7" y="3726231"/>
            <a:ext cx="534323" cy="560549"/>
          </a:xfrm>
          <a:prstGeom prst="rect">
            <a:avLst/>
          </a:prstGeom>
        </p:spPr>
      </p:pic>
      <p:sp>
        <p:nvSpPr>
          <p:cNvPr id="302" name="TextBox 301"/>
          <p:cNvSpPr txBox="1"/>
          <p:nvPr/>
        </p:nvSpPr>
        <p:spPr>
          <a:xfrm>
            <a:off x="1112367" y="3837228"/>
            <a:ext cx="2629887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Distributed ledger technology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112367" y="2246437"/>
            <a:ext cx="804066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Big Data</a:t>
            </a:r>
            <a:endParaRPr 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cs typeface="Arial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112367" y="6045455"/>
            <a:ext cx="1863652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defTabSz="576571" eaLnBrk="0" fontAlgn="base" hangingPunct="0">
              <a:buClr>
                <a:srgbClr val="FFFFFF"/>
              </a:buClr>
              <a:buSzPct val="100000"/>
              <a:defRPr b="0">
                <a:solidFill>
                  <a:srgbClr val="000000"/>
                </a:solidFill>
                <a:uFillTx/>
              </a:defRPr>
            </a:pPr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Quantum computing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8963130" y="3714118"/>
            <a:ext cx="2878429" cy="584775"/>
          </a:xfrm>
          <a:prstGeom prst="rect">
            <a:avLst/>
          </a:prstGeom>
          <a:noFill/>
        </p:spPr>
        <p:txBody>
          <a:bodyPr wrap="square" lIns="182880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Future financial </a:t>
            </a: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/>
            </a:r>
            <a:b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</a:br>
            <a:r>
              <a:rPr 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cs typeface="Arial" charset="0"/>
              </a:rPr>
              <a:t>infrastructure</a:t>
            </a:r>
            <a:endParaRPr 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cs typeface="Arial" charset="0"/>
            </a:endParaRPr>
          </a:p>
        </p:txBody>
      </p:sp>
      <p:cxnSp>
        <p:nvCxnSpPr>
          <p:cNvPr id="323" name="Elbow Connector 322"/>
          <p:cNvCxnSpPr>
            <a:stCxn id="12" idx="3"/>
            <a:endCxn id="321" idx="1"/>
          </p:cNvCxnSpPr>
          <p:nvPr/>
        </p:nvCxnSpPr>
        <p:spPr>
          <a:xfrm>
            <a:off x="2687478" y="1655910"/>
            <a:ext cx="6275652" cy="2350596"/>
          </a:xfrm>
          <a:prstGeom prst="bentConnector3">
            <a:avLst>
              <a:gd name="adj1" fmla="val 83846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304" idx="3"/>
            <a:endCxn id="321" idx="1"/>
          </p:cNvCxnSpPr>
          <p:nvPr/>
        </p:nvCxnSpPr>
        <p:spPr>
          <a:xfrm>
            <a:off x="1916433" y="2415714"/>
            <a:ext cx="7046697" cy="1590792"/>
          </a:xfrm>
          <a:prstGeom prst="bentConnector3">
            <a:avLst>
              <a:gd name="adj1" fmla="val 64463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288" idx="3"/>
            <a:endCxn id="321" idx="1"/>
          </p:cNvCxnSpPr>
          <p:nvPr/>
        </p:nvCxnSpPr>
        <p:spPr>
          <a:xfrm>
            <a:off x="2466264" y="3175518"/>
            <a:ext cx="6496866" cy="830988"/>
          </a:xfrm>
          <a:prstGeom prst="bentConnector3">
            <a:avLst>
              <a:gd name="adj1" fmla="val 42145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263" idx="3"/>
            <a:endCxn id="321" idx="1"/>
          </p:cNvCxnSpPr>
          <p:nvPr/>
        </p:nvCxnSpPr>
        <p:spPr>
          <a:xfrm flipV="1">
            <a:off x="2677860" y="4006506"/>
            <a:ext cx="6285270" cy="688620"/>
          </a:xfrm>
          <a:prstGeom prst="bentConnector3">
            <a:avLst>
              <a:gd name="adj1" fmla="val 27268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297" idx="3"/>
            <a:endCxn id="321" idx="1"/>
          </p:cNvCxnSpPr>
          <p:nvPr/>
        </p:nvCxnSpPr>
        <p:spPr>
          <a:xfrm flipV="1">
            <a:off x="2230622" y="4006506"/>
            <a:ext cx="6732508" cy="1448424"/>
          </a:xfrm>
          <a:prstGeom prst="bentConnector3">
            <a:avLst>
              <a:gd name="adj1" fmla="val 52689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07" idx="3"/>
            <a:endCxn id="321" idx="1"/>
          </p:cNvCxnSpPr>
          <p:nvPr/>
        </p:nvCxnSpPr>
        <p:spPr>
          <a:xfrm flipV="1">
            <a:off x="2976019" y="4006506"/>
            <a:ext cx="5987111" cy="2208226"/>
          </a:xfrm>
          <a:prstGeom prst="bentConnector3">
            <a:avLst>
              <a:gd name="adj1" fmla="val 68932"/>
            </a:avLst>
          </a:prstGeom>
          <a:ln w="127000">
            <a:solidFill>
              <a:schemeClr val="bg1">
                <a:lumMod val="8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0" y="4635590"/>
            <a:ext cx="478356" cy="37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3" y="2169343"/>
            <a:ext cx="571750" cy="56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8" y="6006764"/>
            <a:ext cx="457200" cy="46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8" y="5272154"/>
            <a:ext cx="640080" cy="47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1" y="1405817"/>
            <a:ext cx="513594" cy="51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0113367" y="6507119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Illustrative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3" y="2902373"/>
            <a:ext cx="571750" cy="49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</a:t>
            </a:r>
            <a:r>
              <a:rPr lang="en-US" sz="2400" dirty="0" smtClean="0"/>
              <a:t>ollaboration on good governance will be critical to both unlocking the potential – and mitigating the risks of - new financial infrastructure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2327" y="3743560"/>
            <a:ext cx="30609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Envision the potential of new financial infrastructure</a:t>
            </a:r>
            <a:endParaRPr lang="en-US" sz="17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3492" y="3743560"/>
            <a:ext cx="29788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Understand the necessary changes to governance</a:t>
            </a:r>
            <a:endParaRPr lang="en-US" sz="17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2599" y="3717138"/>
            <a:ext cx="2945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Expand the capabilities of our regulators &amp; Supervisors</a:t>
            </a:r>
            <a:endParaRPr lang="en-US" sz="17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4414" y="2058130"/>
            <a:ext cx="1476728" cy="1609256"/>
          </a:xfrm>
          <a:prstGeom prst="rect">
            <a:avLst/>
          </a:prstGeom>
        </p:spPr>
      </p:pic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8870063" y="2262739"/>
            <a:ext cx="1630519" cy="1200038"/>
            <a:chOff x="7681902" y="820739"/>
            <a:chExt cx="1076324" cy="792161"/>
          </a:xfrm>
          <a:solidFill>
            <a:srgbClr val="1F497B"/>
          </a:solidFill>
        </p:grpSpPr>
        <p:sp>
          <p:nvSpPr>
            <p:cNvPr id="19" name="Freeform 54"/>
            <p:cNvSpPr>
              <a:spLocks/>
            </p:cNvSpPr>
            <p:nvPr/>
          </p:nvSpPr>
          <p:spPr bwMode="auto">
            <a:xfrm>
              <a:off x="8485178" y="1206501"/>
              <a:ext cx="266699" cy="268287"/>
            </a:xfrm>
            <a:custGeom>
              <a:avLst/>
              <a:gdLst>
                <a:gd name="T0" fmla="*/ 113 w 113"/>
                <a:gd name="T1" fmla="*/ 60 h 114"/>
                <a:gd name="T2" fmla="*/ 98 w 113"/>
                <a:gd name="T3" fmla="*/ 74 h 114"/>
                <a:gd name="T4" fmla="*/ 66 w 113"/>
                <a:gd name="T5" fmla="*/ 101 h 114"/>
                <a:gd name="T6" fmla="*/ 50 w 113"/>
                <a:gd name="T7" fmla="*/ 114 h 114"/>
                <a:gd name="T8" fmla="*/ 19 w 113"/>
                <a:gd name="T9" fmla="*/ 77 h 114"/>
                <a:gd name="T10" fmla="*/ 2 w 113"/>
                <a:gd name="T11" fmla="*/ 36 h 114"/>
                <a:gd name="T12" fmla="*/ 23 w 113"/>
                <a:gd name="T13" fmla="*/ 18 h 114"/>
                <a:gd name="T14" fmla="*/ 44 w 113"/>
                <a:gd name="T15" fmla="*/ 0 h 114"/>
                <a:gd name="T16" fmla="*/ 82 w 113"/>
                <a:gd name="T17" fmla="*/ 24 h 114"/>
                <a:gd name="T18" fmla="*/ 113 w 113"/>
                <a:gd name="T19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113" y="60"/>
                  </a:moveTo>
                  <a:cubicBezTo>
                    <a:pt x="98" y="74"/>
                    <a:pt x="98" y="74"/>
                    <a:pt x="98" y="74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0" y="114"/>
                    <a:pt x="38" y="100"/>
                    <a:pt x="19" y="77"/>
                  </a:cubicBezTo>
                  <a:cubicBezTo>
                    <a:pt x="0" y="55"/>
                    <a:pt x="2" y="36"/>
                    <a:pt x="2" y="3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63" y="1"/>
                    <a:pt x="82" y="24"/>
                  </a:cubicBezTo>
                  <a:cubicBezTo>
                    <a:pt x="102" y="46"/>
                    <a:pt x="113" y="60"/>
                    <a:pt x="11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8623289" y="1371602"/>
              <a:ext cx="134937" cy="117475"/>
            </a:xfrm>
            <a:custGeom>
              <a:avLst/>
              <a:gdLst>
                <a:gd name="T0" fmla="*/ 52 w 57"/>
                <a:gd name="T1" fmla="*/ 0 h 50"/>
                <a:gd name="T2" fmla="*/ 41 w 57"/>
                <a:gd name="T3" fmla="*/ 39 h 50"/>
                <a:gd name="T4" fmla="*/ 0 w 57"/>
                <a:gd name="T5" fmla="*/ 43 h 50"/>
                <a:gd name="T6" fmla="*/ 52 w 57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0">
                  <a:moveTo>
                    <a:pt x="52" y="0"/>
                  </a:moveTo>
                  <a:cubicBezTo>
                    <a:pt x="57" y="13"/>
                    <a:pt x="53" y="29"/>
                    <a:pt x="41" y="39"/>
                  </a:cubicBezTo>
                  <a:cubicBezTo>
                    <a:pt x="29" y="49"/>
                    <a:pt x="13" y="50"/>
                    <a:pt x="0" y="43"/>
                  </a:cubicBez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6"/>
            <p:cNvSpPr>
              <a:spLocks noEditPoints="1"/>
            </p:cNvSpPr>
            <p:nvPr/>
          </p:nvSpPr>
          <p:spPr bwMode="auto">
            <a:xfrm>
              <a:off x="8213715" y="900114"/>
              <a:ext cx="369887" cy="369887"/>
            </a:xfrm>
            <a:custGeom>
              <a:avLst/>
              <a:gdLst>
                <a:gd name="T0" fmla="*/ 143 w 157"/>
                <a:gd name="T1" fmla="*/ 114 h 157"/>
                <a:gd name="T2" fmla="*/ 151 w 157"/>
                <a:gd name="T3" fmla="*/ 123 h 157"/>
                <a:gd name="T4" fmla="*/ 113 w 157"/>
                <a:gd name="T5" fmla="*/ 155 h 157"/>
                <a:gd name="T6" fmla="*/ 106 w 157"/>
                <a:gd name="T7" fmla="*/ 147 h 157"/>
                <a:gd name="T8" fmla="*/ 26 w 157"/>
                <a:gd name="T9" fmla="*/ 126 h 157"/>
                <a:gd name="T10" fmla="*/ 34 w 157"/>
                <a:gd name="T11" fmla="*/ 25 h 157"/>
                <a:gd name="T12" fmla="*/ 135 w 157"/>
                <a:gd name="T13" fmla="*/ 34 h 157"/>
                <a:gd name="T14" fmla="*/ 143 w 157"/>
                <a:gd name="T15" fmla="*/ 114 h 157"/>
                <a:gd name="T16" fmla="*/ 116 w 157"/>
                <a:gd name="T17" fmla="*/ 122 h 157"/>
                <a:gd name="T18" fmla="*/ 123 w 157"/>
                <a:gd name="T19" fmla="*/ 44 h 157"/>
                <a:gd name="T20" fmla="*/ 44 w 157"/>
                <a:gd name="T21" fmla="*/ 38 h 157"/>
                <a:gd name="T22" fmla="*/ 34 w 157"/>
                <a:gd name="T23" fmla="*/ 49 h 157"/>
                <a:gd name="T24" fmla="*/ 38 w 157"/>
                <a:gd name="T25" fmla="*/ 116 h 157"/>
                <a:gd name="T26" fmla="*/ 116 w 157"/>
                <a:gd name="T27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57">
                  <a:moveTo>
                    <a:pt x="143" y="114"/>
                  </a:moveTo>
                  <a:cubicBezTo>
                    <a:pt x="151" y="123"/>
                    <a:pt x="151" y="123"/>
                    <a:pt x="151" y="123"/>
                  </a:cubicBezTo>
                  <a:cubicBezTo>
                    <a:pt x="113" y="155"/>
                    <a:pt x="113" y="155"/>
                    <a:pt x="113" y="155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78" y="157"/>
                    <a:pt x="46" y="150"/>
                    <a:pt x="26" y="126"/>
                  </a:cubicBezTo>
                  <a:cubicBezTo>
                    <a:pt x="0" y="96"/>
                    <a:pt x="4" y="51"/>
                    <a:pt x="34" y="25"/>
                  </a:cubicBezTo>
                  <a:cubicBezTo>
                    <a:pt x="64" y="0"/>
                    <a:pt x="109" y="4"/>
                    <a:pt x="135" y="34"/>
                  </a:cubicBezTo>
                  <a:cubicBezTo>
                    <a:pt x="154" y="57"/>
                    <a:pt x="157" y="89"/>
                    <a:pt x="143" y="114"/>
                  </a:cubicBezTo>
                  <a:close/>
                  <a:moveTo>
                    <a:pt x="116" y="122"/>
                  </a:moveTo>
                  <a:cubicBezTo>
                    <a:pt x="140" y="103"/>
                    <a:pt x="143" y="67"/>
                    <a:pt x="123" y="44"/>
                  </a:cubicBezTo>
                  <a:cubicBezTo>
                    <a:pt x="103" y="21"/>
                    <a:pt x="68" y="18"/>
                    <a:pt x="44" y="38"/>
                  </a:cubicBezTo>
                  <a:cubicBezTo>
                    <a:pt x="40" y="41"/>
                    <a:pt x="37" y="45"/>
                    <a:pt x="34" y="49"/>
                  </a:cubicBezTo>
                  <a:cubicBezTo>
                    <a:pt x="21" y="69"/>
                    <a:pt x="22" y="97"/>
                    <a:pt x="38" y="116"/>
                  </a:cubicBezTo>
                  <a:cubicBezTo>
                    <a:pt x="58" y="139"/>
                    <a:pt x="93" y="142"/>
                    <a:pt x="11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7"/>
            <p:cNvSpPr>
              <a:spLocks noEditPoints="1"/>
            </p:cNvSpPr>
            <p:nvPr/>
          </p:nvSpPr>
          <p:spPr bwMode="auto">
            <a:xfrm>
              <a:off x="8458187" y="1098552"/>
              <a:ext cx="47625" cy="73025"/>
            </a:xfrm>
            <a:custGeom>
              <a:avLst/>
              <a:gdLst>
                <a:gd name="T0" fmla="*/ 20 w 20"/>
                <a:gd name="T1" fmla="*/ 10 h 31"/>
                <a:gd name="T2" fmla="*/ 20 w 20"/>
                <a:gd name="T3" fmla="*/ 22 h 31"/>
                <a:gd name="T4" fmla="*/ 10 w 20"/>
                <a:gd name="T5" fmla="*/ 31 h 31"/>
                <a:gd name="T6" fmla="*/ 9 w 20"/>
                <a:gd name="T7" fmla="*/ 31 h 31"/>
                <a:gd name="T8" fmla="*/ 0 w 20"/>
                <a:gd name="T9" fmla="*/ 22 h 31"/>
                <a:gd name="T10" fmla="*/ 0 w 20"/>
                <a:gd name="T11" fmla="*/ 10 h 31"/>
                <a:gd name="T12" fmla="*/ 9 w 20"/>
                <a:gd name="T13" fmla="*/ 0 h 31"/>
                <a:gd name="T14" fmla="*/ 10 w 20"/>
                <a:gd name="T15" fmla="*/ 0 h 31"/>
                <a:gd name="T16" fmla="*/ 20 w 20"/>
                <a:gd name="T17" fmla="*/ 10 h 31"/>
                <a:gd name="T18" fmla="*/ 14 w 20"/>
                <a:gd name="T19" fmla="*/ 19 h 31"/>
                <a:gd name="T20" fmla="*/ 14 w 20"/>
                <a:gd name="T21" fmla="*/ 12 h 31"/>
                <a:gd name="T22" fmla="*/ 10 w 20"/>
                <a:gd name="T23" fmla="*/ 7 h 31"/>
                <a:gd name="T24" fmla="*/ 9 w 20"/>
                <a:gd name="T25" fmla="*/ 7 h 31"/>
                <a:gd name="T26" fmla="*/ 5 w 20"/>
                <a:gd name="T27" fmla="*/ 12 h 31"/>
                <a:gd name="T28" fmla="*/ 5 w 20"/>
                <a:gd name="T29" fmla="*/ 19 h 31"/>
                <a:gd name="T30" fmla="*/ 9 w 20"/>
                <a:gd name="T31" fmla="*/ 24 h 31"/>
                <a:gd name="T32" fmla="*/ 10 w 20"/>
                <a:gd name="T33" fmla="*/ 24 h 31"/>
                <a:gd name="T34" fmla="*/ 14 w 20"/>
                <a:gd name="T35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20" y="10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7"/>
                    <a:pt x="15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1"/>
                    <a:pt x="0" y="27"/>
                    <a:pt x="0" y="2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14" y="19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2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7"/>
                    <a:pt x="5" y="9"/>
                    <a:pt x="5" y="1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2"/>
                    <a:pt x="7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2" y="24"/>
                    <a:pt x="14" y="22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8470884" y="1017589"/>
              <a:ext cx="20637" cy="68262"/>
            </a:xfrm>
            <a:custGeom>
              <a:avLst/>
              <a:gdLst>
                <a:gd name="T0" fmla="*/ 9 w 9"/>
                <a:gd name="T1" fmla="*/ 4 h 29"/>
                <a:gd name="T2" fmla="*/ 9 w 9"/>
                <a:gd name="T3" fmla="*/ 24 h 29"/>
                <a:gd name="T4" fmla="*/ 6 w 9"/>
                <a:gd name="T5" fmla="*/ 29 h 29"/>
                <a:gd name="T6" fmla="*/ 4 w 9"/>
                <a:gd name="T7" fmla="*/ 29 h 29"/>
                <a:gd name="T8" fmla="*/ 0 w 9"/>
                <a:gd name="T9" fmla="*/ 24 h 29"/>
                <a:gd name="T10" fmla="*/ 0 w 9"/>
                <a:gd name="T11" fmla="*/ 4 h 29"/>
                <a:gd name="T12" fmla="*/ 4 w 9"/>
                <a:gd name="T13" fmla="*/ 0 h 29"/>
                <a:gd name="T14" fmla="*/ 6 w 9"/>
                <a:gd name="T15" fmla="*/ 0 h 29"/>
                <a:gd name="T16" fmla="*/ 9 w 9"/>
                <a:gd name="T1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9">
                  <a:moveTo>
                    <a:pt x="9" y="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27"/>
                    <a:pt x="8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2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9"/>
            <p:cNvSpPr>
              <a:spLocks noEditPoints="1"/>
            </p:cNvSpPr>
            <p:nvPr/>
          </p:nvSpPr>
          <p:spPr bwMode="auto">
            <a:xfrm>
              <a:off x="7681902" y="820739"/>
              <a:ext cx="793749" cy="608013"/>
            </a:xfrm>
            <a:custGeom>
              <a:avLst/>
              <a:gdLst>
                <a:gd name="T0" fmla="*/ 337 w 337"/>
                <a:gd name="T1" fmla="*/ 199 h 258"/>
                <a:gd name="T2" fmla="*/ 337 w 337"/>
                <a:gd name="T3" fmla="*/ 247 h 258"/>
                <a:gd name="T4" fmla="*/ 326 w 337"/>
                <a:gd name="T5" fmla="*/ 258 h 258"/>
                <a:gd name="T6" fmla="*/ 11 w 337"/>
                <a:gd name="T7" fmla="*/ 258 h 258"/>
                <a:gd name="T8" fmla="*/ 0 w 337"/>
                <a:gd name="T9" fmla="*/ 247 h 258"/>
                <a:gd name="T10" fmla="*/ 0 w 337"/>
                <a:gd name="T11" fmla="*/ 12 h 258"/>
                <a:gd name="T12" fmla="*/ 11 w 337"/>
                <a:gd name="T13" fmla="*/ 0 h 258"/>
                <a:gd name="T14" fmla="*/ 326 w 337"/>
                <a:gd name="T15" fmla="*/ 0 h 258"/>
                <a:gd name="T16" fmla="*/ 337 w 337"/>
                <a:gd name="T17" fmla="*/ 12 h 258"/>
                <a:gd name="T18" fmla="*/ 337 w 337"/>
                <a:gd name="T19" fmla="*/ 38 h 258"/>
                <a:gd name="T20" fmla="*/ 325 w 337"/>
                <a:gd name="T21" fmla="*/ 34 h 258"/>
                <a:gd name="T22" fmla="*/ 325 w 337"/>
                <a:gd name="T23" fmla="*/ 19 h 258"/>
                <a:gd name="T24" fmla="*/ 316 w 337"/>
                <a:gd name="T25" fmla="*/ 11 h 258"/>
                <a:gd name="T26" fmla="*/ 21 w 337"/>
                <a:gd name="T27" fmla="*/ 11 h 258"/>
                <a:gd name="T28" fmla="*/ 12 w 337"/>
                <a:gd name="T29" fmla="*/ 19 h 258"/>
                <a:gd name="T30" fmla="*/ 12 w 337"/>
                <a:gd name="T31" fmla="*/ 203 h 258"/>
                <a:gd name="T32" fmla="*/ 21 w 337"/>
                <a:gd name="T33" fmla="*/ 211 h 258"/>
                <a:gd name="T34" fmla="*/ 316 w 337"/>
                <a:gd name="T35" fmla="*/ 211 h 258"/>
                <a:gd name="T36" fmla="*/ 325 w 337"/>
                <a:gd name="T37" fmla="*/ 203 h 258"/>
                <a:gd name="T38" fmla="*/ 325 w 337"/>
                <a:gd name="T39" fmla="*/ 203 h 258"/>
                <a:gd name="T40" fmla="*/ 337 w 337"/>
                <a:gd name="T41" fmla="*/ 199 h 258"/>
                <a:gd name="T42" fmla="*/ 185 w 337"/>
                <a:gd name="T43" fmla="*/ 234 h 258"/>
                <a:gd name="T44" fmla="*/ 168 w 337"/>
                <a:gd name="T45" fmla="*/ 218 h 258"/>
                <a:gd name="T46" fmla="*/ 152 w 337"/>
                <a:gd name="T47" fmla="*/ 234 h 258"/>
                <a:gd name="T48" fmla="*/ 168 w 337"/>
                <a:gd name="T49" fmla="*/ 250 h 258"/>
                <a:gd name="T50" fmla="*/ 185 w 337"/>
                <a:gd name="T51" fmla="*/ 2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7" h="258">
                  <a:moveTo>
                    <a:pt x="337" y="199"/>
                  </a:moveTo>
                  <a:cubicBezTo>
                    <a:pt x="337" y="247"/>
                    <a:pt x="337" y="247"/>
                    <a:pt x="337" y="247"/>
                  </a:cubicBezTo>
                  <a:cubicBezTo>
                    <a:pt x="337" y="253"/>
                    <a:pt x="332" y="258"/>
                    <a:pt x="326" y="258"/>
                  </a:cubicBezTo>
                  <a:cubicBezTo>
                    <a:pt x="11" y="258"/>
                    <a:pt x="11" y="258"/>
                    <a:pt x="11" y="258"/>
                  </a:cubicBezTo>
                  <a:cubicBezTo>
                    <a:pt x="5" y="258"/>
                    <a:pt x="0" y="253"/>
                    <a:pt x="0" y="24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32" y="0"/>
                    <a:pt x="337" y="6"/>
                    <a:pt x="337" y="12"/>
                  </a:cubicBezTo>
                  <a:cubicBezTo>
                    <a:pt x="337" y="38"/>
                    <a:pt x="337" y="38"/>
                    <a:pt x="337" y="38"/>
                  </a:cubicBezTo>
                  <a:cubicBezTo>
                    <a:pt x="333" y="36"/>
                    <a:pt x="329" y="35"/>
                    <a:pt x="325" y="34"/>
                  </a:cubicBezTo>
                  <a:cubicBezTo>
                    <a:pt x="325" y="19"/>
                    <a:pt x="325" y="19"/>
                    <a:pt x="325" y="19"/>
                  </a:cubicBezTo>
                  <a:cubicBezTo>
                    <a:pt x="325" y="14"/>
                    <a:pt x="321" y="11"/>
                    <a:pt x="316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6" y="11"/>
                    <a:pt x="12" y="14"/>
                    <a:pt x="12" y="19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8"/>
                    <a:pt x="16" y="211"/>
                    <a:pt x="21" y="211"/>
                  </a:cubicBezTo>
                  <a:cubicBezTo>
                    <a:pt x="316" y="211"/>
                    <a:pt x="316" y="211"/>
                    <a:pt x="316" y="211"/>
                  </a:cubicBezTo>
                  <a:cubicBezTo>
                    <a:pt x="321" y="211"/>
                    <a:pt x="325" y="208"/>
                    <a:pt x="325" y="203"/>
                  </a:cubicBezTo>
                  <a:cubicBezTo>
                    <a:pt x="325" y="203"/>
                    <a:pt x="325" y="203"/>
                    <a:pt x="325" y="203"/>
                  </a:cubicBezTo>
                  <a:cubicBezTo>
                    <a:pt x="329" y="202"/>
                    <a:pt x="333" y="201"/>
                    <a:pt x="337" y="199"/>
                  </a:cubicBezTo>
                  <a:close/>
                  <a:moveTo>
                    <a:pt x="185" y="234"/>
                  </a:moveTo>
                  <a:cubicBezTo>
                    <a:pt x="185" y="225"/>
                    <a:pt x="177" y="218"/>
                    <a:pt x="168" y="218"/>
                  </a:cubicBezTo>
                  <a:cubicBezTo>
                    <a:pt x="159" y="218"/>
                    <a:pt x="152" y="225"/>
                    <a:pt x="152" y="234"/>
                  </a:cubicBezTo>
                  <a:cubicBezTo>
                    <a:pt x="152" y="243"/>
                    <a:pt x="159" y="250"/>
                    <a:pt x="168" y="250"/>
                  </a:cubicBezTo>
                  <a:cubicBezTo>
                    <a:pt x="177" y="250"/>
                    <a:pt x="185" y="243"/>
                    <a:pt x="185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0"/>
            <p:cNvSpPr>
              <a:spLocks noEditPoints="1"/>
            </p:cNvSpPr>
            <p:nvPr/>
          </p:nvSpPr>
          <p:spPr bwMode="auto">
            <a:xfrm>
              <a:off x="8407392" y="1016001"/>
              <a:ext cx="44450" cy="73025"/>
            </a:xfrm>
            <a:custGeom>
              <a:avLst/>
              <a:gdLst>
                <a:gd name="T0" fmla="*/ 19 w 19"/>
                <a:gd name="T1" fmla="*/ 9 h 31"/>
                <a:gd name="T2" fmla="*/ 19 w 19"/>
                <a:gd name="T3" fmla="*/ 21 h 31"/>
                <a:gd name="T4" fmla="*/ 10 w 19"/>
                <a:gd name="T5" fmla="*/ 31 h 31"/>
                <a:gd name="T6" fmla="*/ 9 w 19"/>
                <a:gd name="T7" fmla="*/ 31 h 31"/>
                <a:gd name="T8" fmla="*/ 0 w 19"/>
                <a:gd name="T9" fmla="*/ 21 h 31"/>
                <a:gd name="T10" fmla="*/ 0 w 19"/>
                <a:gd name="T11" fmla="*/ 9 h 31"/>
                <a:gd name="T12" fmla="*/ 9 w 19"/>
                <a:gd name="T13" fmla="*/ 0 h 31"/>
                <a:gd name="T14" fmla="*/ 10 w 19"/>
                <a:gd name="T15" fmla="*/ 0 h 31"/>
                <a:gd name="T16" fmla="*/ 19 w 19"/>
                <a:gd name="T17" fmla="*/ 9 h 31"/>
                <a:gd name="T18" fmla="*/ 14 w 19"/>
                <a:gd name="T19" fmla="*/ 19 h 31"/>
                <a:gd name="T20" fmla="*/ 14 w 19"/>
                <a:gd name="T21" fmla="*/ 12 h 31"/>
                <a:gd name="T22" fmla="*/ 10 w 19"/>
                <a:gd name="T23" fmla="*/ 7 h 31"/>
                <a:gd name="T24" fmla="*/ 9 w 19"/>
                <a:gd name="T25" fmla="*/ 7 h 31"/>
                <a:gd name="T26" fmla="*/ 5 w 19"/>
                <a:gd name="T27" fmla="*/ 12 h 31"/>
                <a:gd name="T28" fmla="*/ 5 w 19"/>
                <a:gd name="T29" fmla="*/ 19 h 31"/>
                <a:gd name="T30" fmla="*/ 9 w 19"/>
                <a:gd name="T31" fmla="*/ 24 h 31"/>
                <a:gd name="T32" fmla="*/ 10 w 19"/>
                <a:gd name="T33" fmla="*/ 24 h 31"/>
                <a:gd name="T34" fmla="*/ 14 w 19"/>
                <a:gd name="T35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31">
                  <a:moveTo>
                    <a:pt x="19" y="9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19" y="26"/>
                    <a:pt x="15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1"/>
                    <a:pt x="0" y="26"/>
                    <a:pt x="0" y="2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lose/>
                  <a:moveTo>
                    <a:pt x="14" y="19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2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7"/>
                    <a:pt x="5" y="9"/>
                    <a:pt x="5" y="1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1"/>
                    <a:pt x="7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2" y="24"/>
                    <a:pt x="14" y="21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1"/>
            <p:cNvSpPr>
              <a:spLocks/>
            </p:cNvSpPr>
            <p:nvPr/>
          </p:nvSpPr>
          <p:spPr bwMode="auto">
            <a:xfrm>
              <a:off x="8418505" y="1103314"/>
              <a:ext cx="22225" cy="68262"/>
            </a:xfrm>
            <a:custGeom>
              <a:avLst/>
              <a:gdLst>
                <a:gd name="T0" fmla="*/ 9 w 9"/>
                <a:gd name="T1" fmla="*/ 4 h 29"/>
                <a:gd name="T2" fmla="*/ 9 w 9"/>
                <a:gd name="T3" fmla="*/ 24 h 29"/>
                <a:gd name="T4" fmla="*/ 6 w 9"/>
                <a:gd name="T5" fmla="*/ 29 h 29"/>
                <a:gd name="T6" fmla="*/ 3 w 9"/>
                <a:gd name="T7" fmla="*/ 29 h 29"/>
                <a:gd name="T8" fmla="*/ 0 w 9"/>
                <a:gd name="T9" fmla="*/ 24 h 29"/>
                <a:gd name="T10" fmla="*/ 0 w 9"/>
                <a:gd name="T11" fmla="*/ 4 h 29"/>
                <a:gd name="T12" fmla="*/ 3 w 9"/>
                <a:gd name="T13" fmla="*/ 0 h 29"/>
                <a:gd name="T14" fmla="*/ 6 w 9"/>
                <a:gd name="T15" fmla="*/ 0 h 29"/>
                <a:gd name="T16" fmla="*/ 9 w 9"/>
                <a:gd name="T1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9">
                  <a:moveTo>
                    <a:pt x="9" y="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27"/>
                    <a:pt x="7" y="29"/>
                    <a:pt x="6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9" y="1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8353413" y="1100139"/>
              <a:ext cx="46037" cy="71437"/>
            </a:xfrm>
            <a:custGeom>
              <a:avLst/>
              <a:gdLst>
                <a:gd name="T0" fmla="*/ 20 w 20"/>
                <a:gd name="T1" fmla="*/ 9 h 30"/>
                <a:gd name="T2" fmla="*/ 20 w 20"/>
                <a:gd name="T3" fmla="*/ 21 h 30"/>
                <a:gd name="T4" fmla="*/ 11 w 20"/>
                <a:gd name="T5" fmla="*/ 30 h 30"/>
                <a:gd name="T6" fmla="*/ 10 w 20"/>
                <a:gd name="T7" fmla="*/ 30 h 30"/>
                <a:gd name="T8" fmla="*/ 0 w 20"/>
                <a:gd name="T9" fmla="*/ 21 h 30"/>
                <a:gd name="T10" fmla="*/ 0 w 20"/>
                <a:gd name="T11" fmla="*/ 9 h 30"/>
                <a:gd name="T12" fmla="*/ 10 w 20"/>
                <a:gd name="T13" fmla="*/ 0 h 30"/>
                <a:gd name="T14" fmla="*/ 11 w 20"/>
                <a:gd name="T15" fmla="*/ 0 h 30"/>
                <a:gd name="T16" fmla="*/ 20 w 20"/>
                <a:gd name="T17" fmla="*/ 9 h 30"/>
                <a:gd name="T18" fmla="*/ 15 w 20"/>
                <a:gd name="T19" fmla="*/ 18 h 30"/>
                <a:gd name="T20" fmla="*/ 15 w 20"/>
                <a:gd name="T21" fmla="*/ 12 h 30"/>
                <a:gd name="T22" fmla="*/ 10 w 20"/>
                <a:gd name="T23" fmla="*/ 6 h 30"/>
                <a:gd name="T24" fmla="*/ 10 w 20"/>
                <a:gd name="T25" fmla="*/ 6 h 30"/>
                <a:gd name="T26" fmla="*/ 6 w 20"/>
                <a:gd name="T27" fmla="*/ 12 h 30"/>
                <a:gd name="T28" fmla="*/ 6 w 20"/>
                <a:gd name="T29" fmla="*/ 18 h 30"/>
                <a:gd name="T30" fmla="*/ 10 w 20"/>
                <a:gd name="T31" fmla="*/ 24 h 30"/>
                <a:gd name="T32" fmla="*/ 10 w 20"/>
                <a:gd name="T33" fmla="*/ 24 h 30"/>
                <a:gd name="T34" fmla="*/ 15 w 20"/>
                <a:gd name="T35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0">
                  <a:moveTo>
                    <a:pt x="20" y="9"/>
                  </a:moveTo>
                  <a:cubicBezTo>
                    <a:pt x="20" y="21"/>
                    <a:pt x="20" y="21"/>
                    <a:pt x="20" y="21"/>
                  </a:cubicBezTo>
                  <a:cubicBezTo>
                    <a:pt x="20" y="26"/>
                    <a:pt x="16" y="30"/>
                    <a:pt x="11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5" y="30"/>
                    <a:pt x="0" y="26"/>
                    <a:pt x="0" y="2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4"/>
                    <a:pt x="20" y="9"/>
                  </a:cubicBezTo>
                  <a:close/>
                  <a:moveTo>
                    <a:pt x="15" y="18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3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6" y="9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8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3" y="24"/>
                    <a:pt x="15" y="21"/>
                    <a:pt x="1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3"/>
            <p:cNvSpPr>
              <a:spLocks/>
            </p:cNvSpPr>
            <p:nvPr/>
          </p:nvSpPr>
          <p:spPr bwMode="auto">
            <a:xfrm>
              <a:off x="8367703" y="1016001"/>
              <a:ext cx="20637" cy="68262"/>
            </a:xfrm>
            <a:custGeom>
              <a:avLst/>
              <a:gdLst>
                <a:gd name="T0" fmla="*/ 9 w 9"/>
                <a:gd name="T1" fmla="*/ 5 h 29"/>
                <a:gd name="T2" fmla="*/ 9 w 9"/>
                <a:gd name="T3" fmla="*/ 25 h 29"/>
                <a:gd name="T4" fmla="*/ 5 w 9"/>
                <a:gd name="T5" fmla="*/ 29 h 29"/>
                <a:gd name="T6" fmla="*/ 3 w 9"/>
                <a:gd name="T7" fmla="*/ 29 h 29"/>
                <a:gd name="T8" fmla="*/ 0 w 9"/>
                <a:gd name="T9" fmla="*/ 25 h 29"/>
                <a:gd name="T10" fmla="*/ 0 w 9"/>
                <a:gd name="T11" fmla="*/ 5 h 29"/>
                <a:gd name="T12" fmla="*/ 3 w 9"/>
                <a:gd name="T13" fmla="*/ 0 h 29"/>
                <a:gd name="T14" fmla="*/ 5 w 9"/>
                <a:gd name="T15" fmla="*/ 0 h 29"/>
                <a:gd name="T16" fmla="*/ 9 w 9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9">
                  <a:moveTo>
                    <a:pt x="9" y="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7" y="29"/>
                    <a:pt x="5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4"/>
            <p:cNvSpPr>
              <a:spLocks noEditPoints="1"/>
            </p:cNvSpPr>
            <p:nvPr/>
          </p:nvSpPr>
          <p:spPr bwMode="auto">
            <a:xfrm>
              <a:off x="8301026" y="1012826"/>
              <a:ext cx="47625" cy="73025"/>
            </a:xfrm>
            <a:custGeom>
              <a:avLst/>
              <a:gdLst>
                <a:gd name="T0" fmla="*/ 20 w 20"/>
                <a:gd name="T1" fmla="*/ 10 h 31"/>
                <a:gd name="T2" fmla="*/ 20 w 20"/>
                <a:gd name="T3" fmla="*/ 22 h 31"/>
                <a:gd name="T4" fmla="*/ 10 w 20"/>
                <a:gd name="T5" fmla="*/ 31 h 31"/>
                <a:gd name="T6" fmla="*/ 9 w 20"/>
                <a:gd name="T7" fmla="*/ 31 h 31"/>
                <a:gd name="T8" fmla="*/ 0 w 20"/>
                <a:gd name="T9" fmla="*/ 22 h 31"/>
                <a:gd name="T10" fmla="*/ 0 w 20"/>
                <a:gd name="T11" fmla="*/ 10 h 31"/>
                <a:gd name="T12" fmla="*/ 2 w 20"/>
                <a:gd name="T13" fmla="*/ 4 h 31"/>
                <a:gd name="T14" fmla="*/ 9 w 20"/>
                <a:gd name="T15" fmla="*/ 0 h 31"/>
                <a:gd name="T16" fmla="*/ 10 w 20"/>
                <a:gd name="T17" fmla="*/ 0 h 31"/>
                <a:gd name="T18" fmla="*/ 20 w 20"/>
                <a:gd name="T19" fmla="*/ 10 h 31"/>
                <a:gd name="T20" fmla="*/ 14 w 20"/>
                <a:gd name="T21" fmla="*/ 19 h 31"/>
                <a:gd name="T22" fmla="*/ 14 w 20"/>
                <a:gd name="T23" fmla="*/ 12 h 31"/>
                <a:gd name="T24" fmla="*/ 10 w 20"/>
                <a:gd name="T25" fmla="*/ 7 h 31"/>
                <a:gd name="T26" fmla="*/ 10 w 20"/>
                <a:gd name="T27" fmla="*/ 7 h 31"/>
                <a:gd name="T28" fmla="*/ 6 w 20"/>
                <a:gd name="T29" fmla="*/ 12 h 31"/>
                <a:gd name="T30" fmla="*/ 6 w 20"/>
                <a:gd name="T31" fmla="*/ 19 h 31"/>
                <a:gd name="T32" fmla="*/ 10 w 20"/>
                <a:gd name="T33" fmla="*/ 24 h 31"/>
                <a:gd name="T34" fmla="*/ 10 w 20"/>
                <a:gd name="T35" fmla="*/ 24 h 31"/>
                <a:gd name="T36" fmla="*/ 14 w 20"/>
                <a:gd name="T37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31">
                  <a:moveTo>
                    <a:pt x="20" y="10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7"/>
                    <a:pt x="16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1"/>
                    <a:pt x="0" y="27"/>
                    <a:pt x="0" y="2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5"/>
                    <a:pt x="2" y="4"/>
                  </a:cubicBezTo>
                  <a:cubicBezTo>
                    <a:pt x="4" y="2"/>
                    <a:pt x="7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lose/>
                  <a:moveTo>
                    <a:pt x="14" y="19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0"/>
                    <a:pt x="12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6" y="10"/>
                    <a:pt x="6" y="1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2" y="24"/>
                    <a:pt x="14" y="22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5"/>
            <p:cNvSpPr>
              <a:spLocks/>
            </p:cNvSpPr>
            <p:nvPr/>
          </p:nvSpPr>
          <p:spPr bwMode="auto">
            <a:xfrm>
              <a:off x="8312141" y="1100139"/>
              <a:ext cx="22225" cy="68262"/>
            </a:xfrm>
            <a:custGeom>
              <a:avLst/>
              <a:gdLst>
                <a:gd name="T0" fmla="*/ 9 w 9"/>
                <a:gd name="T1" fmla="*/ 4 h 29"/>
                <a:gd name="T2" fmla="*/ 9 w 9"/>
                <a:gd name="T3" fmla="*/ 25 h 29"/>
                <a:gd name="T4" fmla="*/ 6 w 9"/>
                <a:gd name="T5" fmla="*/ 29 h 29"/>
                <a:gd name="T6" fmla="*/ 4 w 9"/>
                <a:gd name="T7" fmla="*/ 29 h 29"/>
                <a:gd name="T8" fmla="*/ 1 w 9"/>
                <a:gd name="T9" fmla="*/ 27 h 29"/>
                <a:gd name="T10" fmla="*/ 0 w 9"/>
                <a:gd name="T11" fmla="*/ 25 h 29"/>
                <a:gd name="T12" fmla="*/ 0 w 9"/>
                <a:gd name="T13" fmla="*/ 4 h 29"/>
                <a:gd name="T14" fmla="*/ 4 w 9"/>
                <a:gd name="T15" fmla="*/ 0 h 29"/>
                <a:gd name="T16" fmla="*/ 5 w 9"/>
                <a:gd name="T17" fmla="*/ 0 h 29"/>
                <a:gd name="T18" fmla="*/ 6 w 9"/>
                <a:gd name="T19" fmla="*/ 0 h 29"/>
                <a:gd name="T20" fmla="*/ 9 w 9"/>
                <a:gd name="T2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9">
                  <a:moveTo>
                    <a:pt x="9" y="4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8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8"/>
                    <a:pt x="1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2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6"/>
            <p:cNvSpPr>
              <a:spLocks/>
            </p:cNvSpPr>
            <p:nvPr/>
          </p:nvSpPr>
          <p:spPr bwMode="auto">
            <a:xfrm>
              <a:off x="7829544" y="1576388"/>
              <a:ext cx="496887" cy="36512"/>
            </a:xfrm>
            <a:custGeom>
              <a:avLst/>
              <a:gdLst>
                <a:gd name="T0" fmla="*/ 211 w 211"/>
                <a:gd name="T1" fmla="*/ 0 h 15"/>
                <a:gd name="T2" fmla="*/ 211 w 211"/>
                <a:gd name="T3" fmla="*/ 5 h 15"/>
                <a:gd name="T4" fmla="*/ 191 w 211"/>
                <a:gd name="T5" fmla="*/ 15 h 15"/>
                <a:gd name="T6" fmla="*/ 151 w 211"/>
                <a:gd name="T7" fmla="*/ 15 h 15"/>
                <a:gd name="T8" fmla="*/ 60 w 211"/>
                <a:gd name="T9" fmla="*/ 15 h 15"/>
                <a:gd name="T10" fmla="*/ 20 w 211"/>
                <a:gd name="T11" fmla="*/ 15 h 15"/>
                <a:gd name="T12" fmla="*/ 0 w 211"/>
                <a:gd name="T13" fmla="*/ 5 h 15"/>
                <a:gd name="T14" fmla="*/ 0 w 211"/>
                <a:gd name="T15" fmla="*/ 0 h 15"/>
                <a:gd name="T16" fmla="*/ 211 w 211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5">
                  <a:moveTo>
                    <a:pt x="211" y="0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09" y="15"/>
                    <a:pt x="191" y="15"/>
                  </a:cubicBezTo>
                  <a:cubicBezTo>
                    <a:pt x="172" y="15"/>
                    <a:pt x="151" y="15"/>
                    <a:pt x="15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38" y="15"/>
                    <a:pt x="20" y="15"/>
                  </a:cubicBezTo>
                  <a:cubicBezTo>
                    <a:pt x="2" y="1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7"/>
            <p:cNvSpPr>
              <a:spLocks/>
            </p:cNvSpPr>
            <p:nvPr/>
          </p:nvSpPr>
          <p:spPr bwMode="auto">
            <a:xfrm>
              <a:off x="7839074" y="1530346"/>
              <a:ext cx="477837" cy="30162"/>
            </a:xfrm>
            <a:custGeom>
              <a:avLst/>
              <a:gdLst>
                <a:gd name="T0" fmla="*/ 301 w 301"/>
                <a:gd name="T1" fmla="*/ 19 h 19"/>
                <a:gd name="T2" fmla="*/ 0 w 301"/>
                <a:gd name="T3" fmla="*/ 19 h 19"/>
                <a:gd name="T4" fmla="*/ 59 w 301"/>
                <a:gd name="T5" fmla="*/ 0 h 19"/>
                <a:gd name="T6" fmla="*/ 150 w 301"/>
                <a:gd name="T7" fmla="*/ 0 h 19"/>
                <a:gd name="T8" fmla="*/ 242 w 301"/>
                <a:gd name="T9" fmla="*/ 0 h 19"/>
                <a:gd name="T10" fmla="*/ 301 w 30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9">
                  <a:moveTo>
                    <a:pt x="301" y="19"/>
                  </a:moveTo>
                  <a:lnTo>
                    <a:pt x="0" y="19"/>
                  </a:lnTo>
                  <a:lnTo>
                    <a:pt x="59" y="0"/>
                  </a:lnTo>
                  <a:lnTo>
                    <a:pt x="150" y="0"/>
                  </a:lnTo>
                  <a:lnTo>
                    <a:pt x="242" y="0"/>
                  </a:lnTo>
                  <a:lnTo>
                    <a:pt x="30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68"/>
            <p:cNvSpPr>
              <a:spLocks noChangeArrowheads="1"/>
            </p:cNvSpPr>
            <p:nvPr/>
          </p:nvSpPr>
          <p:spPr bwMode="auto">
            <a:xfrm>
              <a:off x="7932738" y="1449388"/>
              <a:ext cx="290512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5254519" y="2337148"/>
            <a:ext cx="1516790" cy="1267542"/>
            <a:chOff x="387351" y="701676"/>
            <a:chExt cx="1130300" cy="944563"/>
          </a:xfrm>
          <a:solidFill>
            <a:srgbClr val="1F497D"/>
          </a:solidFill>
        </p:grpSpPr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98476" y="841376"/>
              <a:ext cx="1019175" cy="804863"/>
            </a:xfrm>
            <a:custGeom>
              <a:avLst/>
              <a:gdLst>
                <a:gd name="T0" fmla="*/ 451 w 468"/>
                <a:gd name="T1" fmla="*/ 312 h 370"/>
                <a:gd name="T2" fmla="*/ 209 w 468"/>
                <a:gd name="T3" fmla="*/ 153 h 370"/>
                <a:gd name="T4" fmla="*/ 252 w 468"/>
                <a:gd name="T5" fmla="*/ 89 h 370"/>
                <a:gd name="T6" fmla="*/ 116 w 468"/>
                <a:gd name="T7" fmla="*/ 0 h 370"/>
                <a:gd name="T8" fmla="*/ 0 w 468"/>
                <a:gd name="T9" fmla="*/ 176 h 370"/>
                <a:gd name="T10" fmla="*/ 136 w 468"/>
                <a:gd name="T11" fmla="*/ 265 h 370"/>
                <a:gd name="T12" fmla="*/ 177 w 468"/>
                <a:gd name="T13" fmla="*/ 202 h 370"/>
                <a:gd name="T14" fmla="*/ 419 w 468"/>
                <a:gd name="T15" fmla="*/ 361 h 370"/>
                <a:gd name="T16" fmla="*/ 459 w 468"/>
                <a:gd name="T17" fmla="*/ 352 h 370"/>
                <a:gd name="T18" fmla="*/ 451 w 468"/>
                <a:gd name="T19" fmla="*/ 31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8" h="370">
                  <a:moveTo>
                    <a:pt x="451" y="312"/>
                  </a:moveTo>
                  <a:cubicBezTo>
                    <a:pt x="209" y="153"/>
                    <a:pt x="209" y="153"/>
                    <a:pt x="209" y="153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77" y="202"/>
                    <a:pt x="177" y="202"/>
                    <a:pt x="177" y="202"/>
                  </a:cubicBezTo>
                  <a:cubicBezTo>
                    <a:pt x="419" y="361"/>
                    <a:pt x="419" y="361"/>
                    <a:pt x="419" y="361"/>
                  </a:cubicBezTo>
                  <a:cubicBezTo>
                    <a:pt x="433" y="370"/>
                    <a:pt x="451" y="366"/>
                    <a:pt x="459" y="352"/>
                  </a:cubicBezTo>
                  <a:cubicBezTo>
                    <a:pt x="468" y="339"/>
                    <a:pt x="465" y="321"/>
                    <a:pt x="451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387351" y="1276351"/>
              <a:ext cx="388938" cy="285750"/>
            </a:xfrm>
            <a:custGeom>
              <a:avLst/>
              <a:gdLst>
                <a:gd name="T0" fmla="*/ 171 w 179"/>
                <a:gd name="T1" fmla="*/ 100 h 131"/>
                <a:gd name="T2" fmla="*/ 174 w 179"/>
                <a:gd name="T3" fmla="*/ 121 h 131"/>
                <a:gd name="T4" fmla="*/ 174 w 179"/>
                <a:gd name="T5" fmla="*/ 121 h 131"/>
                <a:gd name="T6" fmla="*/ 153 w 179"/>
                <a:gd name="T7" fmla="*/ 127 h 131"/>
                <a:gd name="T8" fmla="*/ 8 w 179"/>
                <a:gd name="T9" fmla="*/ 31 h 131"/>
                <a:gd name="T10" fmla="*/ 5 w 179"/>
                <a:gd name="T11" fmla="*/ 10 h 131"/>
                <a:gd name="T12" fmla="*/ 5 w 179"/>
                <a:gd name="T13" fmla="*/ 10 h 131"/>
                <a:gd name="T14" fmla="*/ 26 w 179"/>
                <a:gd name="T15" fmla="*/ 4 h 131"/>
                <a:gd name="T16" fmla="*/ 171 w 179"/>
                <a:gd name="T17" fmla="*/ 10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31">
                  <a:moveTo>
                    <a:pt x="171" y="100"/>
                  </a:moveTo>
                  <a:cubicBezTo>
                    <a:pt x="177" y="104"/>
                    <a:pt x="179" y="114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69" y="129"/>
                    <a:pt x="160" y="131"/>
                    <a:pt x="153" y="127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" y="27"/>
                    <a:pt x="0" y="1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9" y="2"/>
                    <a:pt x="19" y="0"/>
                    <a:pt x="26" y="4"/>
                  </a:cubicBezTo>
                  <a:lnTo>
                    <a:pt x="17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55613" y="1230313"/>
              <a:ext cx="342900" cy="250825"/>
            </a:xfrm>
            <a:custGeom>
              <a:avLst/>
              <a:gdLst>
                <a:gd name="T0" fmla="*/ 149 w 157"/>
                <a:gd name="T1" fmla="*/ 87 h 115"/>
                <a:gd name="T2" fmla="*/ 152 w 157"/>
                <a:gd name="T3" fmla="*/ 106 h 115"/>
                <a:gd name="T4" fmla="*/ 152 w 157"/>
                <a:gd name="T5" fmla="*/ 106 h 115"/>
                <a:gd name="T6" fmla="*/ 134 w 157"/>
                <a:gd name="T7" fmla="*/ 111 h 115"/>
                <a:gd name="T8" fmla="*/ 7 w 157"/>
                <a:gd name="T9" fmla="*/ 28 h 115"/>
                <a:gd name="T10" fmla="*/ 4 w 157"/>
                <a:gd name="T11" fmla="*/ 9 h 115"/>
                <a:gd name="T12" fmla="*/ 4 w 157"/>
                <a:gd name="T13" fmla="*/ 9 h 115"/>
                <a:gd name="T14" fmla="*/ 23 w 157"/>
                <a:gd name="T15" fmla="*/ 4 h 115"/>
                <a:gd name="T16" fmla="*/ 149 w 157"/>
                <a:gd name="T17" fmla="*/ 8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15">
                  <a:moveTo>
                    <a:pt x="149" y="87"/>
                  </a:moveTo>
                  <a:cubicBezTo>
                    <a:pt x="155" y="91"/>
                    <a:pt x="157" y="100"/>
                    <a:pt x="152" y="106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48" y="113"/>
                    <a:pt x="140" y="115"/>
                    <a:pt x="134" y="11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8" y="2"/>
                    <a:pt x="17" y="0"/>
                    <a:pt x="23" y="4"/>
                  </a:cubicBezTo>
                  <a:lnTo>
                    <a:pt x="14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773113" y="701676"/>
              <a:ext cx="388938" cy="285750"/>
            </a:xfrm>
            <a:custGeom>
              <a:avLst/>
              <a:gdLst>
                <a:gd name="T0" fmla="*/ 153 w 179"/>
                <a:gd name="T1" fmla="*/ 127 h 131"/>
                <a:gd name="T2" fmla="*/ 174 w 179"/>
                <a:gd name="T3" fmla="*/ 122 h 131"/>
                <a:gd name="T4" fmla="*/ 174 w 179"/>
                <a:gd name="T5" fmla="*/ 122 h 131"/>
                <a:gd name="T6" fmla="*/ 170 w 179"/>
                <a:gd name="T7" fmla="*/ 100 h 131"/>
                <a:gd name="T8" fmla="*/ 26 w 179"/>
                <a:gd name="T9" fmla="*/ 5 h 131"/>
                <a:gd name="T10" fmla="*/ 4 w 179"/>
                <a:gd name="T11" fmla="*/ 10 h 131"/>
                <a:gd name="T12" fmla="*/ 4 w 179"/>
                <a:gd name="T13" fmla="*/ 10 h 131"/>
                <a:gd name="T14" fmla="*/ 8 w 179"/>
                <a:gd name="T15" fmla="*/ 32 h 131"/>
                <a:gd name="T16" fmla="*/ 153 w 179"/>
                <a:gd name="T17" fmla="*/ 1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31">
                  <a:moveTo>
                    <a:pt x="153" y="127"/>
                  </a:moveTo>
                  <a:cubicBezTo>
                    <a:pt x="160" y="131"/>
                    <a:pt x="169" y="129"/>
                    <a:pt x="174" y="122"/>
                  </a:cubicBezTo>
                  <a:cubicBezTo>
                    <a:pt x="174" y="122"/>
                    <a:pt x="174" y="122"/>
                    <a:pt x="174" y="122"/>
                  </a:cubicBezTo>
                  <a:cubicBezTo>
                    <a:pt x="179" y="114"/>
                    <a:pt x="177" y="104"/>
                    <a:pt x="170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9" y="0"/>
                    <a:pt x="9" y="2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7"/>
                    <a:pt x="1" y="27"/>
                    <a:pt x="8" y="32"/>
                  </a:cubicBezTo>
                  <a:lnTo>
                    <a:pt x="153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750888" y="782638"/>
              <a:ext cx="341313" cy="250825"/>
            </a:xfrm>
            <a:custGeom>
              <a:avLst/>
              <a:gdLst>
                <a:gd name="T0" fmla="*/ 134 w 157"/>
                <a:gd name="T1" fmla="*/ 111 h 115"/>
                <a:gd name="T2" fmla="*/ 153 w 157"/>
                <a:gd name="T3" fmla="*/ 107 h 115"/>
                <a:gd name="T4" fmla="*/ 153 w 157"/>
                <a:gd name="T5" fmla="*/ 107 h 115"/>
                <a:gd name="T6" fmla="*/ 150 w 157"/>
                <a:gd name="T7" fmla="*/ 88 h 115"/>
                <a:gd name="T8" fmla="*/ 23 w 157"/>
                <a:gd name="T9" fmla="*/ 4 h 115"/>
                <a:gd name="T10" fmla="*/ 4 w 157"/>
                <a:gd name="T11" fmla="*/ 9 h 115"/>
                <a:gd name="T12" fmla="*/ 4 w 157"/>
                <a:gd name="T13" fmla="*/ 9 h 115"/>
                <a:gd name="T14" fmla="*/ 7 w 157"/>
                <a:gd name="T15" fmla="*/ 28 h 115"/>
                <a:gd name="T16" fmla="*/ 134 w 157"/>
                <a:gd name="T17" fmla="*/ 11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15">
                  <a:moveTo>
                    <a:pt x="134" y="111"/>
                  </a:moveTo>
                  <a:cubicBezTo>
                    <a:pt x="140" y="115"/>
                    <a:pt x="148" y="113"/>
                    <a:pt x="153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7" y="100"/>
                    <a:pt x="156" y="92"/>
                    <a:pt x="150" y="8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7" y="0"/>
                    <a:pt x="9" y="2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5"/>
                    <a:pt x="1" y="24"/>
                    <a:pt x="7" y="28"/>
                  </a:cubicBezTo>
                  <a:lnTo>
                    <a:pt x="134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45390" y="4435349"/>
            <a:ext cx="9651964" cy="866653"/>
            <a:chOff x="1188000" y="4723381"/>
            <a:chExt cx="9651964" cy="86665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5788615" y="122766"/>
              <a:ext cx="450734" cy="9651964"/>
            </a:xfrm>
            <a:prstGeom prst="lef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23837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15671" y="5236091"/>
              <a:ext cx="280390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23837"/>
              <a:r>
                <a:rPr lang="en-US" sz="1700" b="1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Policy Maker </a:t>
              </a:r>
              <a:r>
                <a:rPr lang="en-US" sz="1700" b="1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Considerations</a:t>
              </a:r>
              <a:endParaRPr lang="en-US" sz="1700" b="1" i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2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60" y="142626"/>
            <a:ext cx="11497099" cy="1077218"/>
          </a:xfrm>
        </p:spPr>
        <p:txBody>
          <a:bodyPr/>
          <a:lstStyle/>
          <a:p>
            <a:r>
              <a:rPr lang="en-US" sz="2400" dirty="0" smtClean="0"/>
              <a:t>Over recent years blockchain technology </a:t>
            </a:r>
            <a:r>
              <a:rPr lang="en-US" sz="2400" dirty="0"/>
              <a:t>has </a:t>
            </a:r>
            <a:r>
              <a:rPr lang="en-US" sz="2400" dirty="0" smtClean="0"/>
              <a:t>engaged the imagination, and the wallets, of financial institutions…</a:t>
            </a:r>
            <a:endParaRPr lang="en-US" sz="2400" dirty="0"/>
          </a:p>
        </p:txBody>
      </p:sp>
      <p:sp>
        <p:nvSpPr>
          <p:cNvPr id="5" name="Hexagon 4"/>
          <p:cNvSpPr/>
          <p:nvPr/>
        </p:nvSpPr>
        <p:spPr>
          <a:xfrm>
            <a:off x="5189997" y="3204579"/>
            <a:ext cx="1780774" cy="1535151"/>
          </a:xfrm>
          <a:prstGeom prst="hexagon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7611" y="4204980"/>
            <a:ext cx="1785545" cy="569387"/>
          </a:xfrm>
          <a:prstGeom prst="rect">
            <a:avLst/>
          </a:prstGeom>
          <a:noFill/>
        </p:spPr>
        <p:txBody>
          <a:bodyPr wrap="square" lIns="0" tIns="0" rIns="0" bIns="13716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Blockchain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6335" y="1604897"/>
            <a:ext cx="9686714" cy="4757748"/>
            <a:chOff x="1096335" y="1604897"/>
            <a:chExt cx="9686714" cy="4757748"/>
          </a:xfrm>
        </p:grpSpPr>
        <p:sp>
          <p:nvSpPr>
            <p:cNvPr id="98" name="TextBox 97"/>
            <p:cNvSpPr txBox="1"/>
            <p:nvPr/>
          </p:nvSpPr>
          <p:spPr>
            <a:xfrm>
              <a:off x="1907946" y="2937351"/>
              <a:ext cx="1796709" cy="492443"/>
            </a:xfrm>
            <a:prstGeom prst="rect">
              <a:avLst/>
            </a:prstGeom>
            <a:noFill/>
          </p:spPr>
          <p:txBody>
            <a:bodyPr wrap="none" lIns="0" tIns="0" rIns="91440" bIns="0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2,500+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patents filed </a:t>
              </a:r>
              <a:b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over the last </a:t>
              </a: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years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3743399" y="2411179"/>
              <a:ext cx="1780774" cy="153515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6107" y="2422755"/>
              <a:ext cx="1778066" cy="353943"/>
            </a:xfrm>
            <a:prstGeom prst="rect">
              <a:avLst/>
            </a:prstGeom>
            <a:noFill/>
          </p:spPr>
          <p:txBody>
            <a:bodyPr wrap="square" lIns="0" tIns="13716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Research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6"/>
            <p:cNvSpPr>
              <a:spLocks noChangeAspect="1" noEditPoints="1"/>
            </p:cNvSpPr>
            <p:nvPr/>
          </p:nvSpPr>
          <p:spPr bwMode="auto">
            <a:xfrm>
              <a:off x="4300651" y="3055012"/>
              <a:ext cx="616463" cy="548640"/>
            </a:xfrm>
            <a:custGeom>
              <a:avLst/>
              <a:gdLst>
                <a:gd name="T0" fmla="*/ 325 w 537"/>
                <a:gd name="T1" fmla="*/ 383 h 478"/>
                <a:gd name="T2" fmla="*/ 329 w 537"/>
                <a:gd name="T3" fmla="*/ 321 h 478"/>
                <a:gd name="T4" fmla="*/ 15 w 537"/>
                <a:gd name="T5" fmla="*/ 196 h 478"/>
                <a:gd name="T6" fmla="*/ 14 w 537"/>
                <a:gd name="T7" fmla="*/ 269 h 478"/>
                <a:gd name="T8" fmla="*/ 331 w 537"/>
                <a:gd name="T9" fmla="*/ 396 h 478"/>
                <a:gd name="T10" fmla="*/ 531 w 537"/>
                <a:gd name="T11" fmla="*/ 286 h 478"/>
                <a:gd name="T12" fmla="*/ 529 w 537"/>
                <a:gd name="T13" fmla="*/ 275 h 478"/>
                <a:gd name="T14" fmla="*/ 523 w 537"/>
                <a:gd name="T15" fmla="*/ 273 h 478"/>
                <a:gd name="T16" fmla="*/ 325 w 537"/>
                <a:gd name="T17" fmla="*/ 383 h 478"/>
                <a:gd name="T18" fmla="*/ 326 w 537"/>
                <a:gd name="T19" fmla="*/ 301 h 478"/>
                <a:gd name="T20" fmla="*/ 330 w 537"/>
                <a:gd name="T21" fmla="*/ 239 h 478"/>
                <a:gd name="T22" fmla="*/ 17 w 537"/>
                <a:gd name="T23" fmla="*/ 114 h 478"/>
                <a:gd name="T24" fmla="*/ 16 w 537"/>
                <a:gd name="T25" fmla="*/ 187 h 478"/>
                <a:gd name="T26" fmla="*/ 332 w 537"/>
                <a:gd name="T27" fmla="*/ 314 h 478"/>
                <a:gd name="T28" fmla="*/ 532 w 537"/>
                <a:gd name="T29" fmla="*/ 204 h 478"/>
                <a:gd name="T30" fmla="*/ 530 w 537"/>
                <a:gd name="T31" fmla="*/ 193 h 478"/>
                <a:gd name="T32" fmla="*/ 525 w 537"/>
                <a:gd name="T33" fmla="*/ 191 h 478"/>
                <a:gd name="T34" fmla="*/ 326 w 537"/>
                <a:gd name="T35" fmla="*/ 301 h 478"/>
                <a:gd name="T36" fmla="*/ 336 w 537"/>
                <a:gd name="T37" fmla="*/ 236 h 478"/>
                <a:gd name="T38" fmla="*/ 530 w 537"/>
                <a:gd name="T39" fmla="*/ 129 h 478"/>
                <a:gd name="T40" fmla="*/ 528 w 537"/>
                <a:gd name="T41" fmla="*/ 119 h 478"/>
                <a:gd name="T42" fmla="*/ 238 w 537"/>
                <a:gd name="T43" fmla="*/ 3 h 478"/>
                <a:gd name="T44" fmla="*/ 217 w 537"/>
                <a:gd name="T45" fmla="*/ 3 h 478"/>
                <a:gd name="T46" fmla="*/ 23 w 537"/>
                <a:gd name="T47" fmla="*/ 110 h 478"/>
                <a:gd name="T48" fmla="*/ 336 w 537"/>
                <a:gd name="T49" fmla="*/ 236 h 478"/>
                <a:gd name="T50" fmla="*/ 326 w 537"/>
                <a:gd name="T51" fmla="*/ 466 h 478"/>
                <a:gd name="T52" fmla="*/ 330 w 537"/>
                <a:gd name="T53" fmla="*/ 404 h 478"/>
                <a:gd name="T54" fmla="*/ 17 w 537"/>
                <a:gd name="T55" fmla="*/ 278 h 478"/>
                <a:gd name="T56" fmla="*/ 16 w 537"/>
                <a:gd name="T57" fmla="*/ 351 h 478"/>
                <a:gd name="T58" fmla="*/ 332 w 537"/>
                <a:gd name="T59" fmla="*/ 478 h 478"/>
                <a:gd name="T60" fmla="*/ 532 w 537"/>
                <a:gd name="T61" fmla="*/ 368 h 478"/>
                <a:gd name="T62" fmla="*/ 530 w 537"/>
                <a:gd name="T63" fmla="*/ 358 h 478"/>
                <a:gd name="T64" fmla="*/ 525 w 537"/>
                <a:gd name="T65" fmla="*/ 356 h 478"/>
                <a:gd name="T66" fmla="*/ 326 w 537"/>
                <a:gd name="T67" fmla="*/ 466 h 478"/>
                <a:gd name="T68" fmla="*/ 281 w 537"/>
                <a:gd name="T69" fmla="*/ 55 h 478"/>
                <a:gd name="T70" fmla="*/ 229 w 537"/>
                <a:gd name="T71" fmla="*/ 34 h 478"/>
                <a:gd name="T72" fmla="*/ 100 w 537"/>
                <a:gd name="T73" fmla="*/ 105 h 478"/>
                <a:gd name="T74" fmla="*/ 153 w 537"/>
                <a:gd name="T75" fmla="*/ 126 h 478"/>
                <a:gd name="T76" fmla="*/ 281 w 537"/>
                <a:gd name="T77" fmla="*/ 55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7" h="478">
                  <a:moveTo>
                    <a:pt x="325" y="383"/>
                  </a:moveTo>
                  <a:cubicBezTo>
                    <a:pt x="320" y="362"/>
                    <a:pt x="320" y="341"/>
                    <a:pt x="329" y="321"/>
                  </a:cubicBezTo>
                  <a:cubicBezTo>
                    <a:pt x="15" y="196"/>
                    <a:pt x="15" y="196"/>
                    <a:pt x="15" y="196"/>
                  </a:cubicBezTo>
                  <a:cubicBezTo>
                    <a:pt x="3" y="215"/>
                    <a:pt x="0" y="241"/>
                    <a:pt x="14" y="269"/>
                  </a:cubicBezTo>
                  <a:cubicBezTo>
                    <a:pt x="331" y="396"/>
                    <a:pt x="331" y="396"/>
                    <a:pt x="331" y="396"/>
                  </a:cubicBezTo>
                  <a:cubicBezTo>
                    <a:pt x="531" y="286"/>
                    <a:pt x="531" y="286"/>
                    <a:pt x="531" y="286"/>
                  </a:cubicBezTo>
                  <a:cubicBezTo>
                    <a:pt x="536" y="283"/>
                    <a:pt x="535" y="278"/>
                    <a:pt x="529" y="275"/>
                  </a:cubicBezTo>
                  <a:cubicBezTo>
                    <a:pt x="523" y="273"/>
                    <a:pt x="523" y="273"/>
                    <a:pt x="523" y="273"/>
                  </a:cubicBezTo>
                  <a:cubicBezTo>
                    <a:pt x="325" y="383"/>
                    <a:pt x="325" y="383"/>
                    <a:pt x="325" y="383"/>
                  </a:cubicBezTo>
                  <a:close/>
                  <a:moveTo>
                    <a:pt x="326" y="301"/>
                  </a:moveTo>
                  <a:cubicBezTo>
                    <a:pt x="322" y="280"/>
                    <a:pt x="321" y="259"/>
                    <a:pt x="330" y="239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5" y="133"/>
                    <a:pt x="2" y="159"/>
                    <a:pt x="16" y="187"/>
                  </a:cubicBezTo>
                  <a:cubicBezTo>
                    <a:pt x="332" y="314"/>
                    <a:pt x="332" y="314"/>
                    <a:pt x="332" y="314"/>
                  </a:cubicBezTo>
                  <a:cubicBezTo>
                    <a:pt x="532" y="204"/>
                    <a:pt x="532" y="204"/>
                    <a:pt x="532" y="204"/>
                  </a:cubicBezTo>
                  <a:cubicBezTo>
                    <a:pt x="537" y="201"/>
                    <a:pt x="537" y="196"/>
                    <a:pt x="530" y="193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326" y="301"/>
                    <a:pt x="326" y="301"/>
                    <a:pt x="326" y="301"/>
                  </a:cubicBezTo>
                  <a:close/>
                  <a:moveTo>
                    <a:pt x="336" y="236"/>
                  </a:moveTo>
                  <a:cubicBezTo>
                    <a:pt x="530" y="129"/>
                    <a:pt x="530" y="129"/>
                    <a:pt x="530" y="129"/>
                  </a:cubicBezTo>
                  <a:cubicBezTo>
                    <a:pt x="535" y="126"/>
                    <a:pt x="534" y="121"/>
                    <a:pt x="528" y="119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232" y="0"/>
                    <a:pt x="222" y="0"/>
                    <a:pt x="217" y="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336" y="236"/>
                    <a:pt x="336" y="236"/>
                    <a:pt x="336" y="236"/>
                  </a:cubicBezTo>
                  <a:close/>
                  <a:moveTo>
                    <a:pt x="326" y="466"/>
                  </a:moveTo>
                  <a:cubicBezTo>
                    <a:pt x="321" y="445"/>
                    <a:pt x="321" y="424"/>
                    <a:pt x="330" y="404"/>
                  </a:cubicBezTo>
                  <a:cubicBezTo>
                    <a:pt x="17" y="278"/>
                    <a:pt x="17" y="278"/>
                    <a:pt x="17" y="278"/>
                  </a:cubicBezTo>
                  <a:cubicBezTo>
                    <a:pt x="5" y="298"/>
                    <a:pt x="2" y="324"/>
                    <a:pt x="16" y="351"/>
                  </a:cubicBezTo>
                  <a:cubicBezTo>
                    <a:pt x="332" y="478"/>
                    <a:pt x="332" y="478"/>
                    <a:pt x="332" y="478"/>
                  </a:cubicBezTo>
                  <a:cubicBezTo>
                    <a:pt x="532" y="368"/>
                    <a:pt x="532" y="368"/>
                    <a:pt x="532" y="368"/>
                  </a:cubicBezTo>
                  <a:cubicBezTo>
                    <a:pt x="537" y="365"/>
                    <a:pt x="537" y="361"/>
                    <a:pt x="530" y="358"/>
                  </a:cubicBezTo>
                  <a:cubicBezTo>
                    <a:pt x="525" y="356"/>
                    <a:pt x="525" y="356"/>
                    <a:pt x="525" y="356"/>
                  </a:cubicBezTo>
                  <a:cubicBezTo>
                    <a:pt x="326" y="466"/>
                    <a:pt x="326" y="466"/>
                    <a:pt x="326" y="466"/>
                  </a:cubicBezTo>
                  <a:close/>
                  <a:moveTo>
                    <a:pt x="281" y="55"/>
                  </a:moveTo>
                  <a:cubicBezTo>
                    <a:pt x="229" y="34"/>
                    <a:pt x="229" y="34"/>
                    <a:pt x="229" y="34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153" y="126"/>
                    <a:pt x="153" y="126"/>
                    <a:pt x="153" y="126"/>
                  </a:cubicBezTo>
                  <a:cubicBezTo>
                    <a:pt x="281" y="55"/>
                    <a:pt x="281" y="55"/>
                    <a:pt x="281" y="5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06300" y="5870202"/>
              <a:ext cx="2353401" cy="492443"/>
            </a:xfrm>
            <a:prstGeom prst="rect">
              <a:avLst/>
            </a:prstGeom>
            <a:noFill/>
          </p:spPr>
          <p:txBody>
            <a:bodyPr wrap="none" lIns="9144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90+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central banks engaged </a:t>
              </a:r>
              <a:b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 blockchain discussions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5192382" y="4804262"/>
              <a:ext cx="1780774" cy="153515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91351" y="4821754"/>
              <a:ext cx="1778066" cy="569387"/>
            </a:xfrm>
            <a:prstGeom prst="rect">
              <a:avLst/>
            </a:prstGeom>
            <a:noFill/>
          </p:spPr>
          <p:txBody>
            <a:bodyPr wrap="square" lIns="0" tIns="13716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Central </a:t>
              </a:r>
              <a:br>
                <a:rPr lang="en-US" sz="1400" b="1" dirty="0" smtClean="0">
                  <a:solidFill>
                    <a:schemeClr val="tx2"/>
                  </a:solidFill>
                </a:rPr>
              </a:br>
              <a:r>
                <a:rPr lang="en-US" sz="1400" b="1" dirty="0" smtClean="0">
                  <a:solidFill>
                    <a:schemeClr val="tx2"/>
                  </a:solidFill>
                </a:rPr>
                <a:t>banks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5806886" y="5710471"/>
              <a:ext cx="548640" cy="405953"/>
              <a:chOff x="2390776" y="3860801"/>
              <a:chExt cx="866775" cy="641350"/>
            </a:xfrm>
            <a:solidFill>
              <a:schemeClr val="tx2"/>
            </a:solidFill>
          </p:grpSpPr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2390776" y="3860801"/>
                <a:ext cx="866775" cy="641350"/>
              </a:xfrm>
              <a:custGeom>
                <a:avLst/>
                <a:gdLst>
                  <a:gd name="T0" fmla="*/ 475 w 475"/>
                  <a:gd name="T1" fmla="*/ 104 h 351"/>
                  <a:gd name="T2" fmla="*/ 475 w 475"/>
                  <a:gd name="T3" fmla="*/ 82 h 351"/>
                  <a:gd name="T4" fmla="*/ 430 w 475"/>
                  <a:gd name="T5" fmla="*/ 0 h 351"/>
                  <a:gd name="T6" fmla="*/ 45 w 475"/>
                  <a:gd name="T7" fmla="*/ 0 h 351"/>
                  <a:gd name="T8" fmla="*/ 0 w 475"/>
                  <a:gd name="T9" fmla="*/ 82 h 351"/>
                  <a:gd name="T10" fmla="*/ 0 w 475"/>
                  <a:gd name="T11" fmla="*/ 104 h 351"/>
                  <a:gd name="T12" fmla="*/ 14 w 475"/>
                  <a:gd name="T13" fmla="*/ 104 h 351"/>
                  <a:gd name="T14" fmla="*/ 14 w 475"/>
                  <a:gd name="T15" fmla="*/ 303 h 351"/>
                  <a:gd name="T16" fmla="*/ 9 w 475"/>
                  <a:gd name="T17" fmla="*/ 303 h 351"/>
                  <a:gd name="T18" fmla="*/ 9 w 475"/>
                  <a:gd name="T19" fmla="*/ 351 h 351"/>
                  <a:gd name="T20" fmla="*/ 41 w 475"/>
                  <a:gd name="T21" fmla="*/ 351 h 351"/>
                  <a:gd name="T22" fmla="*/ 41 w 475"/>
                  <a:gd name="T23" fmla="*/ 336 h 351"/>
                  <a:gd name="T24" fmla="*/ 51 w 475"/>
                  <a:gd name="T25" fmla="*/ 336 h 351"/>
                  <a:gd name="T26" fmla="*/ 51 w 475"/>
                  <a:gd name="T27" fmla="*/ 323 h 351"/>
                  <a:gd name="T28" fmla="*/ 60 w 475"/>
                  <a:gd name="T29" fmla="*/ 323 h 351"/>
                  <a:gd name="T30" fmla="*/ 60 w 475"/>
                  <a:gd name="T31" fmla="*/ 311 h 351"/>
                  <a:gd name="T32" fmla="*/ 69 w 475"/>
                  <a:gd name="T33" fmla="*/ 311 h 351"/>
                  <a:gd name="T34" fmla="*/ 69 w 475"/>
                  <a:gd name="T35" fmla="*/ 297 h 351"/>
                  <a:gd name="T36" fmla="*/ 91 w 475"/>
                  <a:gd name="T37" fmla="*/ 297 h 351"/>
                  <a:gd name="T38" fmla="*/ 91 w 475"/>
                  <a:gd name="T39" fmla="*/ 285 h 351"/>
                  <a:gd name="T40" fmla="*/ 95 w 475"/>
                  <a:gd name="T41" fmla="*/ 285 h 351"/>
                  <a:gd name="T42" fmla="*/ 95 w 475"/>
                  <a:gd name="T43" fmla="*/ 280 h 351"/>
                  <a:gd name="T44" fmla="*/ 100 w 475"/>
                  <a:gd name="T45" fmla="*/ 280 h 351"/>
                  <a:gd name="T46" fmla="*/ 100 w 475"/>
                  <a:gd name="T47" fmla="*/ 124 h 351"/>
                  <a:gd name="T48" fmla="*/ 99 w 475"/>
                  <a:gd name="T49" fmla="*/ 124 h 351"/>
                  <a:gd name="T50" fmla="*/ 99 w 475"/>
                  <a:gd name="T51" fmla="*/ 119 h 351"/>
                  <a:gd name="T52" fmla="*/ 94 w 475"/>
                  <a:gd name="T53" fmla="*/ 113 h 351"/>
                  <a:gd name="T54" fmla="*/ 97 w 475"/>
                  <a:gd name="T55" fmla="*/ 108 h 351"/>
                  <a:gd name="T56" fmla="*/ 97 w 475"/>
                  <a:gd name="T57" fmla="*/ 108 h 351"/>
                  <a:gd name="T58" fmla="*/ 87 w 475"/>
                  <a:gd name="T59" fmla="*/ 108 h 351"/>
                  <a:gd name="T60" fmla="*/ 87 w 475"/>
                  <a:gd name="T61" fmla="*/ 92 h 351"/>
                  <a:gd name="T62" fmla="*/ 234 w 475"/>
                  <a:gd name="T63" fmla="*/ 9 h 351"/>
                  <a:gd name="T64" fmla="*/ 381 w 475"/>
                  <a:gd name="T65" fmla="*/ 92 h 351"/>
                  <a:gd name="T66" fmla="*/ 381 w 475"/>
                  <a:gd name="T67" fmla="*/ 108 h 351"/>
                  <a:gd name="T68" fmla="*/ 374 w 475"/>
                  <a:gd name="T69" fmla="*/ 108 h 351"/>
                  <a:gd name="T70" fmla="*/ 374 w 475"/>
                  <a:gd name="T71" fmla="*/ 108 h 351"/>
                  <a:gd name="T72" fmla="*/ 376 w 475"/>
                  <a:gd name="T73" fmla="*/ 113 h 351"/>
                  <a:gd name="T74" fmla="*/ 371 w 475"/>
                  <a:gd name="T75" fmla="*/ 119 h 351"/>
                  <a:gd name="T76" fmla="*/ 371 w 475"/>
                  <a:gd name="T77" fmla="*/ 124 h 351"/>
                  <a:gd name="T78" fmla="*/ 370 w 475"/>
                  <a:gd name="T79" fmla="*/ 124 h 351"/>
                  <a:gd name="T80" fmla="*/ 370 w 475"/>
                  <a:gd name="T81" fmla="*/ 280 h 351"/>
                  <a:gd name="T82" fmla="*/ 375 w 475"/>
                  <a:gd name="T83" fmla="*/ 280 h 351"/>
                  <a:gd name="T84" fmla="*/ 375 w 475"/>
                  <a:gd name="T85" fmla="*/ 285 h 351"/>
                  <a:gd name="T86" fmla="*/ 380 w 475"/>
                  <a:gd name="T87" fmla="*/ 285 h 351"/>
                  <a:gd name="T88" fmla="*/ 380 w 475"/>
                  <a:gd name="T89" fmla="*/ 297 h 351"/>
                  <a:gd name="T90" fmla="*/ 403 w 475"/>
                  <a:gd name="T91" fmla="*/ 297 h 351"/>
                  <a:gd name="T92" fmla="*/ 403 w 475"/>
                  <a:gd name="T93" fmla="*/ 311 h 351"/>
                  <a:gd name="T94" fmla="*/ 412 w 475"/>
                  <a:gd name="T95" fmla="*/ 311 h 351"/>
                  <a:gd name="T96" fmla="*/ 412 w 475"/>
                  <a:gd name="T97" fmla="*/ 323 h 351"/>
                  <a:gd name="T98" fmla="*/ 421 w 475"/>
                  <a:gd name="T99" fmla="*/ 323 h 351"/>
                  <a:gd name="T100" fmla="*/ 421 w 475"/>
                  <a:gd name="T101" fmla="*/ 336 h 351"/>
                  <a:gd name="T102" fmla="*/ 431 w 475"/>
                  <a:gd name="T103" fmla="*/ 336 h 351"/>
                  <a:gd name="T104" fmla="*/ 431 w 475"/>
                  <a:gd name="T105" fmla="*/ 351 h 351"/>
                  <a:gd name="T106" fmla="*/ 465 w 475"/>
                  <a:gd name="T107" fmla="*/ 351 h 351"/>
                  <a:gd name="T108" fmla="*/ 465 w 475"/>
                  <a:gd name="T109" fmla="*/ 303 h 351"/>
                  <a:gd name="T110" fmla="*/ 461 w 475"/>
                  <a:gd name="T111" fmla="*/ 303 h 351"/>
                  <a:gd name="T112" fmla="*/ 461 w 475"/>
                  <a:gd name="T113" fmla="*/ 104 h 351"/>
                  <a:gd name="T114" fmla="*/ 475 w 475"/>
                  <a:gd name="T115" fmla="*/ 104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5" h="351">
                    <a:moveTo>
                      <a:pt x="475" y="104"/>
                    </a:moveTo>
                    <a:cubicBezTo>
                      <a:pt x="475" y="82"/>
                      <a:pt x="475" y="82"/>
                      <a:pt x="475" y="82"/>
                    </a:cubicBezTo>
                    <a:cubicBezTo>
                      <a:pt x="430" y="0"/>
                      <a:pt x="430" y="0"/>
                      <a:pt x="43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4" y="104"/>
                      <a:pt x="14" y="104"/>
                      <a:pt x="14" y="104"/>
                    </a:cubicBezTo>
                    <a:cubicBezTo>
                      <a:pt x="14" y="303"/>
                      <a:pt x="14" y="303"/>
                      <a:pt x="14" y="303"/>
                    </a:cubicBezTo>
                    <a:cubicBezTo>
                      <a:pt x="9" y="303"/>
                      <a:pt x="9" y="303"/>
                      <a:pt x="9" y="303"/>
                    </a:cubicBezTo>
                    <a:cubicBezTo>
                      <a:pt x="9" y="351"/>
                      <a:pt x="9" y="351"/>
                      <a:pt x="9" y="351"/>
                    </a:cubicBezTo>
                    <a:cubicBezTo>
                      <a:pt x="41" y="351"/>
                      <a:pt x="41" y="351"/>
                      <a:pt x="41" y="351"/>
                    </a:cubicBezTo>
                    <a:cubicBezTo>
                      <a:pt x="41" y="336"/>
                      <a:pt x="41" y="336"/>
                      <a:pt x="41" y="336"/>
                    </a:cubicBezTo>
                    <a:cubicBezTo>
                      <a:pt x="51" y="336"/>
                      <a:pt x="51" y="336"/>
                      <a:pt x="51" y="336"/>
                    </a:cubicBezTo>
                    <a:cubicBezTo>
                      <a:pt x="51" y="323"/>
                      <a:pt x="51" y="323"/>
                      <a:pt x="51" y="323"/>
                    </a:cubicBezTo>
                    <a:cubicBezTo>
                      <a:pt x="60" y="323"/>
                      <a:pt x="60" y="323"/>
                      <a:pt x="60" y="323"/>
                    </a:cubicBezTo>
                    <a:cubicBezTo>
                      <a:pt x="60" y="311"/>
                      <a:pt x="60" y="311"/>
                      <a:pt x="60" y="311"/>
                    </a:cubicBezTo>
                    <a:cubicBezTo>
                      <a:pt x="69" y="311"/>
                      <a:pt x="69" y="311"/>
                      <a:pt x="69" y="311"/>
                    </a:cubicBezTo>
                    <a:cubicBezTo>
                      <a:pt x="69" y="297"/>
                      <a:pt x="69" y="297"/>
                      <a:pt x="69" y="297"/>
                    </a:cubicBezTo>
                    <a:cubicBezTo>
                      <a:pt x="91" y="297"/>
                      <a:pt x="91" y="297"/>
                      <a:pt x="91" y="297"/>
                    </a:cubicBezTo>
                    <a:cubicBezTo>
                      <a:pt x="91" y="285"/>
                      <a:pt x="91" y="285"/>
                      <a:pt x="91" y="285"/>
                    </a:cubicBezTo>
                    <a:cubicBezTo>
                      <a:pt x="95" y="285"/>
                      <a:pt x="95" y="285"/>
                      <a:pt x="95" y="285"/>
                    </a:cubicBezTo>
                    <a:cubicBezTo>
                      <a:pt x="95" y="280"/>
                      <a:pt x="95" y="280"/>
                      <a:pt x="95" y="280"/>
                    </a:cubicBez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6" y="118"/>
                      <a:pt x="94" y="116"/>
                      <a:pt x="94" y="113"/>
                    </a:cubicBezTo>
                    <a:cubicBezTo>
                      <a:pt x="94" y="111"/>
                      <a:pt x="95" y="109"/>
                      <a:pt x="97" y="108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87" y="108"/>
                      <a:pt x="87" y="108"/>
                      <a:pt x="87" y="108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234" y="9"/>
                      <a:pt x="234" y="9"/>
                      <a:pt x="234" y="9"/>
                    </a:cubicBezTo>
                    <a:cubicBezTo>
                      <a:pt x="381" y="92"/>
                      <a:pt x="381" y="92"/>
                      <a:pt x="381" y="92"/>
                    </a:cubicBezTo>
                    <a:cubicBezTo>
                      <a:pt x="381" y="108"/>
                      <a:pt x="381" y="108"/>
                      <a:pt x="381" y="108"/>
                    </a:cubicBezTo>
                    <a:cubicBezTo>
                      <a:pt x="374" y="108"/>
                      <a:pt x="374" y="108"/>
                      <a:pt x="374" y="108"/>
                    </a:cubicBezTo>
                    <a:cubicBezTo>
                      <a:pt x="374" y="108"/>
                      <a:pt x="374" y="108"/>
                      <a:pt x="374" y="108"/>
                    </a:cubicBezTo>
                    <a:cubicBezTo>
                      <a:pt x="375" y="109"/>
                      <a:pt x="376" y="111"/>
                      <a:pt x="376" y="113"/>
                    </a:cubicBezTo>
                    <a:cubicBezTo>
                      <a:pt x="376" y="116"/>
                      <a:pt x="374" y="119"/>
                      <a:pt x="371" y="119"/>
                    </a:cubicBezTo>
                    <a:cubicBezTo>
                      <a:pt x="371" y="124"/>
                      <a:pt x="371" y="124"/>
                      <a:pt x="371" y="124"/>
                    </a:cubicBezTo>
                    <a:cubicBezTo>
                      <a:pt x="370" y="124"/>
                      <a:pt x="370" y="124"/>
                      <a:pt x="370" y="124"/>
                    </a:cubicBezTo>
                    <a:cubicBezTo>
                      <a:pt x="370" y="280"/>
                      <a:pt x="370" y="280"/>
                      <a:pt x="370" y="280"/>
                    </a:cubicBezTo>
                    <a:cubicBezTo>
                      <a:pt x="375" y="280"/>
                      <a:pt x="375" y="280"/>
                      <a:pt x="375" y="280"/>
                    </a:cubicBezTo>
                    <a:cubicBezTo>
                      <a:pt x="375" y="285"/>
                      <a:pt x="375" y="285"/>
                      <a:pt x="375" y="285"/>
                    </a:cubicBezTo>
                    <a:cubicBezTo>
                      <a:pt x="380" y="285"/>
                      <a:pt x="380" y="285"/>
                      <a:pt x="380" y="285"/>
                    </a:cubicBezTo>
                    <a:cubicBezTo>
                      <a:pt x="380" y="297"/>
                      <a:pt x="380" y="297"/>
                      <a:pt x="380" y="297"/>
                    </a:cubicBezTo>
                    <a:cubicBezTo>
                      <a:pt x="403" y="297"/>
                      <a:pt x="403" y="297"/>
                      <a:pt x="403" y="297"/>
                    </a:cubicBezTo>
                    <a:cubicBezTo>
                      <a:pt x="403" y="311"/>
                      <a:pt x="403" y="311"/>
                      <a:pt x="403" y="311"/>
                    </a:cubicBezTo>
                    <a:cubicBezTo>
                      <a:pt x="412" y="311"/>
                      <a:pt x="412" y="311"/>
                      <a:pt x="412" y="311"/>
                    </a:cubicBezTo>
                    <a:cubicBezTo>
                      <a:pt x="412" y="323"/>
                      <a:pt x="412" y="323"/>
                      <a:pt x="412" y="323"/>
                    </a:cubicBezTo>
                    <a:cubicBezTo>
                      <a:pt x="421" y="323"/>
                      <a:pt x="421" y="323"/>
                      <a:pt x="421" y="323"/>
                    </a:cubicBezTo>
                    <a:cubicBezTo>
                      <a:pt x="421" y="336"/>
                      <a:pt x="421" y="336"/>
                      <a:pt x="421" y="336"/>
                    </a:cubicBezTo>
                    <a:cubicBezTo>
                      <a:pt x="431" y="336"/>
                      <a:pt x="431" y="336"/>
                      <a:pt x="431" y="336"/>
                    </a:cubicBezTo>
                    <a:cubicBezTo>
                      <a:pt x="431" y="351"/>
                      <a:pt x="431" y="351"/>
                      <a:pt x="431" y="351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5" y="303"/>
                      <a:pt x="465" y="303"/>
                      <a:pt x="465" y="303"/>
                    </a:cubicBezTo>
                    <a:cubicBezTo>
                      <a:pt x="461" y="303"/>
                      <a:pt x="461" y="303"/>
                      <a:pt x="461" y="303"/>
                    </a:cubicBezTo>
                    <a:cubicBezTo>
                      <a:pt x="461" y="104"/>
                      <a:pt x="461" y="104"/>
                      <a:pt x="461" y="104"/>
                    </a:cubicBezTo>
                    <a:lnTo>
                      <a:pt x="47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2963863" y="4057651"/>
                <a:ext cx="63500" cy="346075"/>
              </a:xfrm>
              <a:custGeom>
                <a:avLst/>
                <a:gdLst>
                  <a:gd name="T0" fmla="*/ 34 w 35"/>
                  <a:gd name="T1" fmla="*/ 11 h 189"/>
                  <a:gd name="T2" fmla="*/ 29 w 35"/>
                  <a:gd name="T3" fmla="*/ 5 h 189"/>
                  <a:gd name="T4" fmla="*/ 32 w 35"/>
                  <a:gd name="T5" fmla="*/ 0 h 189"/>
                  <a:gd name="T6" fmla="*/ 32 w 35"/>
                  <a:gd name="T7" fmla="*/ 0 h 189"/>
                  <a:gd name="T8" fmla="*/ 4 w 35"/>
                  <a:gd name="T9" fmla="*/ 0 h 189"/>
                  <a:gd name="T10" fmla="*/ 4 w 35"/>
                  <a:gd name="T11" fmla="*/ 0 h 189"/>
                  <a:gd name="T12" fmla="*/ 7 w 35"/>
                  <a:gd name="T13" fmla="*/ 5 h 189"/>
                  <a:gd name="T14" fmla="*/ 1 w 35"/>
                  <a:gd name="T15" fmla="*/ 11 h 189"/>
                  <a:gd name="T16" fmla="*/ 1 w 35"/>
                  <a:gd name="T17" fmla="*/ 16 h 189"/>
                  <a:gd name="T18" fmla="*/ 0 w 35"/>
                  <a:gd name="T19" fmla="*/ 16 h 189"/>
                  <a:gd name="T20" fmla="*/ 0 w 35"/>
                  <a:gd name="T21" fmla="*/ 172 h 189"/>
                  <a:gd name="T22" fmla="*/ 6 w 35"/>
                  <a:gd name="T23" fmla="*/ 172 h 189"/>
                  <a:gd name="T24" fmla="*/ 6 w 35"/>
                  <a:gd name="T25" fmla="*/ 177 h 189"/>
                  <a:gd name="T26" fmla="*/ 10 w 35"/>
                  <a:gd name="T27" fmla="*/ 177 h 189"/>
                  <a:gd name="T28" fmla="*/ 10 w 35"/>
                  <a:gd name="T29" fmla="*/ 189 h 189"/>
                  <a:gd name="T30" fmla="*/ 26 w 35"/>
                  <a:gd name="T31" fmla="*/ 189 h 189"/>
                  <a:gd name="T32" fmla="*/ 26 w 35"/>
                  <a:gd name="T33" fmla="*/ 177 h 189"/>
                  <a:gd name="T34" fmla="*/ 30 w 35"/>
                  <a:gd name="T35" fmla="*/ 177 h 189"/>
                  <a:gd name="T36" fmla="*/ 30 w 35"/>
                  <a:gd name="T37" fmla="*/ 172 h 189"/>
                  <a:gd name="T38" fmla="*/ 35 w 35"/>
                  <a:gd name="T39" fmla="*/ 172 h 189"/>
                  <a:gd name="T40" fmla="*/ 35 w 35"/>
                  <a:gd name="T41" fmla="*/ 16 h 189"/>
                  <a:gd name="T42" fmla="*/ 34 w 35"/>
                  <a:gd name="T43" fmla="*/ 16 h 189"/>
                  <a:gd name="T44" fmla="*/ 34 w 35"/>
                  <a:gd name="T45" fmla="*/ 1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" h="189">
                    <a:moveTo>
                      <a:pt x="34" y="11"/>
                    </a:moveTo>
                    <a:cubicBezTo>
                      <a:pt x="31" y="10"/>
                      <a:pt x="29" y="8"/>
                      <a:pt x="29" y="5"/>
                    </a:cubicBezTo>
                    <a:cubicBezTo>
                      <a:pt x="29" y="3"/>
                      <a:pt x="30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1"/>
                      <a:pt x="7" y="3"/>
                      <a:pt x="7" y="5"/>
                    </a:cubicBezTo>
                    <a:cubicBezTo>
                      <a:pt x="7" y="8"/>
                      <a:pt x="4" y="11"/>
                      <a:pt x="1" y="1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6" y="177"/>
                      <a:pt x="6" y="177"/>
                      <a:pt x="6" y="177"/>
                    </a:cubicBezTo>
                    <a:cubicBezTo>
                      <a:pt x="10" y="177"/>
                      <a:pt x="10" y="177"/>
                      <a:pt x="10" y="177"/>
                    </a:cubicBezTo>
                    <a:cubicBezTo>
                      <a:pt x="10" y="189"/>
                      <a:pt x="10" y="189"/>
                      <a:pt x="10" y="189"/>
                    </a:cubicBezTo>
                    <a:cubicBezTo>
                      <a:pt x="26" y="189"/>
                      <a:pt x="26" y="189"/>
                      <a:pt x="26" y="189"/>
                    </a:cubicBezTo>
                    <a:cubicBezTo>
                      <a:pt x="26" y="177"/>
                      <a:pt x="26" y="177"/>
                      <a:pt x="26" y="177"/>
                    </a:cubicBezTo>
                    <a:cubicBezTo>
                      <a:pt x="30" y="177"/>
                      <a:pt x="30" y="177"/>
                      <a:pt x="30" y="177"/>
                    </a:cubicBezTo>
                    <a:cubicBezTo>
                      <a:pt x="30" y="172"/>
                      <a:pt x="30" y="172"/>
                      <a:pt x="30" y="17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lnTo>
                      <a:pt x="3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795588" y="4184651"/>
                <a:ext cx="17463" cy="25400"/>
              </a:xfrm>
              <a:custGeom>
                <a:avLst/>
                <a:gdLst>
                  <a:gd name="T0" fmla="*/ 0 w 9"/>
                  <a:gd name="T1" fmla="*/ 7 h 14"/>
                  <a:gd name="T2" fmla="*/ 9 w 9"/>
                  <a:gd name="T3" fmla="*/ 14 h 14"/>
                  <a:gd name="T4" fmla="*/ 9 w 9"/>
                  <a:gd name="T5" fmla="*/ 0 h 14"/>
                  <a:gd name="T6" fmla="*/ 2 w 9"/>
                  <a:gd name="T7" fmla="*/ 2 h 14"/>
                  <a:gd name="T8" fmla="*/ 0 w 9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0" y="7"/>
                    </a:moveTo>
                    <a:cubicBezTo>
                      <a:pt x="0" y="11"/>
                      <a:pt x="3" y="14"/>
                      <a:pt x="9" y="1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820988" y="4241801"/>
                <a:ext cx="19050" cy="31750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8 h 17"/>
                  <a:gd name="T6" fmla="*/ 0 w 10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7" y="16"/>
                      <a:pt x="10" y="13"/>
                      <a:pt x="10" y="8"/>
                    </a:cubicBezTo>
                    <a:cubicBezTo>
                      <a:pt x="10" y="4"/>
                      <a:pt x="7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2"/>
              <p:cNvSpPr>
                <a:spLocks noEditPoints="1"/>
              </p:cNvSpPr>
              <p:nvPr/>
            </p:nvSpPr>
            <p:spPr bwMode="auto">
              <a:xfrm>
                <a:off x="2711451" y="4057651"/>
                <a:ext cx="214313" cy="346075"/>
              </a:xfrm>
              <a:custGeom>
                <a:avLst/>
                <a:gdLst>
                  <a:gd name="T0" fmla="*/ 116 w 117"/>
                  <a:gd name="T1" fmla="*/ 11 h 189"/>
                  <a:gd name="T2" fmla="*/ 111 w 117"/>
                  <a:gd name="T3" fmla="*/ 5 h 189"/>
                  <a:gd name="T4" fmla="*/ 114 w 117"/>
                  <a:gd name="T5" fmla="*/ 0 h 189"/>
                  <a:gd name="T6" fmla="*/ 114 w 117"/>
                  <a:gd name="T7" fmla="*/ 0 h 189"/>
                  <a:gd name="T8" fmla="*/ 4 w 117"/>
                  <a:gd name="T9" fmla="*/ 0 h 189"/>
                  <a:gd name="T10" fmla="*/ 4 w 117"/>
                  <a:gd name="T11" fmla="*/ 0 h 189"/>
                  <a:gd name="T12" fmla="*/ 7 w 117"/>
                  <a:gd name="T13" fmla="*/ 5 h 189"/>
                  <a:gd name="T14" fmla="*/ 1 w 117"/>
                  <a:gd name="T15" fmla="*/ 11 h 189"/>
                  <a:gd name="T16" fmla="*/ 1 w 117"/>
                  <a:gd name="T17" fmla="*/ 16 h 189"/>
                  <a:gd name="T18" fmla="*/ 0 w 117"/>
                  <a:gd name="T19" fmla="*/ 16 h 189"/>
                  <a:gd name="T20" fmla="*/ 0 w 117"/>
                  <a:gd name="T21" fmla="*/ 172 h 189"/>
                  <a:gd name="T22" fmla="*/ 6 w 117"/>
                  <a:gd name="T23" fmla="*/ 172 h 189"/>
                  <a:gd name="T24" fmla="*/ 6 w 117"/>
                  <a:gd name="T25" fmla="*/ 177 h 189"/>
                  <a:gd name="T26" fmla="*/ 10 w 117"/>
                  <a:gd name="T27" fmla="*/ 177 h 189"/>
                  <a:gd name="T28" fmla="*/ 10 w 117"/>
                  <a:gd name="T29" fmla="*/ 189 h 189"/>
                  <a:gd name="T30" fmla="*/ 108 w 117"/>
                  <a:gd name="T31" fmla="*/ 189 h 189"/>
                  <a:gd name="T32" fmla="*/ 108 w 117"/>
                  <a:gd name="T33" fmla="*/ 177 h 189"/>
                  <a:gd name="T34" fmla="*/ 113 w 117"/>
                  <a:gd name="T35" fmla="*/ 177 h 189"/>
                  <a:gd name="T36" fmla="*/ 113 w 117"/>
                  <a:gd name="T37" fmla="*/ 172 h 189"/>
                  <a:gd name="T38" fmla="*/ 117 w 117"/>
                  <a:gd name="T39" fmla="*/ 172 h 189"/>
                  <a:gd name="T40" fmla="*/ 117 w 117"/>
                  <a:gd name="T41" fmla="*/ 16 h 189"/>
                  <a:gd name="T42" fmla="*/ 116 w 117"/>
                  <a:gd name="T43" fmla="*/ 16 h 189"/>
                  <a:gd name="T44" fmla="*/ 116 w 117"/>
                  <a:gd name="T45" fmla="*/ 11 h 189"/>
                  <a:gd name="T46" fmla="*/ 80 w 117"/>
                  <a:gd name="T47" fmla="*/ 126 h 189"/>
                  <a:gd name="T48" fmla="*/ 60 w 117"/>
                  <a:gd name="T49" fmla="*/ 132 h 189"/>
                  <a:gd name="T50" fmla="*/ 60 w 117"/>
                  <a:gd name="T51" fmla="*/ 141 h 189"/>
                  <a:gd name="T52" fmla="*/ 53 w 117"/>
                  <a:gd name="T53" fmla="*/ 141 h 189"/>
                  <a:gd name="T54" fmla="*/ 53 w 117"/>
                  <a:gd name="T55" fmla="*/ 132 h 189"/>
                  <a:gd name="T56" fmla="*/ 30 w 117"/>
                  <a:gd name="T57" fmla="*/ 129 h 189"/>
                  <a:gd name="T58" fmla="*/ 32 w 117"/>
                  <a:gd name="T59" fmla="*/ 114 h 189"/>
                  <a:gd name="T60" fmla="*/ 53 w 117"/>
                  <a:gd name="T61" fmla="*/ 118 h 189"/>
                  <a:gd name="T62" fmla="*/ 53 w 117"/>
                  <a:gd name="T63" fmla="*/ 100 h 189"/>
                  <a:gd name="T64" fmla="*/ 35 w 117"/>
                  <a:gd name="T65" fmla="*/ 93 h 189"/>
                  <a:gd name="T66" fmla="*/ 27 w 117"/>
                  <a:gd name="T67" fmla="*/ 78 h 189"/>
                  <a:gd name="T68" fmla="*/ 35 w 117"/>
                  <a:gd name="T69" fmla="*/ 61 h 189"/>
                  <a:gd name="T70" fmla="*/ 55 w 117"/>
                  <a:gd name="T71" fmla="*/ 55 h 189"/>
                  <a:gd name="T72" fmla="*/ 55 w 117"/>
                  <a:gd name="T73" fmla="*/ 46 h 189"/>
                  <a:gd name="T74" fmla="*/ 62 w 117"/>
                  <a:gd name="T75" fmla="*/ 46 h 189"/>
                  <a:gd name="T76" fmla="*/ 62 w 117"/>
                  <a:gd name="T77" fmla="*/ 55 h 189"/>
                  <a:gd name="T78" fmla="*/ 83 w 117"/>
                  <a:gd name="T79" fmla="*/ 58 h 189"/>
                  <a:gd name="T80" fmla="*/ 82 w 117"/>
                  <a:gd name="T81" fmla="*/ 73 h 189"/>
                  <a:gd name="T82" fmla="*/ 62 w 117"/>
                  <a:gd name="T83" fmla="*/ 69 h 189"/>
                  <a:gd name="T84" fmla="*/ 62 w 117"/>
                  <a:gd name="T85" fmla="*/ 85 h 189"/>
                  <a:gd name="T86" fmla="*/ 81 w 117"/>
                  <a:gd name="T87" fmla="*/ 92 h 189"/>
                  <a:gd name="T88" fmla="*/ 89 w 117"/>
                  <a:gd name="T89" fmla="*/ 109 h 189"/>
                  <a:gd name="T90" fmla="*/ 80 w 117"/>
                  <a:gd name="T91" fmla="*/ 12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" h="189">
                    <a:moveTo>
                      <a:pt x="116" y="11"/>
                    </a:moveTo>
                    <a:cubicBezTo>
                      <a:pt x="113" y="10"/>
                      <a:pt x="111" y="8"/>
                      <a:pt x="111" y="5"/>
                    </a:cubicBezTo>
                    <a:cubicBezTo>
                      <a:pt x="111" y="3"/>
                      <a:pt x="112" y="1"/>
                      <a:pt x="11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1"/>
                      <a:pt x="7" y="3"/>
                      <a:pt x="7" y="5"/>
                    </a:cubicBezTo>
                    <a:cubicBezTo>
                      <a:pt x="7" y="8"/>
                      <a:pt x="4" y="11"/>
                      <a:pt x="1" y="1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6" y="177"/>
                      <a:pt x="6" y="177"/>
                      <a:pt x="6" y="177"/>
                    </a:cubicBezTo>
                    <a:cubicBezTo>
                      <a:pt x="10" y="177"/>
                      <a:pt x="10" y="177"/>
                      <a:pt x="10" y="177"/>
                    </a:cubicBezTo>
                    <a:cubicBezTo>
                      <a:pt x="10" y="189"/>
                      <a:pt x="10" y="189"/>
                      <a:pt x="10" y="189"/>
                    </a:cubicBezTo>
                    <a:cubicBezTo>
                      <a:pt x="108" y="189"/>
                      <a:pt x="108" y="189"/>
                      <a:pt x="108" y="189"/>
                    </a:cubicBezTo>
                    <a:cubicBezTo>
                      <a:pt x="108" y="177"/>
                      <a:pt x="108" y="177"/>
                      <a:pt x="108" y="177"/>
                    </a:cubicBezTo>
                    <a:cubicBezTo>
                      <a:pt x="113" y="177"/>
                      <a:pt x="113" y="177"/>
                      <a:pt x="113" y="177"/>
                    </a:cubicBez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7" y="172"/>
                      <a:pt x="117" y="172"/>
                      <a:pt x="117" y="172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6" y="16"/>
                      <a:pt x="116" y="16"/>
                      <a:pt x="116" y="16"/>
                    </a:cubicBezTo>
                    <a:lnTo>
                      <a:pt x="116" y="11"/>
                    </a:lnTo>
                    <a:close/>
                    <a:moveTo>
                      <a:pt x="80" y="126"/>
                    </a:moveTo>
                    <a:cubicBezTo>
                      <a:pt x="75" y="130"/>
                      <a:pt x="68" y="132"/>
                      <a:pt x="60" y="132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43" y="132"/>
                      <a:pt x="35" y="131"/>
                      <a:pt x="30" y="129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38" y="117"/>
                      <a:pt x="46" y="118"/>
                      <a:pt x="53" y="118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46" y="99"/>
                      <a:pt x="40" y="97"/>
                      <a:pt x="35" y="93"/>
                    </a:cubicBezTo>
                    <a:cubicBezTo>
                      <a:pt x="30" y="89"/>
                      <a:pt x="27" y="84"/>
                      <a:pt x="27" y="78"/>
                    </a:cubicBezTo>
                    <a:cubicBezTo>
                      <a:pt x="27" y="70"/>
                      <a:pt x="30" y="65"/>
                      <a:pt x="35" y="61"/>
                    </a:cubicBezTo>
                    <a:cubicBezTo>
                      <a:pt x="40" y="57"/>
                      <a:pt x="47" y="56"/>
                      <a:pt x="55" y="55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71" y="55"/>
                      <a:pt x="78" y="56"/>
                      <a:pt x="83" y="58"/>
                    </a:cubicBezTo>
                    <a:cubicBezTo>
                      <a:pt x="82" y="73"/>
                      <a:pt x="82" y="73"/>
                      <a:pt x="82" y="73"/>
                    </a:cubicBezTo>
                    <a:cubicBezTo>
                      <a:pt x="75" y="70"/>
                      <a:pt x="69" y="69"/>
                      <a:pt x="62" y="69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71" y="86"/>
                      <a:pt x="77" y="89"/>
                      <a:pt x="81" y="92"/>
                    </a:cubicBezTo>
                    <a:cubicBezTo>
                      <a:pt x="86" y="95"/>
                      <a:pt x="89" y="101"/>
                      <a:pt x="89" y="109"/>
                    </a:cubicBezTo>
                    <a:cubicBezTo>
                      <a:pt x="89" y="116"/>
                      <a:pt x="86" y="122"/>
                      <a:pt x="8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2611438" y="4057651"/>
                <a:ext cx="61913" cy="346075"/>
              </a:xfrm>
              <a:custGeom>
                <a:avLst/>
                <a:gdLst>
                  <a:gd name="T0" fmla="*/ 33 w 34"/>
                  <a:gd name="T1" fmla="*/ 11 h 189"/>
                  <a:gd name="T2" fmla="*/ 28 w 34"/>
                  <a:gd name="T3" fmla="*/ 5 h 189"/>
                  <a:gd name="T4" fmla="*/ 31 w 34"/>
                  <a:gd name="T5" fmla="*/ 0 h 189"/>
                  <a:gd name="T6" fmla="*/ 31 w 34"/>
                  <a:gd name="T7" fmla="*/ 0 h 189"/>
                  <a:gd name="T8" fmla="*/ 4 w 34"/>
                  <a:gd name="T9" fmla="*/ 0 h 189"/>
                  <a:gd name="T10" fmla="*/ 4 w 34"/>
                  <a:gd name="T11" fmla="*/ 0 h 189"/>
                  <a:gd name="T12" fmla="*/ 6 w 34"/>
                  <a:gd name="T13" fmla="*/ 5 h 189"/>
                  <a:gd name="T14" fmla="*/ 1 w 34"/>
                  <a:gd name="T15" fmla="*/ 11 h 189"/>
                  <a:gd name="T16" fmla="*/ 1 w 34"/>
                  <a:gd name="T17" fmla="*/ 16 h 189"/>
                  <a:gd name="T18" fmla="*/ 0 w 34"/>
                  <a:gd name="T19" fmla="*/ 16 h 189"/>
                  <a:gd name="T20" fmla="*/ 0 w 34"/>
                  <a:gd name="T21" fmla="*/ 172 h 189"/>
                  <a:gd name="T22" fmla="*/ 5 w 34"/>
                  <a:gd name="T23" fmla="*/ 172 h 189"/>
                  <a:gd name="T24" fmla="*/ 5 w 34"/>
                  <a:gd name="T25" fmla="*/ 177 h 189"/>
                  <a:gd name="T26" fmla="*/ 10 w 34"/>
                  <a:gd name="T27" fmla="*/ 177 h 189"/>
                  <a:gd name="T28" fmla="*/ 10 w 34"/>
                  <a:gd name="T29" fmla="*/ 189 h 189"/>
                  <a:gd name="T30" fmla="*/ 25 w 34"/>
                  <a:gd name="T31" fmla="*/ 189 h 189"/>
                  <a:gd name="T32" fmla="*/ 25 w 34"/>
                  <a:gd name="T33" fmla="*/ 177 h 189"/>
                  <a:gd name="T34" fmla="*/ 30 w 34"/>
                  <a:gd name="T35" fmla="*/ 177 h 189"/>
                  <a:gd name="T36" fmla="*/ 30 w 34"/>
                  <a:gd name="T37" fmla="*/ 172 h 189"/>
                  <a:gd name="T38" fmla="*/ 34 w 34"/>
                  <a:gd name="T39" fmla="*/ 172 h 189"/>
                  <a:gd name="T40" fmla="*/ 34 w 34"/>
                  <a:gd name="T41" fmla="*/ 16 h 189"/>
                  <a:gd name="T42" fmla="*/ 33 w 34"/>
                  <a:gd name="T43" fmla="*/ 16 h 189"/>
                  <a:gd name="T44" fmla="*/ 33 w 34"/>
                  <a:gd name="T45" fmla="*/ 1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189">
                    <a:moveTo>
                      <a:pt x="33" y="11"/>
                    </a:moveTo>
                    <a:cubicBezTo>
                      <a:pt x="31" y="10"/>
                      <a:pt x="28" y="8"/>
                      <a:pt x="28" y="5"/>
                    </a:cubicBezTo>
                    <a:cubicBezTo>
                      <a:pt x="28" y="3"/>
                      <a:pt x="30" y="1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6" y="3"/>
                      <a:pt x="6" y="5"/>
                    </a:cubicBezTo>
                    <a:cubicBezTo>
                      <a:pt x="6" y="8"/>
                      <a:pt x="4" y="11"/>
                      <a:pt x="1" y="1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10" y="177"/>
                      <a:pt x="10" y="177"/>
                      <a:pt x="10" y="177"/>
                    </a:cubicBezTo>
                    <a:cubicBezTo>
                      <a:pt x="10" y="189"/>
                      <a:pt x="10" y="189"/>
                      <a:pt x="10" y="189"/>
                    </a:cubicBezTo>
                    <a:cubicBezTo>
                      <a:pt x="25" y="189"/>
                      <a:pt x="25" y="189"/>
                      <a:pt x="25" y="189"/>
                    </a:cubicBezTo>
                    <a:cubicBezTo>
                      <a:pt x="25" y="177"/>
                      <a:pt x="25" y="177"/>
                      <a:pt x="25" y="177"/>
                    </a:cubicBezTo>
                    <a:cubicBezTo>
                      <a:pt x="30" y="177"/>
                      <a:pt x="30" y="177"/>
                      <a:pt x="30" y="177"/>
                    </a:cubicBezTo>
                    <a:cubicBezTo>
                      <a:pt x="30" y="172"/>
                      <a:pt x="30" y="172"/>
                      <a:pt x="30" y="172"/>
                    </a:cubicBezTo>
                    <a:cubicBezTo>
                      <a:pt x="34" y="172"/>
                      <a:pt x="34" y="172"/>
                      <a:pt x="34" y="172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3" y="16"/>
                    </a:cubicBezTo>
                    <a:lnTo>
                      <a:pt x="3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096335" y="3997980"/>
              <a:ext cx="4431539" cy="1535151"/>
              <a:chOff x="1096335" y="3997980"/>
              <a:chExt cx="4431539" cy="1535151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096335" y="4480972"/>
                <a:ext cx="2565318" cy="492443"/>
              </a:xfrm>
              <a:prstGeom prst="rect">
                <a:avLst/>
              </a:prstGeom>
              <a:noFill/>
            </p:spPr>
            <p:txBody>
              <a:bodyPr wrap="none" lIns="0" tIns="0" rIns="91440" bIns="0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90+ </a:t>
                </a: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corporations have joined </a:t>
                </a:r>
                <a:b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blockchain consortia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Hexagon 10"/>
              <p:cNvSpPr/>
              <p:nvPr/>
            </p:nvSpPr>
            <p:spPr>
              <a:xfrm>
                <a:off x="3747100" y="3997980"/>
                <a:ext cx="1780774" cy="1535151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49807" y="4005329"/>
              <a:ext cx="1778066" cy="569387"/>
            </a:xfrm>
            <a:prstGeom prst="rect">
              <a:avLst/>
            </a:prstGeom>
            <a:noFill/>
          </p:spPr>
          <p:txBody>
            <a:bodyPr wrap="square" lIns="0" tIns="13716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Consortium </a:t>
              </a:r>
              <a:br>
                <a:rPr lang="en-US" sz="1400" b="1" dirty="0" smtClean="0">
                  <a:solidFill>
                    <a:schemeClr val="tx2"/>
                  </a:solidFill>
                </a:rPr>
              </a:br>
              <a:r>
                <a:rPr lang="en-US" sz="1400" b="1" dirty="0" smtClean="0">
                  <a:solidFill>
                    <a:schemeClr val="tx2"/>
                  </a:solidFill>
                </a:rPr>
                <a:t>efforts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4345086" y="4702203"/>
              <a:ext cx="640339" cy="548640"/>
              <a:chOff x="2133600" y="2068513"/>
              <a:chExt cx="1308101" cy="1120776"/>
            </a:xfrm>
            <a:solidFill>
              <a:schemeClr val="tx2"/>
            </a:solidFill>
          </p:grpSpPr>
          <p:sp>
            <p:nvSpPr>
              <p:cNvPr id="29" name="Freeform 55"/>
              <p:cNvSpPr>
                <a:spLocks noEditPoints="1"/>
              </p:cNvSpPr>
              <p:nvPr/>
            </p:nvSpPr>
            <p:spPr bwMode="auto">
              <a:xfrm>
                <a:off x="2433638" y="2068513"/>
                <a:ext cx="495300" cy="565150"/>
              </a:xfrm>
              <a:custGeom>
                <a:avLst/>
                <a:gdLst>
                  <a:gd name="T0" fmla="*/ 94 w 132"/>
                  <a:gd name="T1" fmla="*/ 29 h 151"/>
                  <a:gd name="T2" fmla="*/ 66 w 132"/>
                  <a:gd name="T3" fmla="*/ 0 h 151"/>
                  <a:gd name="T4" fmla="*/ 37 w 132"/>
                  <a:gd name="T5" fmla="*/ 29 h 151"/>
                  <a:gd name="T6" fmla="*/ 94 w 132"/>
                  <a:gd name="T7" fmla="*/ 29 h 151"/>
                  <a:gd name="T8" fmla="*/ 0 w 132"/>
                  <a:gd name="T9" fmla="*/ 137 h 151"/>
                  <a:gd name="T10" fmla="*/ 8 w 132"/>
                  <a:gd name="T11" fmla="*/ 97 h 151"/>
                  <a:gd name="T12" fmla="*/ 39 w 132"/>
                  <a:gd name="T13" fmla="*/ 75 h 151"/>
                  <a:gd name="T14" fmla="*/ 42 w 132"/>
                  <a:gd name="T15" fmla="*/ 75 h 151"/>
                  <a:gd name="T16" fmla="*/ 61 w 132"/>
                  <a:gd name="T17" fmla="*/ 103 h 151"/>
                  <a:gd name="T18" fmla="*/ 61 w 132"/>
                  <a:gd name="T19" fmla="*/ 88 h 151"/>
                  <a:gd name="T20" fmla="*/ 58 w 132"/>
                  <a:gd name="T21" fmla="*/ 85 h 151"/>
                  <a:gd name="T22" fmla="*/ 66 w 132"/>
                  <a:gd name="T23" fmla="*/ 79 h 151"/>
                  <a:gd name="T24" fmla="*/ 74 w 132"/>
                  <a:gd name="T25" fmla="*/ 85 h 151"/>
                  <a:gd name="T26" fmla="*/ 71 w 132"/>
                  <a:gd name="T27" fmla="*/ 88 h 151"/>
                  <a:gd name="T28" fmla="*/ 71 w 132"/>
                  <a:gd name="T29" fmla="*/ 103 h 151"/>
                  <a:gd name="T30" fmla="*/ 90 w 132"/>
                  <a:gd name="T31" fmla="*/ 75 h 151"/>
                  <a:gd name="T32" fmla="*/ 93 w 132"/>
                  <a:gd name="T33" fmla="*/ 75 h 151"/>
                  <a:gd name="T34" fmla="*/ 124 w 132"/>
                  <a:gd name="T35" fmla="*/ 97 h 151"/>
                  <a:gd name="T36" fmla="*/ 132 w 132"/>
                  <a:gd name="T37" fmla="*/ 137 h 151"/>
                  <a:gd name="T38" fmla="*/ 0 w 132"/>
                  <a:gd name="T3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2" h="151">
                    <a:moveTo>
                      <a:pt x="94" y="29"/>
                    </a:moveTo>
                    <a:cubicBezTo>
                      <a:pt x="94" y="13"/>
                      <a:pt x="84" y="0"/>
                      <a:pt x="66" y="0"/>
                    </a:cubicBezTo>
                    <a:cubicBezTo>
                      <a:pt x="47" y="0"/>
                      <a:pt x="38" y="13"/>
                      <a:pt x="37" y="29"/>
                    </a:cubicBezTo>
                    <a:cubicBezTo>
                      <a:pt x="37" y="90"/>
                      <a:pt x="95" y="89"/>
                      <a:pt x="94" y="29"/>
                    </a:cubicBezTo>
                    <a:close/>
                    <a:moveTo>
                      <a:pt x="0" y="137"/>
                    </a:moveTo>
                    <a:cubicBezTo>
                      <a:pt x="1" y="123"/>
                      <a:pt x="2" y="108"/>
                      <a:pt x="8" y="97"/>
                    </a:cubicBezTo>
                    <a:cubicBezTo>
                      <a:pt x="14" y="85"/>
                      <a:pt x="26" y="75"/>
                      <a:pt x="39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3" y="75"/>
                      <a:pt x="93" y="75"/>
                      <a:pt x="93" y="75"/>
                    </a:cubicBezTo>
                    <a:cubicBezTo>
                      <a:pt x="106" y="75"/>
                      <a:pt x="118" y="85"/>
                      <a:pt x="124" y="97"/>
                    </a:cubicBezTo>
                    <a:cubicBezTo>
                      <a:pt x="130" y="108"/>
                      <a:pt x="131" y="123"/>
                      <a:pt x="132" y="137"/>
                    </a:cubicBezTo>
                    <a:cubicBezTo>
                      <a:pt x="88" y="151"/>
                      <a:pt x="44" y="151"/>
                      <a:pt x="0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2846388" y="2068513"/>
                <a:ext cx="595313" cy="682625"/>
              </a:xfrm>
              <a:custGeom>
                <a:avLst/>
                <a:gdLst>
                  <a:gd name="T0" fmla="*/ 0 w 159"/>
                  <a:gd name="T1" fmla="*/ 0 h 182"/>
                  <a:gd name="T2" fmla="*/ 130 w 159"/>
                  <a:gd name="T3" fmla="*/ 129 h 182"/>
                  <a:gd name="T4" fmla="*/ 159 w 159"/>
                  <a:gd name="T5" fmla="*/ 129 h 182"/>
                  <a:gd name="T6" fmla="*/ 115 w 159"/>
                  <a:gd name="T7" fmla="*/ 182 h 182"/>
                  <a:gd name="T8" fmla="*/ 71 w 159"/>
                  <a:gd name="T9" fmla="*/ 129 h 182"/>
                  <a:gd name="T10" fmla="*/ 100 w 159"/>
                  <a:gd name="T11" fmla="*/ 129 h 182"/>
                  <a:gd name="T12" fmla="*/ 0 w 159"/>
                  <a:gd name="T13" fmla="*/ 30 h 182"/>
                  <a:gd name="T14" fmla="*/ 0 w 159"/>
                  <a:gd name="T1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82">
                    <a:moveTo>
                      <a:pt x="0" y="0"/>
                    </a:moveTo>
                    <a:cubicBezTo>
                      <a:pt x="72" y="0"/>
                      <a:pt x="130" y="58"/>
                      <a:pt x="130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15" y="182"/>
                      <a:pt x="115" y="182"/>
                      <a:pt x="115" y="182"/>
                    </a:cubicBezTo>
                    <a:cubicBezTo>
                      <a:pt x="71" y="129"/>
                      <a:pt x="71" y="129"/>
                      <a:pt x="71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99" y="74"/>
                      <a:pt x="55" y="30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57"/>
              <p:cNvSpPr>
                <a:spLocks/>
              </p:cNvSpPr>
              <p:nvPr/>
            </p:nvSpPr>
            <p:spPr bwMode="auto">
              <a:xfrm>
                <a:off x="2133600" y="2495551"/>
                <a:ext cx="592138" cy="677863"/>
              </a:xfrm>
              <a:custGeom>
                <a:avLst/>
                <a:gdLst>
                  <a:gd name="T0" fmla="*/ 158 w 158"/>
                  <a:gd name="T1" fmla="*/ 181 h 181"/>
                  <a:gd name="T2" fmla="*/ 28 w 158"/>
                  <a:gd name="T3" fmla="*/ 52 h 181"/>
                  <a:gd name="T4" fmla="*/ 0 w 158"/>
                  <a:gd name="T5" fmla="*/ 52 h 181"/>
                  <a:gd name="T6" fmla="*/ 44 w 158"/>
                  <a:gd name="T7" fmla="*/ 0 h 181"/>
                  <a:gd name="T8" fmla="*/ 87 w 158"/>
                  <a:gd name="T9" fmla="*/ 52 h 181"/>
                  <a:gd name="T10" fmla="*/ 59 w 158"/>
                  <a:gd name="T11" fmla="*/ 52 h 181"/>
                  <a:gd name="T12" fmla="*/ 158 w 158"/>
                  <a:gd name="T13" fmla="*/ 151 h 181"/>
                  <a:gd name="T14" fmla="*/ 158 w 158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81">
                    <a:moveTo>
                      <a:pt x="158" y="181"/>
                    </a:moveTo>
                    <a:cubicBezTo>
                      <a:pt x="87" y="181"/>
                      <a:pt x="29" y="124"/>
                      <a:pt x="28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107"/>
                      <a:pt x="104" y="151"/>
                      <a:pt x="158" y="151"/>
                    </a:cubicBezTo>
                    <a:cubicBezTo>
                      <a:pt x="158" y="181"/>
                      <a:pt x="158" y="181"/>
                      <a:pt x="158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58"/>
              <p:cNvSpPr>
                <a:spLocks noEditPoints="1"/>
              </p:cNvSpPr>
              <p:nvPr/>
            </p:nvSpPr>
            <p:spPr bwMode="auto">
              <a:xfrm>
                <a:off x="2782888" y="2622551"/>
                <a:ext cx="493713" cy="566738"/>
              </a:xfrm>
              <a:custGeom>
                <a:avLst/>
                <a:gdLst>
                  <a:gd name="T0" fmla="*/ 94 w 132"/>
                  <a:gd name="T1" fmla="*/ 29 h 151"/>
                  <a:gd name="T2" fmla="*/ 66 w 132"/>
                  <a:gd name="T3" fmla="*/ 0 h 151"/>
                  <a:gd name="T4" fmla="*/ 37 w 132"/>
                  <a:gd name="T5" fmla="*/ 29 h 151"/>
                  <a:gd name="T6" fmla="*/ 94 w 132"/>
                  <a:gd name="T7" fmla="*/ 29 h 151"/>
                  <a:gd name="T8" fmla="*/ 0 w 132"/>
                  <a:gd name="T9" fmla="*/ 137 h 151"/>
                  <a:gd name="T10" fmla="*/ 8 w 132"/>
                  <a:gd name="T11" fmla="*/ 97 h 151"/>
                  <a:gd name="T12" fmla="*/ 39 w 132"/>
                  <a:gd name="T13" fmla="*/ 75 h 151"/>
                  <a:gd name="T14" fmla="*/ 42 w 132"/>
                  <a:gd name="T15" fmla="*/ 75 h 151"/>
                  <a:gd name="T16" fmla="*/ 61 w 132"/>
                  <a:gd name="T17" fmla="*/ 103 h 151"/>
                  <a:gd name="T18" fmla="*/ 61 w 132"/>
                  <a:gd name="T19" fmla="*/ 89 h 151"/>
                  <a:gd name="T20" fmla="*/ 58 w 132"/>
                  <a:gd name="T21" fmla="*/ 85 h 151"/>
                  <a:gd name="T22" fmla="*/ 66 w 132"/>
                  <a:gd name="T23" fmla="*/ 79 h 151"/>
                  <a:gd name="T24" fmla="*/ 74 w 132"/>
                  <a:gd name="T25" fmla="*/ 85 h 151"/>
                  <a:gd name="T26" fmla="*/ 71 w 132"/>
                  <a:gd name="T27" fmla="*/ 89 h 151"/>
                  <a:gd name="T28" fmla="*/ 71 w 132"/>
                  <a:gd name="T29" fmla="*/ 103 h 151"/>
                  <a:gd name="T30" fmla="*/ 90 w 132"/>
                  <a:gd name="T31" fmla="*/ 75 h 151"/>
                  <a:gd name="T32" fmla="*/ 93 w 132"/>
                  <a:gd name="T33" fmla="*/ 75 h 151"/>
                  <a:gd name="T34" fmla="*/ 124 w 132"/>
                  <a:gd name="T35" fmla="*/ 97 h 151"/>
                  <a:gd name="T36" fmla="*/ 132 w 132"/>
                  <a:gd name="T37" fmla="*/ 137 h 151"/>
                  <a:gd name="T38" fmla="*/ 0 w 132"/>
                  <a:gd name="T3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2" h="151">
                    <a:moveTo>
                      <a:pt x="94" y="29"/>
                    </a:moveTo>
                    <a:cubicBezTo>
                      <a:pt x="94" y="13"/>
                      <a:pt x="83" y="0"/>
                      <a:pt x="66" y="0"/>
                    </a:cubicBezTo>
                    <a:cubicBezTo>
                      <a:pt x="47" y="0"/>
                      <a:pt x="38" y="13"/>
                      <a:pt x="37" y="29"/>
                    </a:cubicBezTo>
                    <a:cubicBezTo>
                      <a:pt x="37" y="90"/>
                      <a:pt x="95" y="89"/>
                      <a:pt x="94" y="29"/>
                    </a:cubicBezTo>
                    <a:close/>
                    <a:moveTo>
                      <a:pt x="0" y="137"/>
                    </a:moveTo>
                    <a:cubicBezTo>
                      <a:pt x="0" y="123"/>
                      <a:pt x="2" y="108"/>
                      <a:pt x="8" y="97"/>
                    </a:cubicBezTo>
                    <a:cubicBezTo>
                      <a:pt x="14" y="85"/>
                      <a:pt x="25" y="75"/>
                      <a:pt x="39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3" y="75"/>
                      <a:pt x="93" y="75"/>
                      <a:pt x="93" y="75"/>
                    </a:cubicBezTo>
                    <a:cubicBezTo>
                      <a:pt x="106" y="75"/>
                      <a:pt x="118" y="85"/>
                      <a:pt x="124" y="97"/>
                    </a:cubicBezTo>
                    <a:cubicBezTo>
                      <a:pt x="130" y="108"/>
                      <a:pt x="131" y="123"/>
                      <a:pt x="132" y="137"/>
                    </a:cubicBezTo>
                    <a:cubicBezTo>
                      <a:pt x="88" y="151"/>
                      <a:pt x="44" y="151"/>
                      <a:pt x="0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191351" y="1604897"/>
              <a:ext cx="3913904" cy="1535151"/>
              <a:chOff x="5191351" y="1604897"/>
              <a:chExt cx="3913904" cy="1535151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033469" y="1604897"/>
                <a:ext cx="2071786" cy="492443"/>
              </a:xfrm>
              <a:prstGeom prst="rect">
                <a:avLst/>
              </a:prstGeom>
              <a:noFill/>
            </p:spPr>
            <p:txBody>
              <a:bodyPr wrap="none" lIns="0" tIns="0" rIns="9144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24+</a:t>
                </a: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countries currently </a:t>
                </a:r>
                <a:b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investing in blockchain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Hexagon 6"/>
              <p:cNvSpPr/>
              <p:nvPr/>
            </p:nvSpPr>
            <p:spPr>
              <a:xfrm>
                <a:off x="5192382" y="1604897"/>
                <a:ext cx="1780774" cy="1535151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91351" y="1616976"/>
                <a:ext cx="1778066" cy="569387"/>
              </a:xfrm>
              <a:prstGeom prst="rect">
                <a:avLst/>
              </a:prstGeom>
              <a:noFill/>
            </p:spPr>
            <p:txBody>
              <a:bodyPr wrap="square" lIns="0" tIns="13716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Global</a:t>
                </a:r>
                <a:br>
                  <a:rPr lang="en-US" sz="1400" b="1" dirty="0" smtClean="0">
                    <a:solidFill>
                      <a:schemeClr val="tx2"/>
                    </a:solidFill>
                  </a:rPr>
                </a:br>
                <a:r>
                  <a:rPr lang="en-US" sz="1400" b="1" dirty="0" smtClean="0">
                    <a:solidFill>
                      <a:schemeClr val="tx2"/>
                    </a:solidFill>
                  </a:rPr>
                  <a:t>interest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" name="Freeform 85"/>
            <p:cNvSpPr>
              <a:spLocks noChangeAspect="1" noEditPoints="1"/>
            </p:cNvSpPr>
            <p:nvPr/>
          </p:nvSpPr>
          <p:spPr bwMode="auto">
            <a:xfrm>
              <a:off x="5804500" y="2350878"/>
              <a:ext cx="548640" cy="548640"/>
            </a:xfrm>
            <a:custGeom>
              <a:avLst/>
              <a:gdLst>
                <a:gd name="T0" fmla="*/ 72 w 426"/>
                <a:gd name="T1" fmla="*/ 66 h 426"/>
                <a:gd name="T2" fmla="*/ 116 w 426"/>
                <a:gd name="T3" fmla="*/ 49 h 426"/>
                <a:gd name="T4" fmla="*/ 154 w 426"/>
                <a:gd name="T5" fmla="*/ 46 h 426"/>
                <a:gd name="T6" fmla="*/ 189 w 426"/>
                <a:gd name="T7" fmla="*/ 43 h 426"/>
                <a:gd name="T8" fmla="*/ 185 w 426"/>
                <a:gd name="T9" fmla="*/ 53 h 426"/>
                <a:gd name="T10" fmla="*/ 166 w 426"/>
                <a:gd name="T11" fmla="*/ 61 h 426"/>
                <a:gd name="T12" fmla="*/ 184 w 426"/>
                <a:gd name="T13" fmla="*/ 90 h 426"/>
                <a:gd name="T14" fmla="*/ 191 w 426"/>
                <a:gd name="T15" fmla="*/ 62 h 426"/>
                <a:gd name="T16" fmla="*/ 227 w 426"/>
                <a:gd name="T17" fmla="*/ 68 h 426"/>
                <a:gd name="T18" fmla="*/ 252 w 426"/>
                <a:gd name="T19" fmla="*/ 91 h 426"/>
                <a:gd name="T20" fmla="*/ 225 w 426"/>
                <a:gd name="T21" fmla="*/ 82 h 426"/>
                <a:gd name="T22" fmla="*/ 230 w 426"/>
                <a:gd name="T23" fmla="*/ 99 h 426"/>
                <a:gd name="T24" fmla="*/ 224 w 426"/>
                <a:gd name="T25" fmla="*/ 107 h 426"/>
                <a:gd name="T26" fmla="*/ 203 w 426"/>
                <a:gd name="T27" fmla="*/ 156 h 426"/>
                <a:gd name="T28" fmla="*/ 193 w 426"/>
                <a:gd name="T29" fmla="*/ 172 h 426"/>
                <a:gd name="T30" fmla="*/ 159 w 426"/>
                <a:gd name="T31" fmla="*/ 171 h 426"/>
                <a:gd name="T32" fmla="*/ 182 w 426"/>
                <a:gd name="T33" fmla="*/ 198 h 426"/>
                <a:gd name="T34" fmla="*/ 205 w 426"/>
                <a:gd name="T35" fmla="*/ 231 h 426"/>
                <a:gd name="T36" fmla="*/ 198 w 426"/>
                <a:gd name="T37" fmla="*/ 252 h 426"/>
                <a:gd name="T38" fmla="*/ 153 w 426"/>
                <a:gd name="T39" fmla="*/ 225 h 426"/>
                <a:gd name="T40" fmla="*/ 118 w 426"/>
                <a:gd name="T41" fmla="*/ 207 h 426"/>
                <a:gd name="T42" fmla="*/ 92 w 426"/>
                <a:gd name="T43" fmla="*/ 168 h 426"/>
                <a:gd name="T44" fmla="*/ 80 w 426"/>
                <a:gd name="T45" fmla="*/ 174 h 426"/>
                <a:gd name="T46" fmla="*/ 76 w 426"/>
                <a:gd name="T47" fmla="*/ 122 h 426"/>
                <a:gd name="T48" fmla="*/ 88 w 426"/>
                <a:gd name="T49" fmla="*/ 96 h 426"/>
                <a:gd name="T50" fmla="*/ 63 w 426"/>
                <a:gd name="T51" fmla="*/ 86 h 426"/>
                <a:gd name="T52" fmla="*/ 0 w 426"/>
                <a:gd name="T53" fmla="*/ 213 h 426"/>
                <a:gd name="T54" fmla="*/ 213 w 426"/>
                <a:gd name="T55" fmla="*/ 0 h 426"/>
                <a:gd name="T56" fmla="*/ 203 w 426"/>
                <a:gd name="T57" fmla="*/ 39 h 426"/>
                <a:gd name="T58" fmla="*/ 154 w 426"/>
                <a:gd name="T59" fmla="*/ 26 h 426"/>
                <a:gd name="T60" fmla="*/ 206 w 426"/>
                <a:gd name="T61" fmla="*/ 11 h 426"/>
                <a:gd name="T62" fmla="*/ 238 w 426"/>
                <a:gd name="T63" fmla="*/ 54 h 426"/>
                <a:gd name="T64" fmla="*/ 247 w 426"/>
                <a:gd name="T65" fmla="*/ 25 h 426"/>
                <a:gd name="T66" fmla="*/ 247 w 426"/>
                <a:gd name="T67" fmla="*/ 198 h 426"/>
                <a:gd name="T68" fmla="*/ 274 w 426"/>
                <a:gd name="T69" fmla="*/ 186 h 426"/>
                <a:gd name="T70" fmla="*/ 247 w 426"/>
                <a:gd name="T71" fmla="*/ 198 h 426"/>
                <a:gd name="T72" fmla="*/ 234 w 426"/>
                <a:gd name="T73" fmla="*/ 188 h 426"/>
                <a:gd name="T74" fmla="*/ 210 w 426"/>
                <a:gd name="T75" fmla="*/ 193 h 426"/>
                <a:gd name="T76" fmla="*/ 242 w 426"/>
                <a:gd name="T77" fmla="*/ 209 h 426"/>
                <a:gd name="T78" fmla="*/ 353 w 426"/>
                <a:gd name="T79" fmla="*/ 345 h 426"/>
                <a:gd name="T80" fmla="*/ 284 w 426"/>
                <a:gd name="T81" fmla="*/ 389 h 426"/>
                <a:gd name="T82" fmla="*/ 233 w 426"/>
                <a:gd name="T83" fmla="*/ 416 h 426"/>
                <a:gd name="T84" fmla="*/ 202 w 426"/>
                <a:gd name="T85" fmla="*/ 421 h 426"/>
                <a:gd name="T86" fmla="*/ 248 w 426"/>
                <a:gd name="T87" fmla="*/ 376 h 426"/>
                <a:gd name="T88" fmla="*/ 239 w 426"/>
                <a:gd name="T89" fmla="*/ 320 h 426"/>
                <a:gd name="T90" fmla="*/ 231 w 426"/>
                <a:gd name="T91" fmla="*/ 248 h 426"/>
                <a:gd name="T92" fmla="*/ 282 w 426"/>
                <a:gd name="T93" fmla="*/ 219 h 426"/>
                <a:gd name="T94" fmla="*/ 360 w 426"/>
                <a:gd name="T95" fmla="*/ 227 h 426"/>
                <a:gd name="T96" fmla="*/ 409 w 426"/>
                <a:gd name="T97" fmla="*/ 25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6" h="426">
                  <a:moveTo>
                    <a:pt x="213" y="0"/>
                  </a:moveTo>
                  <a:cubicBezTo>
                    <a:pt x="156" y="0"/>
                    <a:pt x="104" y="22"/>
                    <a:pt x="66" y="59"/>
                  </a:cubicBezTo>
                  <a:cubicBezTo>
                    <a:pt x="66" y="61"/>
                    <a:pt x="68" y="68"/>
                    <a:pt x="72" y="66"/>
                  </a:cubicBezTo>
                  <a:cubicBezTo>
                    <a:pt x="77" y="65"/>
                    <a:pt x="80" y="59"/>
                    <a:pt x="85" y="55"/>
                  </a:cubicBezTo>
                  <a:cubicBezTo>
                    <a:pt x="90" y="51"/>
                    <a:pt x="94" y="44"/>
                    <a:pt x="102" y="48"/>
                  </a:cubicBezTo>
                  <a:cubicBezTo>
                    <a:pt x="109" y="52"/>
                    <a:pt x="109" y="51"/>
                    <a:pt x="116" y="49"/>
                  </a:cubicBezTo>
                  <a:cubicBezTo>
                    <a:pt x="123" y="47"/>
                    <a:pt x="124" y="42"/>
                    <a:pt x="132" y="49"/>
                  </a:cubicBezTo>
                  <a:cubicBezTo>
                    <a:pt x="139" y="56"/>
                    <a:pt x="141" y="56"/>
                    <a:pt x="144" y="52"/>
                  </a:cubicBezTo>
                  <a:cubicBezTo>
                    <a:pt x="147" y="48"/>
                    <a:pt x="150" y="45"/>
                    <a:pt x="154" y="46"/>
                  </a:cubicBezTo>
                  <a:cubicBezTo>
                    <a:pt x="158" y="47"/>
                    <a:pt x="159" y="51"/>
                    <a:pt x="161" y="44"/>
                  </a:cubicBezTo>
                  <a:cubicBezTo>
                    <a:pt x="163" y="37"/>
                    <a:pt x="171" y="37"/>
                    <a:pt x="178" y="38"/>
                  </a:cubicBezTo>
                  <a:cubicBezTo>
                    <a:pt x="185" y="39"/>
                    <a:pt x="186" y="43"/>
                    <a:pt x="189" y="43"/>
                  </a:cubicBezTo>
                  <a:cubicBezTo>
                    <a:pt x="191" y="43"/>
                    <a:pt x="207" y="46"/>
                    <a:pt x="205" y="50"/>
                  </a:cubicBezTo>
                  <a:cubicBezTo>
                    <a:pt x="203" y="54"/>
                    <a:pt x="199" y="61"/>
                    <a:pt x="196" y="57"/>
                  </a:cubicBezTo>
                  <a:cubicBezTo>
                    <a:pt x="193" y="53"/>
                    <a:pt x="188" y="52"/>
                    <a:pt x="185" y="53"/>
                  </a:cubicBezTo>
                  <a:cubicBezTo>
                    <a:pt x="182" y="54"/>
                    <a:pt x="179" y="43"/>
                    <a:pt x="176" y="45"/>
                  </a:cubicBezTo>
                  <a:cubicBezTo>
                    <a:pt x="173" y="47"/>
                    <a:pt x="170" y="47"/>
                    <a:pt x="171" y="53"/>
                  </a:cubicBezTo>
                  <a:cubicBezTo>
                    <a:pt x="172" y="59"/>
                    <a:pt x="172" y="61"/>
                    <a:pt x="166" y="61"/>
                  </a:cubicBezTo>
                  <a:cubicBezTo>
                    <a:pt x="161" y="61"/>
                    <a:pt x="154" y="63"/>
                    <a:pt x="159" y="68"/>
                  </a:cubicBezTo>
                  <a:cubicBezTo>
                    <a:pt x="163" y="74"/>
                    <a:pt x="166" y="70"/>
                    <a:pt x="172" y="76"/>
                  </a:cubicBezTo>
                  <a:cubicBezTo>
                    <a:pt x="178" y="82"/>
                    <a:pt x="184" y="90"/>
                    <a:pt x="184" y="90"/>
                  </a:cubicBezTo>
                  <a:cubicBezTo>
                    <a:pt x="184" y="90"/>
                    <a:pt x="188" y="85"/>
                    <a:pt x="189" y="79"/>
                  </a:cubicBezTo>
                  <a:cubicBezTo>
                    <a:pt x="190" y="73"/>
                    <a:pt x="187" y="73"/>
                    <a:pt x="185" y="68"/>
                  </a:cubicBezTo>
                  <a:cubicBezTo>
                    <a:pt x="183" y="64"/>
                    <a:pt x="184" y="61"/>
                    <a:pt x="191" y="62"/>
                  </a:cubicBezTo>
                  <a:cubicBezTo>
                    <a:pt x="199" y="63"/>
                    <a:pt x="203" y="67"/>
                    <a:pt x="206" y="65"/>
                  </a:cubicBezTo>
                  <a:cubicBezTo>
                    <a:pt x="209" y="62"/>
                    <a:pt x="213" y="55"/>
                    <a:pt x="216" y="59"/>
                  </a:cubicBezTo>
                  <a:cubicBezTo>
                    <a:pt x="219" y="63"/>
                    <a:pt x="219" y="69"/>
                    <a:pt x="227" y="68"/>
                  </a:cubicBezTo>
                  <a:cubicBezTo>
                    <a:pt x="236" y="67"/>
                    <a:pt x="241" y="71"/>
                    <a:pt x="244" y="75"/>
                  </a:cubicBezTo>
                  <a:cubicBezTo>
                    <a:pt x="247" y="79"/>
                    <a:pt x="250" y="82"/>
                    <a:pt x="253" y="83"/>
                  </a:cubicBezTo>
                  <a:cubicBezTo>
                    <a:pt x="256" y="84"/>
                    <a:pt x="260" y="93"/>
                    <a:pt x="252" y="91"/>
                  </a:cubicBezTo>
                  <a:cubicBezTo>
                    <a:pt x="245" y="89"/>
                    <a:pt x="244" y="89"/>
                    <a:pt x="242" y="92"/>
                  </a:cubicBezTo>
                  <a:cubicBezTo>
                    <a:pt x="240" y="94"/>
                    <a:pt x="235" y="92"/>
                    <a:pt x="235" y="87"/>
                  </a:cubicBezTo>
                  <a:cubicBezTo>
                    <a:pt x="235" y="82"/>
                    <a:pt x="233" y="79"/>
                    <a:pt x="225" y="82"/>
                  </a:cubicBezTo>
                  <a:cubicBezTo>
                    <a:pt x="218" y="85"/>
                    <a:pt x="202" y="89"/>
                    <a:pt x="215" y="91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93"/>
                    <a:pt x="227" y="99"/>
                    <a:pt x="230" y="99"/>
                  </a:cubicBezTo>
                  <a:cubicBezTo>
                    <a:pt x="230" y="99"/>
                    <a:pt x="244" y="94"/>
                    <a:pt x="243" y="99"/>
                  </a:cubicBezTo>
                  <a:cubicBezTo>
                    <a:pt x="242" y="104"/>
                    <a:pt x="234" y="114"/>
                    <a:pt x="230" y="114"/>
                  </a:cubicBezTo>
                  <a:cubicBezTo>
                    <a:pt x="226" y="114"/>
                    <a:pt x="227" y="103"/>
                    <a:pt x="224" y="107"/>
                  </a:cubicBezTo>
                  <a:cubicBezTo>
                    <a:pt x="221" y="111"/>
                    <a:pt x="214" y="120"/>
                    <a:pt x="213" y="124"/>
                  </a:cubicBezTo>
                  <a:cubicBezTo>
                    <a:pt x="212" y="129"/>
                    <a:pt x="208" y="133"/>
                    <a:pt x="210" y="139"/>
                  </a:cubicBezTo>
                  <a:cubicBezTo>
                    <a:pt x="212" y="145"/>
                    <a:pt x="208" y="152"/>
                    <a:pt x="203" y="156"/>
                  </a:cubicBezTo>
                  <a:cubicBezTo>
                    <a:pt x="198" y="160"/>
                    <a:pt x="197" y="164"/>
                    <a:pt x="201" y="169"/>
                  </a:cubicBezTo>
                  <a:cubicBezTo>
                    <a:pt x="205" y="174"/>
                    <a:pt x="206" y="180"/>
                    <a:pt x="203" y="182"/>
                  </a:cubicBezTo>
                  <a:cubicBezTo>
                    <a:pt x="200" y="184"/>
                    <a:pt x="195" y="178"/>
                    <a:pt x="193" y="172"/>
                  </a:cubicBezTo>
                  <a:cubicBezTo>
                    <a:pt x="191" y="165"/>
                    <a:pt x="191" y="161"/>
                    <a:pt x="184" y="163"/>
                  </a:cubicBezTo>
                  <a:cubicBezTo>
                    <a:pt x="177" y="165"/>
                    <a:pt x="176" y="166"/>
                    <a:pt x="171" y="169"/>
                  </a:cubicBezTo>
                  <a:cubicBezTo>
                    <a:pt x="166" y="172"/>
                    <a:pt x="163" y="171"/>
                    <a:pt x="159" y="171"/>
                  </a:cubicBezTo>
                  <a:cubicBezTo>
                    <a:pt x="154" y="171"/>
                    <a:pt x="143" y="173"/>
                    <a:pt x="144" y="181"/>
                  </a:cubicBezTo>
                  <a:cubicBezTo>
                    <a:pt x="145" y="190"/>
                    <a:pt x="151" y="209"/>
                    <a:pt x="160" y="206"/>
                  </a:cubicBezTo>
                  <a:cubicBezTo>
                    <a:pt x="168" y="202"/>
                    <a:pt x="175" y="192"/>
                    <a:pt x="182" y="198"/>
                  </a:cubicBezTo>
                  <a:cubicBezTo>
                    <a:pt x="189" y="204"/>
                    <a:pt x="191" y="204"/>
                    <a:pt x="191" y="209"/>
                  </a:cubicBezTo>
                  <a:cubicBezTo>
                    <a:pt x="192" y="215"/>
                    <a:pt x="191" y="211"/>
                    <a:pt x="196" y="215"/>
                  </a:cubicBezTo>
                  <a:cubicBezTo>
                    <a:pt x="201" y="219"/>
                    <a:pt x="206" y="226"/>
                    <a:pt x="205" y="231"/>
                  </a:cubicBezTo>
                  <a:cubicBezTo>
                    <a:pt x="204" y="235"/>
                    <a:pt x="206" y="240"/>
                    <a:pt x="212" y="237"/>
                  </a:cubicBezTo>
                  <a:cubicBezTo>
                    <a:pt x="218" y="234"/>
                    <a:pt x="231" y="230"/>
                    <a:pt x="227" y="235"/>
                  </a:cubicBezTo>
                  <a:cubicBezTo>
                    <a:pt x="223" y="241"/>
                    <a:pt x="204" y="257"/>
                    <a:pt x="198" y="252"/>
                  </a:cubicBezTo>
                  <a:cubicBezTo>
                    <a:pt x="192" y="247"/>
                    <a:pt x="196" y="235"/>
                    <a:pt x="191" y="232"/>
                  </a:cubicBezTo>
                  <a:cubicBezTo>
                    <a:pt x="185" y="228"/>
                    <a:pt x="168" y="236"/>
                    <a:pt x="163" y="231"/>
                  </a:cubicBezTo>
                  <a:cubicBezTo>
                    <a:pt x="159" y="225"/>
                    <a:pt x="156" y="221"/>
                    <a:pt x="153" y="225"/>
                  </a:cubicBezTo>
                  <a:cubicBezTo>
                    <a:pt x="150" y="229"/>
                    <a:pt x="143" y="227"/>
                    <a:pt x="138" y="223"/>
                  </a:cubicBezTo>
                  <a:cubicBezTo>
                    <a:pt x="134" y="219"/>
                    <a:pt x="132" y="216"/>
                    <a:pt x="127" y="216"/>
                  </a:cubicBezTo>
                  <a:cubicBezTo>
                    <a:pt x="122" y="216"/>
                    <a:pt x="119" y="211"/>
                    <a:pt x="118" y="207"/>
                  </a:cubicBezTo>
                  <a:cubicBezTo>
                    <a:pt x="117" y="204"/>
                    <a:pt x="113" y="193"/>
                    <a:pt x="108" y="191"/>
                  </a:cubicBezTo>
                  <a:cubicBezTo>
                    <a:pt x="104" y="189"/>
                    <a:pt x="99" y="183"/>
                    <a:pt x="100" y="177"/>
                  </a:cubicBezTo>
                  <a:cubicBezTo>
                    <a:pt x="101" y="172"/>
                    <a:pt x="93" y="163"/>
                    <a:pt x="92" y="168"/>
                  </a:cubicBezTo>
                  <a:cubicBezTo>
                    <a:pt x="91" y="173"/>
                    <a:pt x="91" y="177"/>
                    <a:pt x="98" y="188"/>
                  </a:cubicBezTo>
                  <a:cubicBezTo>
                    <a:pt x="98" y="188"/>
                    <a:pt x="100" y="198"/>
                    <a:pt x="97" y="196"/>
                  </a:cubicBezTo>
                  <a:cubicBezTo>
                    <a:pt x="94" y="194"/>
                    <a:pt x="80" y="182"/>
                    <a:pt x="80" y="174"/>
                  </a:cubicBezTo>
                  <a:cubicBezTo>
                    <a:pt x="80" y="165"/>
                    <a:pt x="79" y="162"/>
                    <a:pt x="76" y="157"/>
                  </a:cubicBezTo>
                  <a:cubicBezTo>
                    <a:pt x="73" y="152"/>
                    <a:pt x="70" y="148"/>
                    <a:pt x="73" y="142"/>
                  </a:cubicBezTo>
                  <a:cubicBezTo>
                    <a:pt x="76" y="136"/>
                    <a:pt x="76" y="127"/>
                    <a:pt x="76" y="122"/>
                  </a:cubicBezTo>
                  <a:cubicBezTo>
                    <a:pt x="76" y="116"/>
                    <a:pt x="80" y="110"/>
                    <a:pt x="82" y="107"/>
                  </a:cubicBezTo>
                  <a:cubicBezTo>
                    <a:pt x="85" y="104"/>
                    <a:pt x="92" y="111"/>
                    <a:pt x="92" y="111"/>
                  </a:cubicBezTo>
                  <a:cubicBezTo>
                    <a:pt x="92" y="111"/>
                    <a:pt x="92" y="99"/>
                    <a:pt x="88" y="96"/>
                  </a:cubicBezTo>
                  <a:cubicBezTo>
                    <a:pt x="84" y="94"/>
                    <a:pt x="83" y="91"/>
                    <a:pt x="83" y="85"/>
                  </a:cubicBezTo>
                  <a:cubicBezTo>
                    <a:pt x="83" y="79"/>
                    <a:pt x="84" y="75"/>
                    <a:pt x="79" y="75"/>
                  </a:cubicBezTo>
                  <a:cubicBezTo>
                    <a:pt x="73" y="75"/>
                    <a:pt x="67" y="83"/>
                    <a:pt x="63" y="86"/>
                  </a:cubicBezTo>
                  <a:cubicBezTo>
                    <a:pt x="59" y="89"/>
                    <a:pt x="43" y="98"/>
                    <a:pt x="41" y="95"/>
                  </a:cubicBezTo>
                  <a:cubicBezTo>
                    <a:pt x="39" y="93"/>
                    <a:pt x="42" y="86"/>
                    <a:pt x="43" y="85"/>
                  </a:cubicBezTo>
                  <a:cubicBezTo>
                    <a:pt x="16" y="121"/>
                    <a:pt x="0" y="165"/>
                    <a:pt x="0" y="213"/>
                  </a:cubicBezTo>
                  <a:cubicBezTo>
                    <a:pt x="0" y="331"/>
                    <a:pt x="95" y="426"/>
                    <a:pt x="213" y="426"/>
                  </a:cubicBezTo>
                  <a:cubicBezTo>
                    <a:pt x="330" y="426"/>
                    <a:pt x="426" y="331"/>
                    <a:pt x="426" y="213"/>
                  </a:cubicBezTo>
                  <a:cubicBezTo>
                    <a:pt x="426" y="96"/>
                    <a:pt x="330" y="0"/>
                    <a:pt x="213" y="0"/>
                  </a:cubicBezTo>
                  <a:close/>
                  <a:moveTo>
                    <a:pt x="238" y="54"/>
                  </a:moveTo>
                  <a:cubicBezTo>
                    <a:pt x="235" y="56"/>
                    <a:pt x="224" y="49"/>
                    <a:pt x="219" y="45"/>
                  </a:cubicBezTo>
                  <a:cubicBezTo>
                    <a:pt x="213" y="41"/>
                    <a:pt x="208" y="37"/>
                    <a:pt x="203" y="39"/>
                  </a:cubicBezTo>
                  <a:cubicBezTo>
                    <a:pt x="198" y="41"/>
                    <a:pt x="192" y="40"/>
                    <a:pt x="191" y="37"/>
                  </a:cubicBezTo>
                  <a:cubicBezTo>
                    <a:pt x="189" y="33"/>
                    <a:pt x="183" y="25"/>
                    <a:pt x="177" y="26"/>
                  </a:cubicBezTo>
                  <a:cubicBezTo>
                    <a:pt x="171" y="27"/>
                    <a:pt x="155" y="29"/>
                    <a:pt x="154" y="26"/>
                  </a:cubicBezTo>
                  <a:cubicBezTo>
                    <a:pt x="154" y="26"/>
                    <a:pt x="163" y="19"/>
                    <a:pt x="171" y="17"/>
                  </a:cubicBezTo>
                  <a:cubicBezTo>
                    <a:pt x="179" y="15"/>
                    <a:pt x="178" y="11"/>
                    <a:pt x="186" y="11"/>
                  </a:cubicBezTo>
                  <a:cubicBezTo>
                    <a:pt x="193" y="11"/>
                    <a:pt x="200" y="12"/>
                    <a:pt x="206" y="11"/>
                  </a:cubicBezTo>
                  <a:cubicBezTo>
                    <a:pt x="212" y="10"/>
                    <a:pt x="214" y="8"/>
                    <a:pt x="221" y="12"/>
                  </a:cubicBezTo>
                  <a:cubicBezTo>
                    <a:pt x="229" y="17"/>
                    <a:pt x="232" y="20"/>
                    <a:pt x="232" y="27"/>
                  </a:cubicBezTo>
                  <a:cubicBezTo>
                    <a:pt x="232" y="34"/>
                    <a:pt x="241" y="52"/>
                    <a:pt x="238" y="54"/>
                  </a:cubicBezTo>
                  <a:close/>
                  <a:moveTo>
                    <a:pt x="255" y="36"/>
                  </a:moveTo>
                  <a:cubicBezTo>
                    <a:pt x="251" y="36"/>
                    <a:pt x="238" y="33"/>
                    <a:pt x="238" y="30"/>
                  </a:cubicBezTo>
                  <a:cubicBezTo>
                    <a:pt x="238" y="30"/>
                    <a:pt x="239" y="25"/>
                    <a:pt x="247" y="25"/>
                  </a:cubicBezTo>
                  <a:cubicBezTo>
                    <a:pt x="254" y="25"/>
                    <a:pt x="260" y="20"/>
                    <a:pt x="260" y="24"/>
                  </a:cubicBezTo>
                  <a:cubicBezTo>
                    <a:pt x="260" y="28"/>
                    <a:pt x="259" y="36"/>
                    <a:pt x="255" y="36"/>
                  </a:cubicBezTo>
                  <a:close/>
                  <a:moveTo>
                    <a:pt x="247" y="198"/>
                  </a:moveTo>
                  <a:cubicBezTo>
                    <a:pt x="247" y="198"/>
                    <a:pt x="255" y="196"/>
                    <a:pt x="254" y="193"/>
                  </a:cubicBezTo>
                  <a:cubicBezTo>
                    <a:pt x="253" y="190"/>
                    <a:pt x="255" y="180"/>
                    <a:pt x="263" y="183"/>
                  </a:cubicBezTo>
                  <a:cubicBezTo>
                    <a:pt x="271" y="186"/>
                    <a:pt x="270" y="185"/>
                    <a:pt x="274" y="186"/>
                  </a:cubicBezTo>
                  <a:cubicBezTo>
                    <a:pt x="277" y="187"/>
                    <a:pt x="280" y="188"/>
                    <a:pt x="271" y="194"/>
                  </a:cubicBezTo>
                  <a:cubicBezTo>
                    <a:pt x="261" y="200"/>
                    <a:pt x="264" y="196"/>
                    <a:pt x="261" y="200"/>
                  </a:cubicBezTo>
                  <a:cubicBezTo>
                    <a:pt x="258" y="204"/>
                    <a:pt x="245" y="206"/>
                    <a:pt x="247" y="198"/>
                  </a:cubicBezTo>
                  <a:close/>
                  <a:moveTo>
                    <a:pt x="210" y="193"/>
                  </a:moveTo>
                  <a:cubicBezTo>
                    <a:pt x="210" y="193"/>
                    <a:pt x="209" y="189"/>
                    <a:pt x="218" y="189"/>
                  </a:cubicBezTo>
                  <a:cubicBezTo>
                    <a:pt x="226" y="189"/>
                    <a:pt x="229" y="191"/>
                    <a:pt x="234" y="188"/>
                  </a:cubicBezTo>
                  <a:cubicBezTo>
                    <a:pt x="239" y="185"/>
                    <a:pt x="243" y="189"/>
                    <a:pt x="241" y="193"/>
                  </a:cubicBezTo>
                  <a:cubicBezTo>
                    <a:pt x="239" y="197"/>
                    <a:pt x="237" y="199"/>
                    <a:pt x="231" y="199"/>
                  </a:cubicBezTo>
                  <a:cubicBezTo>
                    <a:pt x="225" y="199"/>
                    <a:pt x="211" y="198"/>
                    <a:pt x="210" y="193"/>
                  </a:cubicBezTo>
                  <a:close/>
                  <a:moveTo>
                    <a:pt x="223" y="208"/>
                  </a:moveTo>
                  <a:cubicBezTo>
                    <a:pt x="223" y="208"/>
                    <a:pt x="223" y="203"/>
                    <a:pt x="230" y="203"/>
                  </a:cubicBezTo>
                  <a:cubicBezTo>
                    <a:pt x="237" y="203"/>
                    <a:pt x="247" y="206"/>
                    <a:pt x="242" y="209"/>
                  </a:cubicBezTo>
                  <a:cubicBezTo>
                    <a:pt x="236" y="213"/>
                    <a:pt x="224" y="212"/>
                    <a:pt x="223" y="208"/>
                  </a:cubicBezTo>
                  <a:close/>
                  <a:moveTo>
                    <a:pt x="384" y="326"/>
                  </a:moveTo>
                  <a:cubicBezTo>
                    <a:pt x="375" y="331"/>
                    <a:pt x="360" y="330"/>
                    <a:pt x="353" y="345"/>
                  </a:cubicBezTo>
                  <a:cubicBezTo>
                    <a:pt x="345" y="359"/>
                    <a:pt x="338" y="379"/>
                    <a:pt x="326" y="379"/>
                  </a:cubicBezTo>
                  <a:cubicBezTo>
                    <a:pt x="313" y="379"/>
                    <a:pt x="305" y="374"/>
                    <a:pt x="301" y="381"/>
                  </a:cubicBezTo>
                  <a:cubicBezTo>
                    <a:pt x="296" y="388"/>
                    <a:pt x="289" y="388"/>
                    <a:pt x="284" y="389"/>
                  </a:cubicBezTo>
                  <a:cubicBezTo>
                    <a:pt x="279" y="390"/>
                    <a:pt x="272" y="398"/>
                    <a:pt x="268" y="402"/>
                  </a:cubicBezTo>
                  <a:cubicBezTo>
                    <a:pt x="264" y="405"/>
                    <a:pt x="253" y="404"/>
                    <a:pt x="247" y="407"/>
                  </a:cubicBezTo>
                  <a:cubicBezTo>
                    <a:pt x="242" y="410"/>
                    <a:pt x="233" y="416"/>
                    <a:pt x="233" y="416"/>
                  </a:cubicBezTo>
                  <a:cubicBezTo>
                    <a:pt x="233" y="416"/>
                    <a:pt x="222" y="416"/>
                    <a:pt x="219" y="419"/>
                  </a:cubicBezTo>
                  <a:cubicBezTo>
                    <a:pt x="217" y="422"/>
                    <a:pt x="217" y="425"/>
                    <a:pt x="217" y="425"/>
                  </a:cubicBezTo>
                  <a:cubicBezTo>
                    <a:pt x="217" y="425"/>
                    <a:pt x="201" y="425"/>
                    <a:pt x="202" y="421"/>
                  </a:cubicBezTo>
                  <a:cubicBezTo>
                    <a:pt x="203" y="417"/>
                    <a:pt x="211" y="414"/>
                    <a:pt x="220" y="409"/>
                  </a:cubicBezTo>
                  <a:cubicBezTo>
                    <a:pt x="230" y="404"/>
                    <a:pt x="235" y="394"/>
                    <a:pt x="239" y="391"/>
                  </a:cubicBezTo>
                  <a:cubicBezTo>
                    <a:pt x="243" y="388"/>
                    <a:pt x="246" y="385"/>
                    <a:pt x="248" y="376"/>
                  </a:cubicBezTo>
                  <a:cubicBezTo>
                    <a:pt x="251" y="368"/>
                    <a:pt x="251" y="367"/>
                    <a:pt x="258" y="353"/>
                  </a:cubicBezTo>
                  <a:cubicBezTo>
                    <a:pt x="265" y="340"/>
                    <a:pt x="266" y="333"/>
                    <a:pt x="257" y="331"/>
                  </a:cubicBezTo>
                  <a:cubicBezTo>
                    <a:pt x="248" y="329"/>
                    <a:pt x="244" y="335"/>
                    <a:pt x="239" y="320"/>
                  </a:cubicBezTo>
                  <a:cubicBezTo>
                    <a:pt x="234" y="306"/>
                    <a:pt x="236" y="306"/>
                    <a:pt x="231" y="302"/>
                  </a:cubicBezTo>
                  <a:cubicBezTo>
                    <a:pt x="226" y="298"/>
                    <a:pt x="216" y="294"/>
                    <a:pt x="216" y="288"/>
                  </a:cubicBezTo>
                  <a:cubicBezTo>
                    <a:pt x="216" y="281"/>
                    <a:pt x="221" y="257"/>
                    <a:pt x="231" y="248"/>
                  </a:cubicBezTo>
                  <a:cubicBezTo>
                    <a:pt x="231" y="248"/>
                    <a:pt x="247" y="237"/>
                    <a:pt x="250" y="231"/>
                  </a:cubicBezTo>
                  <a:cubicBezTo>
                    <a:pt x="253" y="224"/>
                    <a:pt x="258" y="211"/>
                    <a:pt x="266" y="214"/>
                  </a:cubicBezTo>
                  <a:cubicBezTo>
                    <a:pt x="274" y="217"/>
                    <a:pt x="278" y="222"/>
                    <a:pt x="282" y="219"/>
                  </a:cubicBezTo>
                  <a:cubicBezTo>
                    <a:pt x="286" y="216"/>
                    <a:pt x="291" y="206"/>
                    <a:pt x="300" y="209"/>
                  </a:cubicBezTo>
                  <a:cubicBezTo>
                    <a:pt x="308" y="213"/>
                    <a:pt x="325" y="223"/>
                    <a:pt x="334" y="222"/>
                  </a:cubicBezTo>
                  <a:cubicBezTo>
                    <a:pt x="344" y="221"/>
                    <a:pt x="355" y="221"/>
                    <a:pt x="360" y="227"/>
                  </a:cubicBezTo>
                  <a:cubicBezTo>
                    <a:pt x="364" y="233"/>
                    <a:pt x="370" y="243"/>
                    <a:pt x="377" y="244"/>
                  </a:cubicBezTo>
                  <a:cubicBezTo>
                    <a:pt x="384" y="245"/>
                    <a:pt x="388" y="241"/>
                    <a:pt x="393" y="247"/>
                  </a:cubicBezTo>
                  <a:cubicBezTo>
                    <a:pt x="398" y="253"/>
                    <a:pt x="408" y="248"/>
                    <a:pt x="409" y="254"/>
                  </a:cubicBezTo>
                  <a:cubicBezTo>
                    <a:pt x="410" y="260"/>
                    <a:pt x="401" y="278"/>
                    <a:pt x="401" y="285"/>
                  </a:cubicBezTo>
                  <a:cubicBezTo>
                    <a:pt x="401" y="291"/>
                    <a:pt x="392" y="321"/>
                    <a:pt x="384" y="3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637666" y="2417649"/>
              <a:ext cx="4145383" cy="1535151"/>
              <a:chOff x="6637666" y="2417649"/>
              <a:chExt cx="4145383" cy="15351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8472929" y="2935992"/>
                <a:ext cx="2310120" cy="738664"/>
              </a:xfrm>
              <a:prstGeom prst="rect">
                <a:avLst/>
              </a:prstGeom>
              <a:noFill/>
            </p:spPr>
            <p:txBody>
              <a:bodyPr wrap="none" lIns="91440" tIns="0" rIns="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80% </a:t>
                </a: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of banks predicted to </a:t>
                </a:r>
                <a:b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initiate blockchain</a:t>
                </a:r>
              </a:p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projects by </a:t>
                </a:r>
                <a:r>
                  <a:rPr 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2017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Hexagon 7"/>
              <p:cNvSpPr/>
              <p:nvPr/>
            </p:nvSpPr>
            <p:spPr>
              <a:xfrm>
                <a:off x="6637666" y="2417649"/>
                <a:ext cx="1780774" cy="1535151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639020" y="2422755"/>
              <a:ext cx="1771941" cy="569387"/>
            </a:xfrm>
            <a:prstGeom prst="rect">
              <a:avLst/>
            </a:prstGeom>
            <a:noFill/>
          </p:spPr>
          <p:txBody>
            <a:bodyPr wrap="square" lIns="0" tIns="13716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Bank </a:t>
              </a:r>
              <a:br>
                <a:rPr lang="en-US" sz="1400" b="1" dirty="0" smtClean="0">
                  <a:solidFill>
                    <a:schemeClr val="tx2"/>
                  </a:solidFill>
                </a:rPr>
              </a:br>
              <a:r>
                <a:rPr lang="en-US" sz="1400" b="1" dirty="0" smtClean="0">
                  <a:solidFill>
                    <a:schemeClr val="tx2"/>
                  </a:solidFill>
                </a:rPr>
                <a:t>experimentation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18"/>
            <p:cNvSpPr>
              <a:spLocks noChangeAspect="1" noEditPoints="1"/>
            </p:cNvSpPr>
            <p:nvPr/>
          </p:nvSpPr>
          <p:spPr bwMode="auto">
            <a:xfrm>
              <a:off x="7337903" y="3055012"/>
              <a:ext cx="380299" cy="548640"/>
            </a:xfrm>
            <a:custGeom>
              <a:avLst/>
              <a:gdLst>
                <a:gd name="T0" fmla="*/ 535 w 547"/>
                <a:gd name="T1" fmla="*/ 743 h 792"/>
                <a:gd name="T2" fmla="*/ 353 w 547"/>
                <a:gd name="T3" fmla="*/ 328 h 792"/>
                <a:gd name="T4" fmla="*/ 353 w 547"/>
                <a:gd name="T5" fmla="*/ 70 h 792"/>
                <a:gd name="T6" fmla="*/ 353 w 547"/>
                <a:gd name="T7" fmla="*/ 43 h 792"/>
                <a:gd name="T8" fmla="*/ 368 w 547"/>
                <a:gd name="T9" fmla="*/ 22 h 792"/>
                <a:gd name="T10" fmla="*/ 356 w 547"/>
                <a:gd name="T11" fmla="*/ 0 h 792"/>
                <a:gd name="T12" fmla="*/ 191 w 547"/>
                <a:gd name="T13" fmla="*/ 0 h 792"/>
                <a:gd name="T14" fmla="*/ 179 w 547"/>
                <a:gd name="T15" fmla="*/ 22 h 792"/>
                <a:gd name="T16" fmla="*/ 194 w 547"/>
                <a:gd name="T17" fmla="*/ 43 h 792"/>
                <a:gd name="T18" fmla="*/ 194 w 547"/>
                <a:gd name="T19" fmla="*/ 70 h 792"/>
                <a:gd name="T20" fmla="*/ 194 w 547"/>
                <a:gd name="T21" fmla="*/ 328 h 792"/>
                <a:gd name="T22" fmla="*/ 12 w 547"/>
                <a:gd name="T23" fmla="*/ 743 h 792"/>
                <a:gd name="T24" fmla="*/ 44 w 547"/>
                <a:gd name="T25" fmla="*/ 792 h 792"/>
                <a:gd name="T26" fmla="*/ 503 w 547"/>
                <a:gd name="T27" fmla="*/ 792 h 792"/>
                <a:gd name="T28" fmla="*/ 535 w 547"/>
                <a:gd name="T29" fmla="*/ 743 h 792"/>
                <a:gd name="T30" fmla="*/ 260 w 547"/>
                <a:gd name="T31" fmla="*/ 476 h 792"/>
                <a:gd name="T32" fmla="*/ 276 w 547"/>
                <a:gd name="T33" fmla="*/ 459 h 792"/>
                <a:gd name="T34" fmla="*/ 360 w 547"/>
                <a:gd name="T35" fmla="*/ 459 h 792"/>
                <a:gd name="T36" fmla="*/ 375 w 547"/>
                <a:gd name="T37" fmla="*/ 476 h 792"/>
                <a:gd name="T38" fmla="*/ 360 w 547"/>
                <a:gd name="T39" fmla="*/ 492 h 792"/>
                <a:gd name="T40" fmla="*/ 276 w 547"/>
                <a:gd name="T41" fmla="*/ 492 h 792"/>
                <a:gd name="T42" fmla="*/ 260 w 547"/>
                <a:gd name="T43" fmla="*/ 476 h 792"/>
                <a:gd name="T44" fmla="*/ 288 w 547"/>
                <a:gd name="T45" fmla="*/ 538 h 792"/>
                <a:gd name="T46" fmla="*/ 303 w 547"/>
                <a:gd name="T47" fmla="*/ 521 h 792"/>
                <a:gd name="T48" fmla="*/ 387 w 547"/>
                <a:gd name="T49" fmla="*/ 521 h 792"/>
                <a:gd name="T50" fmla="*/ 403 w 547"/>
                <a:gd name="T51" fmla="*/ 538 h 792"/>
                <a:gd name="T52" fmla="*/ 387 w 547"/>
                <a:gd name="T53" fmla="*/ 554 h 792"/>
                <a:gd name="T54" fmla="*/ 303 w 547"/>
                <a:gd name="T55" fmla="*/ 554 h 792"/>
                <a:gd name="T56" fmla="*/ 288 w 547"/>
                <a:gd name="T57" fmla="*/ 538 h 792"/>
                <a:gd name="T58" fmla="*/ 414 w 547"/>
                <a:gd name="T59" fmla="*/ 616 h 792"/>
                <a:gd name="T60" fmla="*/ 330 w 547"/>
                <a:gd name="T61" fmla="*/ 616 h 792"/>
                <a:gd name="T62" fmla="*/ 315 w 547"/>
                <a:gd name="T63" fmla="*/ 600 h 792"/>
                <a:gd name="T64" fmla="*/ 330 w 547"/>
                <a:gd name="T65" fmla="*/ 583 h 792"/>
                <a:gd name="T66" fmla="*/ 414 w 547"/>
                <a:gd name="T67" fmla="*/ 583 h 792"/>
                <a:gd name="T68" fmla="*/ 430 w 547"/>
                <a:gd name="T69" fmla="*/ 600 h 792"/>
                <a:gd name="T70" fmla="*/ 414 w 547"/>
                <a:gd name="T71" fmla="*/ 616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7" h="792">
                  <a:moveTo>
                    <a:pt x="535" y="743"/>
                  </a:moveTo>
                  <a:cubicBezTo>
                    <a:pt x="353" y="328"/>
                    <a:pt x="353" y="328"/>
                    <a:pt x="353" y="328"/>
                  </a:cubicBezTo>
                  <a:cubicBezTo>
                    <a:pt x="353" y="70"/>
                    <a:pt x="353" y="70"/>
                    <a:pt x="353" y="70"/>
                  </a:cubicBezTo>
                  <a:cubicBezTo>
                    <a:pt x="353" y="55"/>
                    <a:pt x="353" y="43"/>
                    <a:pt x="353" y="43"/>
                  </a:cubicBezTo>
                  <a:cubicBezTo>
                    <a:pt x="353" y="43"/>
                    <a:pt x="360" y="33"/>
                    <a:pt x="368" y="22"/>
                  </a:cubicBezTo>
                  <a:cubicBezTo>
                    <a:pt x="376" y="10"/>
                    <a:pt x="371" y="0"/>
                    <a:pt x="356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76" y="0"/>
                    <a:pt x="171" y="10"/>
                    <a:pt x="179" y="22"/>
                  </a:cubicBezTo>
                  <a:cubicBezTo>
                    <a:pt x="187" y="33"/>
                    <a:pt x="194" y="43"/>
                    <a:pt x="194" y="43"/>
                  </a:cubicBezTo>
                  <a:cubicBezTo>
                    <a:pt x="194" y="43"/>
                    <a:pt x="194" y="55"/>
                    <a:pt x="194" y="70"/>
                  </a:cubicBezTo>
                  <a:cubicBezTo>
                    <a:pt x="194" y="328"/>
                    <a:pt x="194" y="328"/>
                    <a:pt x="194" y="328"/>
                  </a:cubicBezTo>
                  <a:cubicBezTo>
                    <a:pt x="12" y="743"/>
                    <a:pt x="12" y="743"/>
                    <a:pt x="12" y="743"/>
                  </a:cubicBezTo>
                  <a:cubicBezTo>
                    <a:pt x="0" y="770"/>
                    <a:pt x="14" y="792"/>
                    <a:pt x="44" y="792"/>
                  </a:cubicBezTo>
                  <a:cubicBezTo>
                    <a:pt x="503" y="792"/>
                    <a:pt x="503" y="792"/>
                    <a:pt x="503" y="792"/>
                  </a:cubicBezTo>
                  <a:cubicBezTo>
                    <a:pt x="532" y="792"/>
                    <a:pt x="547" y="770"/>
                    <a:pt x="535" y="743"/>
                  </a:cubicBezTo>
                  <a:close/>
                  <a:moveTo>
                    <a:pt x="260" y="476"/>
                  </a:moveTo>
                  <a:cubicBezTo>
                    <a:pt x="260" y="467"/>
                    <a:pt x="267" y="459"/>
                    <a:pt x="276" y="459"/>
                  </a:cubicBezTo>
                  <a:cubicBezTo>
                    <a:pt x="360" y="459"/>
                    <a:pt x="360" y="459"/>
                    <a:pt x="360" y="459"/>
                  </a:cubicBezTo>
                  <a:cubicBezTo>
                    <a:pt x="368" y="459"/>
                    <a:pt x="375" y="467"/>
                    <a:pt x="375" y="476"/>
                  </a:cubicBezTo>
                  <a:cubicBezTo>
                    <a:pt x="375" y="484"/>
                    <a:pt x="368" y="492"/>
                    <a:pt x="360" y="492"/>
                  </a:cubicBezTo>
                  <a:cubicBezTo>
                    <a:pt x="276" y="492"/>
                    <a:pt x="276" y="492"/>
                    <a:pt x="276" y="492"/>
                  </a:cubicBezTo>
                  <a:cubicBezTo>
                    <a:pt x="267" y="492"/>
                    <a:pt x="260" y="484"/>
                    <a:pt x="260" y="476"/>
                  </a:cubicBezTo>
                  <a:close/>
                  <a:moveTo>
                    <a:pt x="288" y="538"/>
                  </a:moveTo>
                  <a:cubicBezTo>
                    <a:pt x="288" y="530"/>
                    <a:pt x="295" y="521"/>
                    <a:pt x="303" y="521"/>
                  </a:cubicBezTo>
                  <a:cubicBezTo>
                    <a:pt x="387" y="521"/>
                    <a:pt x="387" y="521"/>
                    <a:pt x="387" y="521"/>
                  </a:cubicBezTo>
                  <a:cubicBezTo>
                    <a:pt x="396" y="521"/>
                    <a:pt x="403" y="530"/>
                    <a:pt x="403" y="538"/>
                  </a:cubicBezTo>
                  <a:cubicBezTo>
                    <a:pt x="403" y="546"/>
                    <a:pt x="396" y="554"/>
                    <a:pt x="387" y="554"/>
                  </a:cubicBezTo>
                  <a:cubicBezTo>
                    <a:pt x="303" y="554"/>
                    <a:pt x="303" y="554"/>
                    <a:pt x="303" y="554"/>
                  </a:cubicBezTo>
                  <a:cubicBezTo>
                    <a:pt x="295" y="554"/>
                    <a:pt x="288" y="546"/>
                    <a:pt x="288" y="538"/>
                  </a:cubicBezTo>
                  <a:close/>
                  <a:moveTo>
                    <a:pt x="414" y="616"/>
                  </a:moveTo>
                  <a:cubicBezTo>
                    <a:pt x="330" y="616"/>
                    <a:pt x="330" y="616"/>
                    <a:pt x="330" y="616"/>
                  </a:cubicBezTo>
                  <a:cubicBezTo>
                    <a:pt x="322" y="616"/>
                    <a:pt x="315" y="608"/>
                    <a:pt x="315" y="600"/>
                  </a:cubicBezTo>
                  <a:cubicBezTo>
                    <a:pt x="315" y="591"/>
                    <a:pt x="322" y="583"/>
                    <a:pt x="330" y="583"/>
                  </a:cubicBezTo>
                  <a:cubicBezTo>
                    <a:pt x="414" y="583"/>
                    <a:pt x="414" y="583"/>
                    <a:pt x="414" y="583"/>
                  </a:cubicBezTo>
                  <a:cubicBezTo>
                    <a:pt x="423" y="583"/>
                    <a:pt x="430" y="591"/>
                    <a:pt x="430" y="600"/>
                  </a:cubicBezTo>
                  <a:cubicBezTo>
                    <a:pt x="430" y="608"/>
                    <a:pt x="423" y="616"/>
                    <a:pt x="414" y="6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6637666" y="3997980"/>
              <a:ext cx="3707407" cy="1535151"/>
              <a:chOff x="6637666" y="3997980"/>
              <a:chExt cx="3707407" cy="1535151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8529191" y="4338495"/>
                <a:ext cx="1815882" cy="738664"/>
              </a:xfrm>
              <a:prstGeom prst="rect">
                <a:avLst/>
              </a:prstGeom>
              <a:noFill/>
            </p:spPr>
            <p:txBody>
              <a:bodyPr wrap="none" lIns="91440" tIns="0" rIns="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US$ 1.4 billion</a:t>
                </a: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b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investment over the </a:t>
                </a:r>
                <a:b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past </a:t>
                </a:r>
                <a:r>
                  <a:rPr 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years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Hexagon 8"/>
              <p:cNvSpPr/>
              <p:nvPr/>
            </p:nvSpPr>
            <p:spPr>
              <a:xfrm>
                <a:off x="6637666" y="3997980"/>
                <a:ext cx="1780774" cy="1535151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41407" y="4009213"/>
                <a:ext cx="1773293" cy="569387"/>
              </a:xfrm>
              <a:prstGeom prst="rect">
                <a:avLst/>
              </a:prstGeom>
              <a:noFill/>
            </p:spPr>
            <p:txBody>
              <a:bodyPr wrap="square" lIns="0" tIns="13716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2"/>
                    </a:solidFill>
                  </a:rPr>
                  <a:t>Venture</a:t>
                </a:r>
                <a:br>
                  <a:rPr lang="en-US" sz="1400" b="1" dirty="0" smtClean="0">
                    <a:solidFill>
                      <a:schemeClr val="tx2"/>
                    </a:solidFill>
                  </a:rPr>
                </a:br>
                <a:r>
                  <a:rPr lang="en-US" sz="1400" b="1" dirty="0" smtClean="0">
                    <a:solidFill>
                      <a:schemeClr val="tx2"/>
                    </a:solidFill>
                  </a:rPr>
                  <a:t>capital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4" name="Freeform 116"/>
            <p:cNvSpPr>
              <a:spLocks noChangeAspect="1" noEditPoints="1"/>
            </p:cNvSpPr>
            <p:nvPr/>
          </p:nvSpPr>
          <p:spPr bwMode="auto">
            <a:xfrm>
              <a:off x="7330764" y="4702203"/>
              <a:ext cx="440670" cy="548640"/>
            </a:xfrm>
            <a:custGeom>
              <a:avLst/>
              <a:gdLst>
                <a:gd name="T0" fmla="*/ 147 w 285"/>
                <a:gd name="T1" fmla="*/ 216 h 355"/>
                <a:gd name="T2" fmla="*/ 137 w 285"/>
                <a:gd name="T3" fmla="*/ 253 h 355"/>
                <a:gd name="T4" fmla="*/ 146 w 285"/>
                <a:gd name="T5" fmla="*/ 215 h 355"/>
                <a:gd name="T6" fmla="*/ 123 w 285"/>
                <a:gd name="T7" fmla="*/ 175 h 355"/>
                <a:gd name="T8" fmla="*/ 129 w 285"/>
                <a:gd name="T9" fmla="*/ 157 h 355"/>
                <a:gd name="T10" fmla="*/ 141 w 285"/>
                <a:gd name="T11" fmla="*/ 153 h 355"/>
                <a:gd name="T12" fmla="*/ 137 w 285"/>
                <a:gd name="T13" fmla="*/ 188 h 355"/>
                <a:gd name="T14" fmla="*/ 147 w 285"/>
                <a:gd name="T15" fmla="*/ 193 h 355"/>
                <a:gd name="T16" fmla="*/ 141 w 285"/>
                <a:gd name="T17" fmla="*/ 153 h 355"/>
                <a:gd name="T18" fmla="*/ 142 w 285"/>
                <a:gd name="T19" fmla="*/ 355 h 355"/>
                <a:gd name="T20" fmla="*/ 121 w 285"/>
                <a:gd name="T21" fmla="*/ 61 h 355"/>
                <a:gd name="T22" fmla="*/ 77 w 285"/>
                <a:gd name="T23" fmla="*/ 0 h 355"/>
                <a:gd name="T24" fmla="*/ 110 w 285"/>
                <a:gd name="T25" fmla="*/ 0 h 355"/>
                <a:gd name="T26" fmla="*/ 142 w 285"/>
                <a:gd name="T27" fmla="*/ 0 h 355"/>
                <a:gd name="T28" fmla="*/ 174 w 285"/>
                <a:gd name="T29" fmla="*/ 0 h 355"/>
                <a:gd name="T30" fmla="*/ 207 w 285"/>
                <a:gd name="T31" fmla="*/ 0 h 355"/>
                <a:gd name="T32" fmla="*/ 285 w 285"/>
                <a:gd name="T33" fmla="*/ 268 h 355"/>
                <a:gd name="T34" fmla="*/ 155 w 285"/>
                <a:gd name="T35" fmla="*/ 196 h 355"/>
                <a:gd name="T36" fmla="*/ 167 w 285"/>
                <a:gd name="T37" fmla="*/ 163 h 355"/>
                <a:gd name="T38" fmla="*/ 176 w 285"/>
                <a:gd name="T39" fmla="*/ 148 h 355"/>
                <a:gd name="T40" fmla="*/ 155 w 285"/>
                <a:gd name="T41" fmla="*/ 123 h 355"/>
                <a:gd name="T42" fmla="*/ 147 w 285"/>
                <a:gd name="T43" fmla="*/ 138 h 355"/>
                <a:gd name="T44" fmla="*/ 137 w 285"/>
                <a:gd name="T45" fmla="*/ 138 h 355"/>
                <a:gd name="T46" fmla="*/ 129 w 285"/>
                <a:gd name="T47" fmla="*/ 123 h 355"/>
                <a:gd name="T48" fmla="*/ 115 w 285"/>
                <a:gd name="T49" fmla="*/ 148 h 355"/>
                <a:gd name="T50" fmla="*/ 114 w 285"/>
                <a:gd name="T51" fmla="*/ 196 h 355"/>
                <a:gd name="T52" fmla="*/ 129 w 285"/>
                <a:gd name="T53" fmla="*/ 252 h 355"/>
                <a:gd name="T54" fmla="*/ 111 w 285"/>
                <a:gd name="T55" fmla="*/ 241 h 355"/>
                <a:gd name="T56" fmla="*/ 116 w 285"/>
                <a:gd name="T57" fmla="*/ 264 h 355"/>
                <a:gd name="T58" fmla="*/ 129 w 285"/>
                <a:gd name="T59" fmla="*/ 284 h 355"/>
                <a:gd name="T60" fmla="*/ 137 w 285"/>
                <a:gd name="T61" fmla="*/ 269 h 355"/>
                <a:gd name="T62" fmla="*/ 147 w 285"/>
                <a:gd name="T63" fmla="*/ 284 h 355"/>
                <a:gd name="T64" fmla="*/ 155 w 285"/>
                <a:gd name="T65" fmla="*/ 267 h 355"/>
                <a:gd name="T66" fmla="*/ 181 w 285"/>
                <a:gd name="T67" fmla="*/ 238 h 355"/>
                <a:gd name="T68" fmla="*/ 155 w 285"/>
                <a:gd name="T69" fmla="*/ 220 h 355"/>
                <a:gd name="T70" fmla="*/ 158 w 285"/>
                <a:gd name="T71" fmla="*/ 246 h 355"/>
                <a:gd name="T72" fmla="*/ 155 w 285"/>
                <a:gd name="T73" fmla="*/ 2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355">
                  <a:moveTo>
                    <a:pt x="146" y="215"/>
                  </a:moveTo>
                  <a:cubicBezTo>
                    <a:pt x="146" y="215"/>
                    <a:pt x="147" y="215"/>
                    <a:pt x="147" y="216"/>
                  </a:cubicBezTo>
                  <a:cubicBezTo>
                    <a:pt x="147" y="253"/>
                    <a:pt x="147" y="253"/>
                    <a:pt x="147" y="253"/>
                  </a:cubicBezTo>
                  <a:cubicBezTo>
                    <a:pt x="144" y="253"/>
                    <a:pt x="141" y="254"/>
                    <a:pt x="137" y="253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40" y="212"/>
                    <a:pt x="143" y="213"/>
                    <a:pt x="146" y="215"/>
                  </a:cubicBezTo>
                  <a:close/>
                  <a:moveTo>
                    <a:pt x="126" y="159"/>
                  </a:moveTo>
                  <a:cubicBezTo>
                    <a:pt x="123" y="162"/>
                    <a:pt x="121" y="168"/>
                    <a:pt x="123" y="175"/>
                  </a:cubicBezTo>
                  <a:cubicBezTo>
                    <a:pt x="124" y="178"/>
                    <a:pt x="126" y="180"/>
                    <a:pt x="129" y="183"/>
                  </a:cubicBezTo>
                  <a:cubicBezTo>
                    <a:pt x="129" y="157"/>
                    <a:pt x="129" y="157"/>
                    <a:pt x="129" y="157"/>
                  </a:cubicBezTo>
                  <a:cubicBezTo>
                    <a:pt x="128" y="157"/>
                    <a:pt x="127" y="158"/>
                    <a:pt x="126" y="159"/>
                  </a:cubicBezTo>
                  <a:close/>
                  <a:moveTo>
                    <a:pt x="141" y="153"/>
                  </a:moveTo>
                  <a:cubicBezTo>
                    <a:pt x="140" y="153"/>
                    <a:pt x="138" y="153"/>
                    <a:pt x="137" y="154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9"/>
                    <a:pt x="143" y="191"/>
                    <a:pt x="146" y="192"/>
                  </a:cubicBezTo>
                  <a:cubicBezTo>
                    <a:pt x="147" y="192"/>
                    <a:pt x="147" y="192"/>
                    <a:pt x="147" y="193"/>
                  </a:cubicBezTo>
                  <a:cubicBezTo>
                    <a:pt x="147" y="154"/>
                    <a:pt x="147" y="154"/>
                    <a:pt x="147" y="154"/>
                  </a:cubicBezTo>
                  <a:cubicBezTo>
                    <a:pt x="145" y="153"/>
                    <a:pt x="143" y="153"/>
                    <a:pt x="141" y="153"/>
                  </a:cubicBezTo>
                  <a:close/>
                  <a:moveTo>
                    <a:pt x="285" y="268"/>
                  </a:moveTo>
                  <a:cubicBezTo>
                    <a:pt x="285" y="347"/>
                    <a:pt x="221" y="355"/>
                    <a:pt x="142" y="355"/>
                  </a:cubicBezTo>
                  <a:cubicBezTo>
                    <a:pt x="63" y="355"/>
                    <a:pt x="0" y="347"/>
                    <a:pt x="0" y="268"/>
                  </a:cubicBezTo>
                  <a:cubicBezTo>
                    <a:pt x="0" y="197"/>
                    <a:pt x="52" y="82"/>
                    <a:pt x="121" y="61"/>
                  </a:cubicBezTo>
                  <a:cubicBezTo>
                    <a:pt x="96" y="53"/>
                    <a:pt x="77" y="29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3"/>
                    <a:pt x="88" y="4"/>
                    <a:pt x="94" y="4"/>
                  </a:cubicBezTo>
                  <a:cubicBezTo>
                    <a:pt x="100" y="4"/>
                    <a:pt x="105" y="3"/>
                    <a:pt x="110" y="0"/>
                  </a:cubicBezTo>
                  <a:cubicBezTo>
                    <a:pt x="114" y="3"/>
                    <a:pt x="120" y="4"/>
                    <a:pt x="126" y="4"/>
                  </a:cubicBezTo>
                  <a:cubicBezTo>
                    <a:pt x="132" y="4"/>
                    <a:pt x="138" y="3"/>
                    <a:pt x="142" y="0"/>
                  </a:cubicBezTo>
                  <a:cubicBezTo>
                    <a:pt x="147" y="3"/>
                    <a:pt x="152" y="4"/>
                    <a:pt x="158" y="4"/>
                  </a:cubicBezTo>
                  <a:cubicBezTo>
                    <a:pt x="164" y="4"/>
                    <a:pt x="170" y="3"/>
                    <a:pt x="174" y="0"/>
                  </a:cubicBezTo>
                  <a:cubicBezTo>
                    <a:pt x="179" y="3"/>
                    <a:pt x="184" y="4"/>
                    <a:pt x="190" y="4"/>
                  </a:cubicBezTo>
                  <a:cubicBezTo>
                    <a:pt x="197" y="4"/>
                    <a:pt x="202" y="3"/>
                    <a:pt x="207" y="0"/>
                  </a:cubicBezTo>
                  <a:cubicBezTo>
                    <a:pt x="207" y="29"/>
                    <a:pt x="189" y="53"/>
                    <a:pt x="163" y="61"/>
                  </a:cubicBezTo>
                  <a:cubicBezTo>
                    <a:pt x="232" y="82"/>
                    <a:pt x="285" y="197"/>
                    <a:pt x="285" y="268"/>
                  </a:cubicBezTo>
                  <a:close/>
                  <a:moveTo>
                    <a:pt x="180" y="220"/>
                  </a:moveTo>
                  <a:cubicBezTo>
                    <a:pt x="176" y="208"/>
                    <a:pt x="166" y="202"/>
                    <a:pt x="155" y="196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0" y="158"/>
                    <a:pt x="163" y="160"/>
                    <a:pt x="167" y="163"/>
                  </a:cubicBezTo>
                  <a:cubicBezTo>
                    <a:pt x="168" y="163"/>
                    <a:pt x="169" y="164"/>
                    <a:pt x="170" y="165"/>
                  </a:cubicBezTo>
                  <a:cubicBezTo>
                    <a:pt x="172" y="159"/>
                    <a:pt x="174" y="153"/>
                    <a:pt x="176" y="148"/>
                  </a:cubicBezTo>
                  <a:cubicBezTo>
                    <a:pt x="170" y="144"/>
                    <a:pt x="163" y="140"/>
                    <a:pt x="155" y="139"/>
                  </a:cubicBezTo>
                  <a:cubicBezTo>
                    <a:pt x="155" y="123"/>
                    <a:pt x="155" y="123"/>
                    <a:pt x="155" y="123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45" y="138"/>
                    <a:pt x="142" y="138"/>
                    <a:pt x="139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3" y="141"/>
                    <a:pt x="119" y="144"/>
                    <a:pt x="115" y="148"/>
                  </a:cubicBezTo>
                  <a:cubicBezTo>
                    <a:pt x="109" y="153"/>
                    <a:pt x="105" y="161"/>
                    <a:pt x="105" y="171"/>
                  </a:cubicBezTo>
                  <a:cubicBezTo>
                    <a:pt x="104" y="183"/>
                    <a:pt x="108" y="190"/>
                    <a:pt x="114" y="196"/>
                  </a:cubicBezTo>
                  <a:cubicBezTo>
                    <a:pt x="119" y="200"/>
                    <a:pt x="124" y="203"/>
                    <a:pt x="129" y="206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23" y="250"/>
                    <a:pt x="118" y="246"/>
                    <a:pt x="114" y="243"/>
                  </a:cubicBezTo>
                  <a:cubicBezTo>
                    <a:pt x="113" y="242"/>
                    <a:pt x="112" y="241"/>
                    <a:pt x="111" y="241"/>
                  </a:cubicBezTo>
                  <a:cubicBezTo>
                    <a:pt x="108" y="246"/>
                    <a:pt x="106" y="252"/>
                    <a:pt x="103" y="257"/>
                  </a:cubicBezTo>
                  <a:cubicBezTo>
                    <a:pt x="107" y="260"/>
                    <a:pt x="111" y="262"/>
                    <a:pt x="116" y="264"/>
                  </a:cubicBezTo>
                  <a:cubicBezTo>
                    <a:pt x="120" y="266"/>
                    <a:pt x="124" y="268"/>
                    <a:pt x="129" y="268"/>
                  </a:cubicBezTo>
                  <a:cubicBezTo>
                    <a:pt x="129" y="284"/>
                    <a:pt x="129" y="284"/>
                    <a:pt x="129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141" y="269"/>
                    <a:pt x="144" y="269"/>
                    <a:pt x="147" y="269"/>
                  </a:cubicBezTo>
                  <a:cubicBezTo>
                    <a:pt x="147" y="284"/>
                    <a:pt x="147" y="284"/>
                    <a:pt x="147" y="284"/>
                  </a:cubicBezTo>
                  <a:cubicBezTo>
                    <a:pt x="155" y="284"/>
                    <a:pt x="155" y="284"/>
                    <a:pt x="155" y="284"/>
                  </a:cubicBezTo>
                  <a:cubicBezTo>
                    <a:pt x="155" y="267"/>
                    <a:pt x="155" y="267"/>
                    <a:pt x="155" y="267"/>
                  </a:cubicBezTo>
                  <a:cubicBezTo>
                    <a:pt x="159" y="266"/>
                    <a:pt x="162" y="264"/>
                    <a:pt x="165" y="262"/>
                  </a:cubicBezTo>
                  <a:cubicBezTo>
                    <a:pt x="173" y="257"/>
                    <a:pt x="179" y="249"/>
                    <a:pt x="181" y="238"/>
                  </a:cubicBezTo>
                  <a:cubicBezTo>
                    <a:pt x="182" y="232"/>
                    <a:pt x="181" y="225"/>
                    <a:pt x="180" y="220"/>
                  </a:cubicBezTo>
                  <a:close/>
                  <a:moveTo>
                    <a:pt x="155" y="220"/>
                  </a:moveTo>
                  <a:cubicBezTo>
                    <a:pt x="155" y="249"/>
                    <a:pt x="155" y="249"/>
                    <a:pt x="155" y="249"/>
                  </a:cubicBezTo>
                  <a:cubicBezTo>
                    <a:pt x="156" y="248"/>
                    <a:pt x="157" y="247"/>
                    <a:pt x="158" y="246"/>
                  </a:cubicBezTo>
                  <a:cubicBezTo>
                    <a:pt x="161" y="242"/>
                    <a:pt x="162" y="238"/>
                    <a:pt x="162" y="233"/>
                  </a:cubicBezTo>
                  <a:cubicBezTo>
                    <a:pt x="162" y="227"/>
                    <a:pt x="159" y="223"/>
                    <a:pt x="155" y="2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Oval 35"/>
          <p:cNvSpPr/>
          <p:nvPr/>
        </p:nvSpPr>
        <p:spPr bwMode="gray">
          <a:xfrm>
            <a:off x="6036142" y="3478223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5882169" y="3541648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5992222" y="3598348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gray">
          <a:xfrm>
            <a:off x="5802408" y="3670995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0" name="Oval 39"/>
          <p:cNvSpPr/>
          <p:nvPr/>
        </p:nvSpPr>
        <p:spPr bwMode="gray">
          <a:xfrm>
            <a:off x="6007593" y="3697486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1" name="Oval 40"/>
          <p:cNvSpPr/>
          <p:nvPr/>
        </p:nvSpPr>
        <p:spPr bwMode="gray">
          <a:xfrm>
            <a:off x="6166691" y="3604992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Oval 41"/>
          <p:cNvSpPr/>
          <p:nvPr/>
        </p:nvSpPr>
        <p:spPr bwMode="gray">
          <a:xfrm>
            <a:off x="6226078" y="3541020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6327305" y="3727748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4" name="Oval 43"/>
          <p:cNvSpPr/>
          <p:nvPr/>
        </p:nvSpPr>
        <p:spPr bwMode="gray">
          <a:xfrm>
            <a:off x="5798039" y="3810869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Oval 44"/>
          <p:cNvSpPr/>
          <p:nvPr/>
        </p:nvSpPr>
        <p:spPr bwMode="gray">
          <a:xfrm>
            <a:off x="5918868" y="3801680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6" name="Oval 45"/>
          <p:cNvSpPr/>
          <p:nvPr/>
        </p:nvSpPr>
        <p:spPr bwMode="gray">
          <a:xfrm>
            <a:off x="5885337" y="3955860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Oval 46"/>
          <p:cNvSpPr/>
          <p:nvPr/>
        </p:nvSpPr>
        <p:spPr bwMode="gray">
          <a:xfrm>
            <a:off x="6038040" y="4031421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" name="Oval 47"/>
          <p:cNvSpPr/>
          <p:nvPr/>
        </p:nvSpPr>
        <p:spPr bwMode="gray">
          <a:xfrm>
            <a:off x="6018078" y="3911295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Oval 48"/>
          <p:cNvSpPr/>
          <p:nvPr/>
        </p:nvSpPr>
        <p:spPr bwMode="gray">
          <a:xfrm>
            <a:off x="6138322" y="3903909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0" name="Oval 49"/>
          <p:cNvSpPr/>
          <p:nvPr/>
        </p:nvSpPr>
        <p:spPr bwMode="gray">
          <a:xfrm>
            <a:off x="6175880" y="3997081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Oval 50"/>
          <p:cNvSpPr/>
          <p:nvPr/>
        </p:nvSpPr>
        <p:spPr bwMode="gray">
          <a:xfrm>
            <a:off x="6299382" y="3873717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2" name="Oval 51"/>
          <p:cNvSpPr/>
          <p:nvPr/>
        </p:nvSpPr>
        <p:spPr bwMode="gray">
          <a:xfrm>
            <a:off x="6188571" y="3739780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3" name="Oval 52"/>
          <p:cNvSpPr/>
          <p:nvPr/>
        </p:nvSpPr>
        <p:spPr bwMode="gray">
          <a:xfrm>
            <a:off x="6086865" y="3787436"/>
            <a:ext cx="18378" cy="1837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018824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4" name="Straight Connector 53"/>
          <p:cNvCxnSpPr>
            <a:stCxn id="36" idx="2"/>
            <a:endCxn id="37" idx="7"/>
          </p:cNvCxnSpPr>
          <p:nvPr/>
        </p:nvCxnSpPr>
        <p:spPr>
          <a:xfrm flipH="1">
            <a:off x="5897855" y="3487413"/>
            <a:ext cx="138286" cy="5692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36" idx="6"/>
            <a:endCxn id="42" idx="1"/>
          </p:cNvCxnSpPr>
          <p:nvPr/>
        </p:nvCxnSpPr>
        <p:spPr>
          <a:xfrm>
            <a:off x="6054520" y="3487413"/>
            <a:ext cx="174250" cy="5630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56" name="Straight Connector 55"/>
          <p:cNvCxnSpPr>
            <a:stCxn id="36" idx="5"/>
            <a:endCxn id="41" idx="1"/>
          </p:cNvCxnSpPr>
          <p:nvPr/>
        </p:nvCxnSpPr>
        <p:spPr>
          <a:xfrm>
            <a:off x="6051828" y="3493910"/>
            <a:ext cx="117554" cy="1137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57" name="Straight Connector 56"/>
          <p:cNvCxnSpPr>
            <a:stCxn id="36" idx="3"/>
            <a:endCxn id="38" idx="0"/>
          </p:cNvCxnSpPr>
          <p:nvPr/>
        </p:nvCxnSpPr>
        <p:spPr>
          <a:xfrm flipH="1">
            <a:off x="6001411" y="3493909"/>
            <a:ext cx="37422" cy="1044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58" name="Straight Connector 57"/>
          <p:cNvCxnSpPr>
            <a:stCxn id="42" idx="5"/>
            <a:endCxn id="43" idx="0"/>
          </p:cNvCxnSpPr>
          <p:nvPr/>
        </p:nvCxnSpPr>
        <p:spPr>
          <a:xfrm>
            <a:off x="6241764" y="3556707"/>
            <a:ext cx="94730" cy="17104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59" name="Straight Connector 58"/>
          <p:cNvCxnSpPr>
            <a:stCxn id="41" idx="5"/>
            <a:endCxn id="43" idx="1"/>
          </p:cNvCxnSpPr>
          <p:nvPr/>
        </p:nvCxnSpPr>
        <p:spPr>
          <a:xfrm>
            <a:off x="6182377" y="3620679"/>
            <a:ext cx="147620" cy="1097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0" name="Straight Connector 59"/>
          <p:cNvCxnSpPr>
            <a:stCxn id="41" idx="7"/>
            <a:endCxn id="42" idx="3"/>
          </p:cNvCxnSpPr>
          <p:nvPr/>
        </p:nvCxnSpPr>
        <p:spPr>
          <a:xfrm flipV="1">
            <a:off x="6182377" y="3556707"/>
            <a:ext cx="46393" cy="509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1" name="Straight Connector 60"/>
          <p:cNvCxnSpPr>
            <a:stCxn id="52" idx="6"/>
            <a:endCxn id="43" idx="2"/>
          </p:cNvCxnSpPr>
          <p:nvPr/>
        </p:nvCxnSpPr>
        <p:spPr>
          <a:xfrm flipV="1">
            <a:off x="6206949" y="3736937"/>
            <a:ext cx="120356" cy="1203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2" name="Straight Connector 61"/>
          <p:cNvCxnSpPr>
            <a:stCxn id="52" idx="0"/>
            <a:endCxn id="41" idx="4"/>
          </p:cNvCxnSpPr>
          <p:nvPr/>
        </p:nvCxnSpPr>
        <p:spPr>
          <a:xfrm flipH="1" flipV="1">
            <a:off x="6175880" y="3623371"/>
            <a:ext cx="21880" cy="11640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3" name="Straight Connector 62"/>
          <p:cNvCxnSpPr>
            <a:stCxn id="41" idx="2"/>
            <a:endCxn id="38" idx="6"/>
          </p:cNvCxnSpPr>
          <p:nvPr/>
        </p:nvCxnSpPr>
        <p:spPr>
          <a:xfrm flipH="1" flipV="1">
            <a:off x="6010600" y="3607538"/>
            <a:ext cx="156090" cy="664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4" name="Straight Connector 63"/>
          <p:cNvCxnSpPr>
            <a:stCxn id="38" idx="2"/>
            <a:endCxn id="39" idx="7"/>
          </p:cNvCxnSpPr>
          <p:nvPr/>
        </p:nvCxnSpPr>
        <p:spPr>
          <a:xfrm flipH="1">
            <a:off x="5818095" y="3607538"/>
            <a:ext cx="174127" cy="6614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5" name="Straight Connector 64"/>
          <p:cNvCxnSpPr>
            <a:stCxn id="37" idx="3"/>
            <a:endCxn id="39" idx="0"/>
          </p:cNvCxnSpPr>
          <p:nvPr/>
        </p:nvCxnSpPr>
        <p:spPr>
          <a:xfrm flipH="1">
            <a:off x="5811597" y="3557334"/>
            <a:ext cx="73263" cy="1136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6" name="Straight Connector 65"/>
          <p:cNvCxnSpPr>
            <a:stCxn id="37" idx="5"/>
            <a:endCxn id="38" idx="1"/>
          </p:cNvCxnSpPr>
          <p:nvPr/>
        </p:nvCxnSpPr>
        <p:spPr>
          <a:xfrm>
            <a:off x="5897855" y="3557335"/>
            <a:ext cx="97058" cy="4370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7" name="Straight Connector 66"/>
          <p:cNvCxnSpPr>
            <a:stCxn id="40" idx="2"/>
            <a:endCxn id="39" idx="6"/>
          </p:cNvCxnSpPr>
          <p:nvPr/>
        </p:nvCxnSpPr>
        <p:spPr>
          <a:xfrm flipH="1" flipV="1">
            <a:off x="5820786" y="3680184"/>
            <a:ext cx="186806" cy="2649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8" name="Straight Connector 67"/>
          <p:cNvCxnSpPr>
            <a:stCxn id="52" idx="1"/>
            <a:endCxn id="38" idx="5"/>
          </p:cNvCxnSpPr>
          <p:nvPr/>
        </p:nvCxnSpPr>
        <p:spPr>
          <a:xfrm flipH="1" flipV="1">
            <a:off x="6007908" y="3614035"/>
            <a:ext cx="183354" cy="12843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69" name="Straight Connector 68"/>
          <p:cNvCxnSpPr>
            <a:stCxn id="38" idx="4"/>
            <a:endCxn id="40" idx="0"/>
          </p:cNvCxnSpPr>
          <p:nvPr/>
        </p:nvCxnSpPr>
        <p:spPr>
          <a:xfrm>
            <a:off x="6001411" y="3616726"/>
            <a:ext cx="15371" cy="807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0" name="Straight Connector 69"/>
          <p:cNvCxnSpPr>
            <a:stCxn id="44" idx="0"/>
            <a:endCxn id="39" idx="3"/>
          </p:cNvCxnSpPr>
          <p:nvPr/>
        </p:nvCxnSpPr>
        <p:spPr>
          <a:xfrm flipH="1" flipV="1">
            <a:off x="5805100" y="3686680"/>
            <a:ext cx="2129" cy="12418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1" name="Straight Connector 70"/>
          <p:cNvCxnSpPr>
            <a:stCxn id="45" idx="1"/>
            <a:endCxn id="39" idx="5"/>
          </p:cNvCxnSpPr>
          <p:nvPr/>
        </p:nvCxnSpPr>
        <p:spPr>
          <a:xfrm flipH="1" flipV="1">
            <a:off x="5818095" y="3686680"/>
            <a:ext cx="103465" cy="11769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2" name="Straight Connector 71"/>
          <p:cNvCxnSpPr>
            <a:stCxn id="45" idx="2"/>
            <a:endCxn id="44" idx="6"/>
          </p:cNvCxnSpPr>
          <p:nvPr/>
        </p:nvCxnSpPr>
        <p:spPr>
          <a:xfrm flipH="1">
            <a:off x="5816418" y="3810868"/>
            <a:ext cx="102451" cy="91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3" name="Straight Connector 72"/>
          <p:cNvCxnSpPr>
            <a:stCxn id="45" idx="7"/>
            <a:endCxn id="40" idx="3"/>
          </p:cNvCxnSpPr>
          <p:nvPr/>
        </p:nvCxnSpPr>
        <p:spPr>
          <a:xfrm flipV="1">
            <a:off x="5934555" y="3713172"/>
            <a:ext cx="75730" cy="911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4" name="Straight Connector 73"/>
          <p:cNvCxnSpPr>
            <a:stCxn id="53" idx="1"/>
            <a:endCxn id="40" idx="5"/>
          </p:cNvCxnSpPr>
          <p:nvPr/>
        </p:nvCxnSpPr>
        <p:spPr>
          <a:xfrm flipH="1" flipV="1">
            <a:off x="6023280" y="3713172"/>
            <a:ext cx="66277" cy="76954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5" name="Straight Connector 74"/>
          <p:cNvCxnSpPr>
            <a:stCxn id="53" idx="2"/>
            <a:endCxn id="45" idx="6"/>
          </p:cNvCxnSpPr>
          <p:nvPr/>
        </p:nvCxnSpPr>
        <p:spPr>
          <a:xfrm flipH="1">
            <a:off x="5937247" y="3796624"/>
            <a:ext cx="149619" cy="14244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6" name="Straight Connector 75"/>
          <p:cNvCxnSpPr>
            <a:stCxn id="52" idx="3"/>
            <a:endCxn id="53" idx="7"/>
          </p:cNvCxnSpPr>
          <p:nvPr/>
        </p:nvCxnSpPr>
        <p:spPr>
          <a:xfrm flipH="1">
            <a:off x="6102552" y="3755465"/>
            <a:ext cx="88711" cy="3466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7" name="Straight Connector 76"/>
          <p:cNvCxnSpPr>
            <a:stCxn id="52" idx="5"/>
            <a:endCxn id="51" idx="0"/>
          </p:cNvCxnSpPr>
          <p:nvPr/>
        </p:nvCxnSpPr>
        <p:spPr>
          <a:xfrm>
            <a:off x="6204258" y="3755465"/>
            <a:ext cx="104314" cy="11825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8" name="Straight Connector 77"/>
          <p:cNvCxnSpPr>
            <a:stCxn id="53" idx="6"/>
            <a:endCxn id="51" idx="1"/>
          </p:cNvCxnSpPr>
          <p:nvPr/>
        </p:nvCxnSpPr>
        <p:spPr>
          <a:xfrm>
            <a:off x="6105244" y="3796624"/>
            <a:ext cx="196831" cy="7978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9" name="Straight Connector 78"/>
          <p:cNvCxnSpPr>
            <a:stCxn id="40" idx="6"/>
            <a:endCxn id="52" idx="2"/>
          </p:cNvCxnSpPr>
          <p:nvPr/>
        </p:nvCxnSpPr>
        <p:spPr>
          <a:xfrm>
            <a:off x="6025971" y="3706674"/>
            <a:ext cx="162600" cy="4229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0" name="Straight Connector 79"/>
          <p:cNvCxnSpPr>
            <a:stCxn id="49" idx="6"/>
            <a:endCxn id="51" idx="2"/>
          </p:cNvCxnSpPr>
          <p:nvPr/>
        </p:nvCxnSpPr>
        <p:spPr>
          <a:xfrm flipV="1">
            <a:off x="6156701" y="3882904"/>
            <a:ext cx="142682" cy="3019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1" name="Straight Connector 80"/>
          <p:cNvCxnSpPr>
            <a:stCxn id="46" idx="0"/>
            <a:endCxn id="45" idx="4"/>
          </p:cNvCxnSpPr>
          <p:nvPr/>
        </p:nvCxnSpPr>
        <p:spPr>
          <a:xfrm flipV="1">
            <a:off x="5894527" y="3820056"/>
            <a:ext cx="33531" cy="1358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2" name="Straight Connector 81"/>
          <p:cNvCxnSpPr>
            <a:stCxn id="48" idx="1"/>
            <a:endCxn id="45" idx="5"/>
          </p:cNvCxnSpPr>
          <p:nvPr/>
        </p:nvCxnSpPr>
        <p:spPr>
          <a:xfrm flipH="1" flipV="1">
            <a:off x="5934555" y="3817365"/>
            <a:ext cx="86214" cy="9662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3" name="Straight Connector 82"/>
          <p:cNvCxnSpPr>
            <a:stCxn id="49" idx="2"/>
            <a:endCxn id="48" idx="6"/>
          </p:cNvCxnSpPr>
          <p:nvPr/>
        </p:nvCxnSpPr>
        <p:spPr>
          <a:xfrm flipH="1">
            <a:off x="6036456" y="3913096"/>
            <a:ext cx="101866" cy="738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4" name="Straight Connector 83"/>
          <p:cNvCxnSpPr>
            <a:stCxn id="48" idx="2"/>
            <a:endCxn id="46" idx="7"/>
          </p:cNvCxnSpPr>
          <p:nvPr/>
        </p:nvCxnSpPr>
        <p:spPr>
          <a:xfrm flipH="1">
            <a:off x="5901024" y="3920482"/>
            <a:ext cx="117055" cy="3806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5" name="Straight Connector 84"/>
          <p:cNvCxnSpPr>
            <a:stCxn id="48" idx="4"/>
            <a:endCxn id="47" idx="0"/>
          </p:cNvCxnSpPr>
          <p:nvPr/>
        </p:nvCxnSpPr>
        <p:spPr>
          <a:xfrm>
            <a:off x="6027267" y="3929671"/>
            <a:ext cx="19962" cy="1017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6" name="Straight Connector 85"/>
          <p:cNvCxnSpPr>
            <a:stCxn id="46" idx="5"/>
            <a:endCxn id="47" idx="2"/>
          </p:cNvCxnSpPr>
          <p:nvPr/>
        </p:nvCxnSpPr>
        <p:spPr>
          <a:xfrm>
            <a:off x="5901024" y="3971546"/>
            <a:ext cx="137016" cy="6906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7" name="Straight Connector 86"/>
          <p:cNvCxnSpPr>
            <a:stCxn id="49" idx="4"/>
            <a:endCxn id="50" idx="0"/>
          </p:cNvCxnSpPr>
          <p:nvPr/>
        </p:nvCxnSpPr>
        <p:spPr>
          <a:xfrm>
            <a:off x="6147512" y="3922285"/>
            <a:ext cx="37558" cy="74794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8" name="Straight Connector 87"/>
          <p:cNvCxnSpPr>
            <a:stCxn id="50" idx="3"/>
            <a:endCxn id="47" idx="6"/>
          </p:cNvCxnSpPr>
          <p:nvPr/>
        </p:nvCxnSpPr>
        <p:spPr>
          <a:xfrm flipH="1">
            <a:off x="6056419" y="4012765"/>
            <a:ext cx="122153" cy="2784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9" name="Straight Connector 88"/>
          <p:cNvCxnSpPr>
            <a:stCxn id="49" idx="1"/>
            <a:endCxn id="53" idx="4"/>
          </p:cNvCxnSpPr>
          <p:nvPr/>
        </p:nvCxnSpPr>
        <p:spPr>
          <a:xfrm flipH="1" flipV="1">
            <a:off x="6096055" y="3805813"/>
            <a:ext cx="44960" cy="10078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90" name="Straight Connector 89"/>
          <p:cNvCxnSpPr>
            <a:stCxn id="48" idx="0"/>
            <a:endCxn id="53" idx="3"/>
          </p:cNvCxnSpPr>
          <p:nvPr/>
        </p:nvCxnSpPr>
        <p:spPr>
          <a:xfrm flipV="1">
            <a:off x="6027267" y="3803120"/>
            <a:ext cx="62290" cy="10817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91" name="Straight Connector 90"/>
          <p:cNvCxnSpPr>
            <a:stCxn id="51" idx="4"/>
            <a:endCxn id="50" idx="6"/>
          </p:cNvCxnSpPr>
          <p:nvPr/>
        </p:nvCxnSpPr>
        <p:spPr>
          <a:xfrm flipH="1">
            <a:off x="6194258" y="3892092"/>
            <a:ext cx="114314" cy="1141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92" name="Straight Connector 91"/>
          <p:cNvCxnSpPr>
            <a:stCxn id="43" idx="4"/>
            <a:endCxn id="51" idx="7"/>
          </p:cNvCxnSpPr>
          <p:nvPr/>
        </p:nvCxnSpPr>
        <p:spPr>
          <a:xfrm flipH="1">
            <a:off x="6315069" y="3746123"/>
            <a:ext cx="21425" cy="13028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93" name="Straight Connector 92"/>
          <p:cNvCxnSpPr>
            <a:stCxn id="46" idx="1"/>
            <a:endCxn id="44" idx="5"/>
          </p:cNvCxnSpPr>
          <p:nvPr/>
        </p:nvCxnSpPr>
        <p:spPr>
          <a:xfrm flipH="1" flipV="1">
            <a:off x="5813727" y="3826552"/>
            <a:ext cx="74302" cy="13199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87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World Economic Forum has engaged a broad group of experts in a 2-year effort to understand the implications of blockchain on financial services</a:t>
            </a:r>
            <a:endParaRPr lang="en-US" sz="2400" dirty="0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4064695" y="1513852"/>
            <a:ext cx="0" cy="43642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313167" y="1513852"/>
            <a:ext cx="0" cy="43642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361169" y="1625994"/>
            <a:ext cx="3520441" cy="3820024"/>
            <a:chOff x="328230" y="1498510"/>
            <a:chExt cx="3520441" cy="3335553"/>
          </a:xfrm>
        </p:grpSpPr>
        <p:pic>
          <p:nvPicPr>
            <p:cNvPr id="111" name="Picture 20" descr="https://encrypted-tbn0.gstatic.com/images?q=tbn:ANd9GcTzMrrfEim8ruitr8TqV87PIWJFRiCwg6Di52H-Ta7eehRdpA576VSFeYT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95" y="2551327"/>
              <a:ext cx="876328" cy="231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2092" y="1907983"/>
              <a:ext cx="876328" cy="14766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08235" y="3555345"/>
              <a:ext cx="340614" cy="34061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3226" y="4187911"/>
              <a:ext cx="876328" cy="251817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6013" y="2592457"/>
              <a:ext cx="753040" cy="233442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207" y="4575568"/>
              <a:ext cx="876328" cy="243311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00333" y="3599131"/>
              <a:ext cx="876328" cy="204794"/>
            </a:xfrm>
            <a:prstGeom prst="rect">
              <a:avLst/>
            </a:prstGeom>
          </p:spPr>
        </p:pic>
        <p:pic>
          <p:nvPicPr>
            <p:cNvPr id="119" name="Picture 24" descr="http://upload.wikimedia.org/wikipedia/commons/thumb/4/48/Deutsche_Bank-Logo.svg/798px-Deutsche_Bank-Logo.svg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204" y="3715426"/>
              <a:ext cx="876328" cy="169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0" descr="http://www.getfilings.com/sec-filings/111201/XL-CAPITAL-LTD_8-K/c67715002_v1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269" y="3993280"/>
              <a:ext cx="792354" cy="307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s://encrypted-tbn3.gstatic.com/images?q=tbn:ANd9GcTF-IF7JFLXpxWvUL9st14DfYwyxXCgSAbbq0X1zudas79vzqZ6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796" y="2953948"/>
              <a:ext cx="496867" cy="19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34" descr="https://encrypted-tbn2.gstatic.com/images?q=tbn:ANd9GcTWqKku0E4LV312085wVQciSD_l0aVrHCgoQujtx18LIWWoyBcvQQ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089" y="2150315"/>
              <a:ext cx="769318" cy="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2254" y="2240745"/>
              <a:ext cx="638385" cy="222046"/>
            </a:xfrm>
            <a:prstGeom prst="rect">
              <a:avLst/>
            </a:prstGeom>
          </p:spPr>
        </p:pic>
        <p:pic>
          <p:nvPicPr>
            <p:cNvPr id="130" name="Picture 2" descr="http://www.allianz.com.au/images/internet/aalaus/allianz-3D-logo-200px.gif"/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679" t="12142" r="10849" b="11719"/>
            <a:stretch/>
          </p:blipFill>
          <p:spPr bwMode="auto">
            <a:xfrm>
              <a:off x="498850" y="4313820"/>
              <a:ext cx="547705" cy="518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8393" y="3871313"/>
              <a:ext cx="876328" cy="230433"/>
            </a:xfrm>
            <a:prstGeom prst="rect">
              <a:avLst/>
            </a:prstGeom>
          </p:spPr>
        </p:pic>
        <p:pic>
          <p:nvPicPr>
            <p:cNvPr id="133" name="Picture 32" descr="http://seeklogo.com/images/B/banorte-logo-D4368F4EB8-seeklogo.com.gif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828327" y="4636374"/>
              <a:ext cx="876328" cy="197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4" descr="https://encrypted-tbn3.gstatic.com/images?q=tbn:ANd9GcQCw-Q3Dpl22pIMvODBTcC9Z1dLXumpCJlu1dQ7lVCuskUoBA8bGtPQPvI"/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542" y="4249947"/>
              <a:ext cx="670113" cy="288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4785" y="2152156"/>
              <a:ext cx="891758" cy="269664"/>
            </a:xfrm>
            <a:prstGeom prst="rect">
              <a:avLst/>
            </a:prstGeom>
          </p:spPr>
        </p:pic>
        <p:pic>
          <p:nvPicPr>
            <p:cNvPr id="136" name="Picture 12" descr="https://encrypted-tbn2.gstatic.com/images?q=tbn:ANd9GcQGg9SVaEQ-OdfqK5PswNgYPz6dRSzXPbSsABfM2545llVUXZZpXiAQaA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50" y="3337232"/>
              <a:ext cx="766787" cy="469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36676" y="2479050"/>
              <a:ext cx="876328" cy="202367"/>
            </a:xfrm>
            <a:prstGeom prst="rect">
              <a:avLst/>
            </a:prstGeom>
          </p:spPr>
        </p:pic>
        <p:pic>
          <p:nvPicPr>
            <p:cNvPr id="138" name="Picture 26" descr="http://www.brandsoftheworld.com/sites/default/files/styles/logo-thumbnail/public/0002/6811/brand.gif"/>
            <p:cNvPicPr>
              <a:picLocks noChangeAspect="1" noChangeArrowheads="1"/>
            </p:cNvPicPr>
            <p:nvPr/>
          </p:nvPicPr>
          <p:blipFill rotWithShape="1"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223" b="35223"/>
            <a:stretch/>
          </p:blipFill>
          <p:spPr bwMode="auto">
            <a:xfrm>
              <a:off x="2882266" y="3219684"/>
              <a:ext cx="876328" cy="25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http://upload.wikimedia.org/wikipedia/fr/3/37/CVC-logo.GIF"/>
            <p:cNvPicPr>
              <a:picLocks noChangeAspect="1" noChangeArrowheads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95" y="3981556"/>
              <a:ext cx="493996" cy="245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14" descr="https://encrypted-tbn1.gstatic.com/images?q=tbn:ANd9GcSZEuxWw3QPtImCZ85gvXbl8UCOIsTPR_CC7wLnvdkp33yLTqlf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106" y="3055603"/>
              <a:ext cx="621561" cy="338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2" descr="https://encrypted-tbn3.gstatic.com/images?q=tbn:ANd9GcRCN_OtNVdRmCtHzluEBzaDH170WhOTFJBPAZNkGDJGYMaFvHbNKkur5cKb"/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87" y="2879935"/>
              <a:ext cx="781851" cy="35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54350" y="4196078"/>
              <a:ext cx="547705" cy="328623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10078" y="2715926"/>
              <a:ext cx="546543" cy="289346"/>
            </a:xfrm>
            <a:prstGeom prst="rect">
              <a:avLst/>
            </a:prstGeom>
          </p:spPr>
        </p:pic>
        <p:pic>
          <p:nvPicPr>
            <p:cNvPr id="144" name="Picture 30" descr="https://encrypted-tbn0.gstatic.com/images?q=tbn:ANd9GcTjlxAff0fjLXf22G7vcGoW1FENTIJgnPH4XgikinUt5czW2hHV_6Ytn9eN6A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307442" y="3451355"/>
              <a:ext cx="593857" cy="25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10" descr="http://upload.wikimedia.org/wikipedia/commons/thumb/b/b8/Julius_B%C3%A4r_Logo.svg/2000px-Julius_B%C3%A4r_Logo.svg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33" y="3318965"/>
              <a:ext cx="876328" cy="216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2343" y="1907983"/>
              <a:ext cx="876328" cy="188691"/>
            </a:xfrm>
            <a:prstGeom prst="rect">
              <a:avLst/>
            </a:prstGeom>
          </p:spPr>
        </p:pic>
        <p:pic>
          <p:nvPicPr>
            <p:cNvPr id="214" name="Picture 4" descr="https://upload.wikimedia.org/wikipedia/en/thumb/8/82/DeloitteNewLogo.png/250px-DeloitteNewLogo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076" y="2740499"/>
              <a:ext cx="1158649" cy="47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6" descr="http://logonoid.com/images/blackrock-logo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95" y="1907983"/>
              <a:ext cx="876328" cy="13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8" name="TextBox 227"/>
            <p:cNvSpPr txBox="1"/>
            <p:nvPr/>
          </p:nvSpPr>
          <p:spPr>
            <a:xfrm>
              <a:off x="328230" y="1498510"/>
              <a:ext cx="2169440" cy="215444"/>
            </a:xfrm>
            <a:prstGeom prst="rect">
              <a:avLst/>
            </a:prstGeom>
            <a:noFill/>
          </p:spPr>
          <p:txBody>
            <a:bodyPr wrap="none" lIns="0" tIns="0" rIns="91440" bIns="0" rtlCol="0">
              <a:spAutoFit/>
            </a:bodyPr>
            <a:lstStyle/>
            <a:p>
              <a:r>
                <a:rPr lang="en-US" sz="1400" b="1" dirty="0" smtClean="0"/>
                <a:t>Global Financial Institutions</a:t>
              </a:r>
              <a:endParaRPr lang="en-US" sz="1400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175642" y="1625994"/>
            <a:ext cx="3633469" cy="3820024"/>
            <a:chOff x="4175642" y="1498510"/>
            <a:chExt cx="3633469" cy="3347142"/>
          </a:xfrm>
        </p:grpSpPr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41698" y="1893324"/>
              <a:ext cx="615285" cy="498782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82307" y="4529266"/>
              <a:ext cx="854796" cy="316386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6743" y="4571613"/>
              <a:ext cx="854796" cy="256439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3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4735" y="3714110"/>
              <a:ext cx="854796" cy="427398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5578918" y="2545503"/>
              <a:ext cx="854796" cy="854796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2009" y="3487210"/>
              <a:ext cx="583367" cy="583367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727" y="2398420"/>
              <a:ext cx="1268390" cy="294591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3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10299" y="1919572"/>
              <a:ext cx="854796" cy="186535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6983" y="2854591"/>
              <a:ext cx="981227" cy="262869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8991" y="2421381"/>
              <a:ext cx="854796" cy="324722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221888" y="3834314"/>
              <a:ext cx="587223" cy="587223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727" y="1978650"/>
              <a:ext cx="686262" cy="267644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4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82307" y="2196273"/>
              <a:ext cx="854796" cy="157203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6743" y="2795204"/>
              <a:ext cx="854796" cy="333905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12767" y="4220553"/>
              <a:ext cx="1398039" cy="296407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4515" y="4624124"/>
              <a:ext cx="854796" cy="203928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343012" y="3826925"/>
              <a:ext cx="602003" cy="602003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727" y="3246867"/>
              <a:ext cx="1025597" cy="320261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5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54" y="3264563"/>
              <a:ext cx="1163949" cy="381536"/>
            </a:xfrm>
            <a:prstGeom prst="rect">
              <a:avLst/>
            </a:prstGeom>
          </p:spPr>
        </p:pic>
        <p:pic>
          <p:nvPicPr>
            <p:cNvPr id="173" name="Picture 15" descr="https://upload.wikimedia.org/wikipedia/en/thumb/7/76/Blockstack-stack-rgb-dark.svg/1280px-Blockstack-stack-rgb-dark.svg.png"/>
            <p:cNvPicPr>
              <a:picLocks noChangeAspect="1" noChangeArrowheads="1"/>
            </p:cNvPicPr>
            <p:nvPr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31" y="1919572"/>
              <a:ext cx="633230" cy="38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TextBox 228"/>
            <p:cNvSpPr txBox="1"/>
            <p:nvPr/>
          </p:nvSpPr>
          <p:spPr>
            <a:xfrm>
              <a:off x="4175642" y="1498510"/>
              <a:ext cx="2769373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r>
                <a:rPr lang="en-US" sz="1400" b="1" dirty="0"/>
                <a:t>Leading Blockchain Innovators 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8393126" y="1625994"/>
            <a:ext cx="3429112" cy="3820023"/>
            <a:chOff x="8393126" y="1498510"/>
            <a:chExt cx="3429112" cy="3285073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3207" y="4295431"/>
              <a:ext cx="862969" cy="480028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5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98824" y="3244093"/>
              <a:ext cx="962776" cy="698034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1097409" y="1857503"/>
              <a:ext cx="645490" cy="645490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27816" y="4167871"/>
              <a:ext cx="904792" cy="615712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5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57" t="11102" r="-4957" b="13120"/>
            <a:stretch/>
          </p:blipFill>
          <p:spPr>
            <a:xfrm>
              <a:off x="9764575" y="3747888"/>
              <a:ext cx="1075817" cy="380865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66705" y="3706698"/>
              <a:ext cx="718176" cy="446024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8529191" y="3233261"/>
              <a:ext cx="1075817" cy="488559"/>
            </a:xfrm>
            <a:prstGeom prst="rect">
              <a:avLst/>
            </a:prstGeom>
          </p:spPr>
        </p:pic>
        <p:pic>
          <p:nvPicPr>
            <p:cNvPr id="215" name="Picture 2" descr="https://www.ecb.europa.eu/shared/img/logo_new/print/ecb_logo_EN.png"/>
            <p:cNvPicPr>
              <a:picLocks noChangeAspect="1" noChangeArrowheads="1"/>
            </p:cNvPicPr>
            <p:nvPr/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8945" y="2628420"/>
              <a:ext cx="1146590" cy="48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://www.aepaltd.com/content/54418e7d6e4bb4.72745459.jpg"/>
            <p:cNvPicPr>
              <a:picLocks noChangeAspect="1" noChangeArrowheads="1"/>
            </p:cNvPicPr>
            <p:nvPr/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610" y="3205785"/>
              <a:ext cx="803098" cy="4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6" descr="http://logos-download.com/wp-content/uploads/2016/03/Bank_of_Canada_logo.png"/>
            <p:cNvPicPr>
              <a:picLocks noChangeAspect="1" noChangeArrowheads="1"/>
            </p:cNvPicPr>
            <p:nvPr/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215" y="2761625"/>
              <a:ext cx="1419144" cy="333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http://www.graphicnews.com/core/media.php?pic=GN23501T.jpg"/>
            <p:cNvPicPr>
              <a:picLocks noChangeAspect="1" noChangeArrowheads="1"/>
            </p:cNvPicPr>
            <p:nvPr/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9191" y="1857503"/>
              <a:ext cx="659978" cy="659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12" descr="http://www.eci.com/MAS%20LOGO.jpg"/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4308" y="1857503"/>
              <a:ext cx="821551" cy="76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14" descr="http://fmaa.com.au/wp-content/uploads/2016/02/RBA-LOGO-breakout-300x182.png"/>
            <p:cNvPicPr>
              <a:picLocks noChangeAspect="1" noChangeArrowheads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202" y="1909082"/>
              <a:ext cx="718174" cy="43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0" descr="https://europedirectpisa.files.wordpress.com/2016/04/esma_logo.png"/>
            <p:cNvPicPr>
              <a:picLocks noChangeAspect="1" noChangeArrowheads="1"/>
            </p:cNvPicPr>
            <p:nvPr/>
          </p:nvPicPr>
          <p:blipFill>
            <a:blip r:embed="rId6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604" y="4278443"/>
              <a:ext cx="930069" cy="50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" name="TextBox 229"/>
            <p:cNvSpPr txBox="1"/>
            <p:nvPr/>
          </p:nvSpPr>
          <p:spPr>
            <a:xfrm>
              <a:off x="8393126" y="1498510"/>
              <a:ext cx="342911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r>
                <a:rPr lang="en-US" sz="1400" b="1" dirty="0"/>
                <a:t>Academics, Government and Regulators</a:t>
              </a:r>
            </a:p>
          </p:txBody>
        </p:sp>
      </p:grpSp>
      <p:cxnSp>
        <p:nvCxnSpPr>
          <p:cNvPr id="226" name="Straight Connector 225"/>
          <p:cNvCxnSpPr/>
          <p:nvPr/>
        </p:nvCxnSpPr>
        <p:spPr>
          <a:xfrm flipH="1">
            <a:off x="328230" y="6022082"/>
            <a:ext cx="114940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We applied a bottom up, problem </a:t>
            </a:r>
            <a:r>
              <a:rPr lang="en-US" sz="2400" dirty="0" smtClean="0"/>
              <a:t>focused, </a:t>
            </a:r>
            <a:r>
              <a:rPr lang="en-US" sz="2400" dirty="0"/>
              <a:t>approach </a:t>
            </a:r>
            <a:r>
              <a:rPr lang="en-US" sz="2400" dirty="0" smtClean="0"/>
              <a:t>to understand the impact of blockchain on nine </a:t>
            </a:r>
            <a:r>
              <a:rPr lang="en-US" sz="2400" dirty="0"/>
              <a:t>financial services </a:t>
            </a:r>
            <a:r>
              <a:rPr lang="en-US" sz="2400" dirty="0" smtClean="0"/>
              <a:t>use-cases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91" y="1485578"/>
            <a:ext cx="485722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128590" y="2709714"/>
            <a:ext cx="4895165" cy="3657600"/>
            <a:chOff x="6512967" y="621482"/>
            <a:chExt cx="4895165" cy="3657600"/>
          </a:xfrm>
        </p:grpSpPr>
        <p:sp>
          <p:nvSpPr>
            <p:cNvPr id="3" name="Rectangle 2"/>
            <p:cNvSpPr/>
            <p:nvPr/>
          </p:nvSpPr>
          <p:spPr>
            <a:xfrm>
              <a:off x="6512967" y="621482"/>
              <a:ext cx="4892040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967" y="621482"/>
              <a:ext cx="4895165" cy="3657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9298349" y="2191695"/>
            <a:ext cx="304039" cy="29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298357" y="2160543"/>
            <a:ext cx="434341" cy="424469"/>
            <a:chOff x="9332680" y="2199450"/>
            <a:chExt cx="457199" cy="457200"/>
          </a:xfrm>
        </p:grpSpPr>
        <p:sp>
          <p:nvSpPr>
            <p:cNvPr id="9" name="Oval 8"/>
            <p:cNvSpPr/>
            <p:nvPr/>
          </p:nvSpPr>
          <p:spPr>
            <a:xfrm>
              <a:off x="9332680" y="2199450"/>
              <a:ext cx="457199" cy="4572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3991" y="2351089"/>
              <a:ext cx="334603" cy="153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9298339" y="1607810"/>
            <a:ext cx="434341" cy="424469"/>
            <a:chOff x="10377562" y="3544702"/>
            <a:chExt cx="457200" cy="457200"/>
          </a:xfrm>
        </p:grpSpPr>
        <p:sp>
          <p:nvSpPr>
            <p:cNvPr id="39" name="Oval 38"/>
            <p:cNvSpPr/>
            <p:nvPr/>
          </p:nvSpPr>
          <p:spPr>
            <a:xfrm>
              <a:off x="10377562" y="3544702"/>
              <a:ext cx="457200" cy="4572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469979" y="3611708"/>
              <a:ext cx="320040" cy="320040"/>
              <a:chOff x="9295588" y="3509631"/>
              <a:chExt cx="365760" cy="36576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295588" y="350963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" name="Group 41"/>
              <p:cNvGrpSpPr>
                <a:grpSpLocks noChangeAspect="1"/>
              </p:cNvGrpSpPr>
              <p:nvPr/>
            </p:nvGrpSpPr>
            <p:grpSpPr>
              <a:xfrm>
                <a:off x="9295588" y="3540929"/>
                <a:ext cx="365760" cy="303165"/>
                <a:chOff x="3994150" y="671513"/>
                <a:chExt cx="1243013" cy="1030287"/>
              </a:xfrm>
              <a:solidFill>
                <a:schemeClr val="bg1"/>
              </a:solidFill>
            </p:grpSpPr>
            <p:sp>
              <p:nvSpPr>
                <p:cNvPr id="43" name="Freeform 30"/>
                <p:cNvSpPr>
                  <a:spLocks noEditPoints="1"/>
                </p:cNvSpPr>
                <p:nvPr/>
              </p:nvSpPr>
              <p:spPr bwMode="auto">
                <a:xfrm>
                  <a:off x="4367213" y="876300"/>
                  <a:ext cx="869950" cy="825500"/>
                </a:xfrm>
                <a:custGeom>
                  <a:avLst/>
                  <a:gdLst>
                    <a:gd name="T0" fmla="*/ 152 w 402"/>
                    <a:gd name="T1" fmla="*/ 240 h 381"/>
                    <a:gd name="T2" fmla="*/ 158 w 402"/>
                    <a:gd name="T3" fmla="*/ 246 h 381"/>
                    <a:gd name="T4" fmla="*/ 165 w 402"/>
                    <a:gd name="T5" fmla="*/ 240 h 381"/>
                    <a:gd name="T6" fmla="*/ 194 w 402"/>
                    <a:gd name="T7" fmla="*/ 211 h 381"/>
                    <a:gd name="T8" fmla="*/ 200 w 402"/>
                    <a:gd name="T9" fmla="*/ 205 h 381"/>
                    <a:gd name="T10" fmla="*/ 194 w 402"/>
                    <a:gd name="T11" fmla="*/ 198 h 381"/>
                    <a:gd name="T12" fmla="*/ 192 w 402"/>
                    <a:gd name="T13" fmla="*/ 141 h 381"/>
                    <a:gd name="T14" fmla="*/ 262 w 402"/>
                    <a:gd name="T15" fmla="*/ 71 h 381"/>
                    <a:gd name="T16" fmla="*/ 289 w 402"/>
                    <a:gd name="T17" fmla="*/ 60 h 381"/>
                    <a:gd name="T18" fmla="*/ 319 w 402"/>
                    <a:gd name="T19" fmla="*/ 73 h 381"/>
                    <a:gd name="T20" fmla="*/ 321 w 402"/>
                    <a:gd name="T21" fmla="*/ 130 h 381"/>
                    <a:gd name="T22" fmla="*/ 289 w 402"/>
                    <a:gd name="T23" fmla="*/ 162 h 381"/>
                    <a:gd name="T24" fmla="*/ 293 w 402"/>
                    <a:gd name="T25" fmla="*/ 168 h 381"/>
                    <a:gd name="T26" fmla="*/ 299 w 402"/>
                    <a:gd name="T27" fmla="*/ 239 h 381"/>
                    <a:gd name="T28" fmla="*/ 364 w 402"/>
                    <a:gd name="T29" fmla="*/ 173 h 381"/>
                    <a:gd name="T30" fmla="*/ 361 w 402"/>
                    <a:gd name="T31" fmla="*/ 31 h 381"/>
                    <a:gd name="T32" fmla="*/ 287 w 402"/>
                    <a:gd name="T33" fmla="*/ 0 h 381"/>
                    <a:gd name="T34" fmla="*/ 219 w 402"/>
                    <a:gd name="T35" fmla="*/ 28 h 381"/>
                    <a:gd name="T36" fmla="*/ 149 w 402"/>
                    <a:gd name="T37" fmla="*/ 98 h 381"/>
                    <a:gd name="T38" fmla="*/ 152 w 402"/>
                    <a:gd name="T39" fmla="*/ 240 h 381"/>
                    <a:gd name="T40" fmla="*/ 251 w 402"/>
                    <a:gd name="T41" fmla="*/ 142 h 381"/>
                    <a:gd name="T42" fmla="*/ 244 w 402"/>
                    <a:gd name="T43" fmla="*/ 135 h 381"/>
                    <a:gd name="T44" fmla="*/ 238 w 402"/>
                    <a:gd name="T45" fmla="*/ 142 h 381"/>
                    <a:gd name="T46" fmla="*/ 209 w 402"/>
                    <a:gd name="T47" fmla="*/ 171 h 381"/>
                    <a:gd name="T48" fmla="*/ 203 w 402"/>
                    <a:gd name="T49" fmla="*/ 177 h 381"/>
                    <a:gd name="T50" fmla="*/ 209 w 402"/>
                    <a:gd name="T51" fmla="*/ 183 h 381"/>
                    <a:gd name="T52" fmla="*/ 211 w 402"/>
                    <a:gd name="T53" fmla="*/ 240 h 381"/>
                    <a:gd name="T54" fmla="*/ 141 w 402"/>
                    <a:gd name="T55" fmla="*/ 310 h 381"/>
                    <a:gd name="T56" fmla="*/ 114 w 402"/>
                    <a:gd name="T57" fmla="*/ 321 h 381"/>
                    <a:gd name="T58" fmla="*/ 84 w 402"/>
                    <a:gd name="T59" fmla="*/ 309 h 381"/>
                    <a:gd name="T60" fmla="*/ 82 w 402"/>
                    <a:gd name="T61" fmla="*/ 252 h 381"/>
                    <a:gd name="T62" fmla="*/ 112 w 402"/>
                    <a:gd name="T63" fmla="*/ 221 h 381"/>
                    <a:gd name="T64" fmla="*/ 110 w 402"/>
                    <a:gd name="T65" fmla="*/ 215 h 381"/>
                    <a:gd name="T66" fmla="*/ 102 w 402"/>
                    <a:gd name="T67" fmla="*/ 145 h 381"/>
                    <a:gd name="T68" fmla="*/ 39 w 402"/>
                    <a:gd name="T69" fmla="*/ 208 h 381"/>
                    <a:gd name="T70" fmla="*/ 42 w 402"/>
                    <a:gd name="T71" fmla="*/ 350 h 381"/>
                    <a:gd name="T72" fmla="*/ 116 w 402"/>
                    <a:gd name="T73" fmla="*/ 381 h 381"/>
                    <a:gd name="T74" fmla="*/ 184 w 402"/>
                    <a:gd name="T75" fmla="*/ 354 h 381"/>
                    <a:gd name="T76" fmla="*/ 254 w 402"/>
                    <a:gd name="T77" fmla="*/ 283 h 381"/>
                    <a:gd name="T78" fmla="*/ 251 w 402"/>
                    <a:gd name="T79" fmla="*/ 142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02" h="381">
                      <a:moveTo>
                        <a:pt x="152" y="240"/>
                      </a:moveTo>
                      <a:cubicBezTo>
                        <a:pt x="158" y="246"/>
                        <a:pt x="158" y="246"/>
                        <a:pt x="158" y="246"/>
                      </a:cubicBezTo>
                      <a:cubicBezTo>
                        <a:pt x="165" y="240"/>
                        <a:pt x="165" y="240"/>
                        <a:pt x="165" y="240"/>
                      </a:cubicBezTo>
                      <a:cubicBezTo>
                        <a:pt x="194" y="211"/>
                        <a:pt x="194" y="211"/>
                        <a:pt x="194" y="211"/>
                      </a:cubicBezTo>
                      <a:cubicBezTo>
                        <a:pt x="200" y="205"/>
                        <a:pt x="200" y="205"/>
                        <a:pt x="200" y="205"/>
                      </a:cubicBezTo>
                      <a:cubicBezTo>
                        <a:pt x="194" y="198"/>
                        <a:pt x="194" y="198"/>
                        <a:pt x="194" y="198"/>
                      </a:cubicBezTo>
                      <a:cubicBezTo>
                        <a:pt x="178" y="182"/>
                        <a:pt x="177" y="157"/>
                        <a:pt x="192" y="141"/>
                      </a:cubicBezTo>
                      <a:cubicBezTo>
                        <a:pt x="262" y="71"/>
                        <a:pt x="262" y="71"/>
                        <a:pt x="262" y="71"/>
                      </a:cubicBezTo>
                      <a:cubicBezTo>
                        <a:pt x="269" y="64"/>
                        <a:pt x="279" y="60"/>
                        <a:pt x="289" y="60"/>
                      </a:cubicBezTo>
                      <a:cubicBezTo>
                        <a:pt x="300" y="60"/>
                        <a:pt x="311" y="65"/>
                        <a:pt x="319" y="73"/>
                      </a:cubicBezTo>
                      <a:cubicBezTo>
                        <a:pt x="335" y="89"/>
                        <a:pt x="336" y="115"/>
                        <a:pt x="321" y="130"/>
                      </a:cubicBezTo>
                      <a:cubicBezTo>
                        <a:pt x="289" y="162"/>
                        <a:pt x="289" y="162"/>
                        <a:pt x="289" y="162"/>
                      </a:cubicBezTo>
                      <a:cubicBezTo>
                        <a:pt x="293" y="168"/>
                        <a:pt x="293" y="168"/>
                        <a:pt x="293" y="168"/>
                      </a:cubicBezTo>
                      <a:cubicBezTo>
                        <a:pt x="307" y="199"/>
                        <a:pt x="299" y="239"/>
                        <a:pt x="299" y="239"/>
                      </a:cubicBezTo>
                      <a:cubicBezTo>
                        <a:pt x="364" y="173"/>
                        <a:pt x="364" y="173"/>
                        <a:pt x="364" y="173"/>
                      </a:cubicBezTo>
                      <a:cubicBezTo>
                        <a:pt x="402" y="135"/>
                        <a:pt x="401" y="71"/>
                        <a:pt x="361" y="31"/>
                      </a:cubicBezTo>
                      <a:cubicBezTo>
                        <a:pt x="341" y="11"/>
                        <a:pt x="314" y="0"/>
                        <a:pt x="287" y="0"/>
                      </a:cubicBezTo>
                      <a:cubicBezTo>
                        <a:pt x="261" y="0"/>
                        <a:pt x="237" y="10"/>
                        <a:pt x="219" y="28"/>
                      </a:cubicBezTo>
                      <a:cubicBezTo>
                        <a:pt x="149" y="98"/>
                        <a:pt x="149" y="98"/>
                        <a:pt x="149" y="98"/>
                      </a:cubicBezTo>
                      <a:cubicBezTo>
                        <a:pt x="111" y="136"/>
                        <a:pt x="112" y="200"/>
                        <a:pt x="152" y="240"/>
                      </a:cubicBezTo>
                      <a:close/>
                      <a:moveTo>
                        <a:pt x="251" y="142"/>
                      </a:moveTo>
                      <a:cubicBezTo>
                        <a:pt x="244" y="135"/>
                        <a:pt x="244" y="135"/>
                        <a:pt x="244" y="135"/>
                      </a:cubicBezTo>
                      <a:cubicBezTo>
                        <a:pt x="238" y="142"/>
                        <a:pt x="238" y="142"/>
                        <a:pt x="238" y="142"/>
                      </a:cubicBezTo>
                      <a:cubicBezTo>
                        <a:pt x="209" y="171"/>
                        <a:pt x="209" y="171"/>
                        <a:pt x="209" y="171"/>
                      </a:cubicBezTo>
                      <a:cubicBezTo>
                        <a:pt x="203" y="177"/>
                        <a:pt x="203" y="177"/>
                        <a:pt x="203" y="177"/>
                      </a:cubicBezTo>
                      <a:cubicBezTo>
                        <a:pt x="209" y="183"/>
                        <a:pt x="209" y="183"/>
                        <a:pt x="209" y="183"/>
                      </a:cubicBezTo>
                      <a:cubicBezTo>
                        <a:pt x="225" y="199"/>
                        <a:pt x="226" y="225"/>
                        <a:pt x="211" y="240"/>
                      </a:cubicBezTo>
                      <a:cubicBezTo>
                        <a:pt x="141" y="310"/>
                        <a:pt x="141" y="310"/>
                        <a:pt x="141" y="310"/>
                      </a:cubicBezTo>
                      <a:cubicBezTo>
                        <a:pt x="134" y="317"/>
                        <a:pt x="124" y="321"/>
                        <a:pt x="114" y="321"/>
                      </a:cubicBezTo>
                      <a:cubicBezTo>
                        <a:pt x="103" y="321"/>
                        <a:pt x="92" y="317"/>
                        <a:pt x="84" y="309"/>
                      </a:cubicBezTo>
                      <a:cubicBezTo>
                        <a:pt x="67" y="292"/>
                        <a:pt x="67" y="267"/>
                        <a:pt x="82" y="252"/>
                      </a:cubicBezTo>
                      <a:cubicBezTo>
                        <a:pt x="112" y="221"/>
                        <a:pt x="112" y="221"/>
                        <a:pt x="112" y="221"/>
                      </a:cubicBezTo>
                      <a:cubicBezTo>
                        <a:pt x="110" y="215"/>
                        <a:pt x="110" y="215"/>
                        <a:pt x="110" y="215"/>
                      </a:cubicBezTo>
                      <a:cubicBezTo>
                        <a:pt x="97" y="185"/>
                        <a:pt x="102" y="145"/>
                        <a:pt x="102" y="145"/>
                      </a:cubicBezTo>
                      <a:cubicBezTo>
                        <a:pt x="39" y="208"/>
                        <a:pt x="39" y="208"/>
                        <a:pt x="39" y="208"/>
                      </a:cubicBezTo>
                      <a:cubicBezTo>
                        <a:pt x="0" y="247"/>
                        <a:pt x="2" y="310"/>
                        <a:pt x="42" y="350"/>
                      </a:cubicBezTo>
                      <a:cubicBezTo>
                        <a:pt x="62" y="370"/>
                        <a:pt x="88" y="381"/>
                        <a:pt x="116" y="381"/>
                      </a:cubicBezTo>
                      <a:cubicBezTo>
                        <a:pt x="142" y="381"/>
                        <a:pt x="166" y="371"/>
                        <a:pt x="184" y="354"/>
                      </a:cubicBezTo>
                      <a:cubicBezTo>
                        <a:pt x="254" y="283"/>
                        <a:pt x="254" y="283"/>
                        <a:pt x="254" y="283"/>
                      </a:cubicBezTo>
                      <a:cubicBezTo>
                        <a:pt x="292" y="245"/>
                        <a:pt x="291" y="182"/>
                        <a:pt x="251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31"/>
                <p:cNvSpPr>
                  <a:spLocks/>
                </p:cNvSpPr>
                <p:nvPr/>
              </p:nvSpPr>
              <p:spPr bwMode="auto">
                <a:xfrm>
                  <a:off x="4541838" y="825500"/>
                  <a:ext cx="76200" cy="130175"/>
                </a:xfrm>
                <a:custGeom>
                  <a:avLst/>
                  <a:gdLst>
                    <a:gd name="T0" fmla="*/ 17 w 35"/>
                    <a:gd name="T1" fmla="*/ 60 h 60"/>
                    <a:gd name="T2" fmla="*/ 18 w 35"/>
                    <a:gd name="T3" fmla="*/ 60 h 60"/>
                    <a:gd name="T4" fmla="*/ 35 w 35"/>
                    <a:gd name="T5" fmla="*/ 60 h 60"/>
                    <a:gd name="T6" fmla="*/ 35 w 35"/>
                    <a:gd name="T7" fmla="*/ 59 h 60"/>
                    <a:gd name="T8" fmla="*/ 18 w 35"/>
                    <a:gd name="T9" fmla="*/ 27 h 60"/>
                    <a:gd name="T10" fmla="*/ 17 w 35"/>
                    <a:gd name="T11" fmla="*/ 24 h 60"/>
                    <a:gd name="T12" fmla="*/ 17 w 35"/>
                    <a:gd name="T13" fmla="*/ 24 h 60"/>
                    <a:gd name="T14" fmla="*/ 2 w 35"/>
                    <a:gd name="T15" fmla="*/ 2 h 60"/>
                    <a:gd name="T16" fmla="*/ 0 w 35"/>
                    <a:gd name="T17" fmla="*/ 0 h 60"/>
                    <a:gd name="T18" fmla="*/ 0 w 35"/>
                    <a:gd name="T19" fmla="*/ 60 h 60"/>
                    <a:gd name="T20" fmla="*/ 17 w 35"/>
                    <a:gd name="T2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60">
                      <a:moveTo>
                        <a:pt x="17" y="60"/>
                      </a:move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0" y="48"/>
                        <a:pt x="24" y="37"/>
                        <a:pt x="18" y="27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2" y="16"/>
                        <a:pt x="7" y="9"/>
                        <a:pt x="2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lnTo>
                        <a:pt x="17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4643438" y="854075"/>
                  <a:ext cx="109537" cy="101600"/>
                </a:xfrm>
                <a:custGeom>
                  <a:avLst/>
                  <a:gdLst>
                    <a:gd name="T0" fmla="*/ 33 w 50"/>
                    <a:gd name="T1" fmla="*/ 18 h 47"/>
                    <a:gd name="T2" fmla="*/ 31 w 50"/>
                    <a:gd name="T3" fmla="*/ 17 h 47"/>
                    <a:gd name="T4" fmla="*/ 31 w 50"/>
                    <a:gd name="T5" fmla="*/ 17 h 47"/>
                    <a:gd name="T6" fmla="*/ 2 w 50"/>
                    <a:gd name="T7" fmla="*/ 1 h 47"/>
                    <a:gd name="T8" fmla="*/ 0 w 50"/>
                    <a:gd name="T9" fmla="*/ 0 h 47"/>
                    <a:gd name="T10" fmla="*/ 1 w 50"/>
                    <a:gd name="T11" fmla="*/ 2 h 47"/>
                    <a:gd name="T12" fmla="*/ 22 w 50"/>
                    <a:gd name="T13" fmla="*/ 47 h 47"/>
                    <a:gd name="T14" fmla="*/ 22 w 50"/>
                    <a:gd name="T15" fmla="*/ 47 h 47"/>
                    <a:gd name="T16" fmla="*/ 31 w 50"/>
                    <a:gd name="T17" fmla="*/ 47 h 47"/>
                    <a:gd name="T18" fmla="*/ 32 w 50"/>
                    <a:gd name="T19" fmla="*/ 47 h 47"/>
                    <a:gd name="T20" fmla="*/ 34 w 50"/>
                    <a:gd name="T21" fmla="*/ 47 h 47"/>
                    <a:gd name="T22" fmla="*/ 50 w 50"/>
                    <a:gd name="T23" fmla="*/ 32 h 47"/>
                    <a:gd name="T24" fmla="*/ 33 w 50"/>
                    <a:gd name="T25" fmla="*/ 18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47">
                      <a:moveTo>
                        <a:pt x="33" y="18"/>
                      </a:moveTo>
                      <a:cubicBezTo>
                        <a:pt x="31" y="17"/>
                        <a:pt x="31" y="17"/>
                        <a:pt x="31" y="17"/>
                      </a:cubicBezTo>
                      <a:cubicBezTo>
                        <a:pt x="31" y="17"/>
                        <a:pt x="31" y="17"/>
                        <a:pt x="31" y="17"/>
                      </a:cubicBezTo>
                      <a:cubicBezTo>
                        <a:pt x="22" y="11"/>
                        <a:pt x="12" y="5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9" y="16"/>
                        <a:pt x="16" y="31"/>
                        <a:pt x="22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2" y="47"/>
                        <a:pt x="32" y="47"/>
                        <a:pt x="32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45" y="27"/>
                        <a:pt x="39" y="22"/>
                        <a:pt x="3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4541838" y="1022350"/>
                  <a:ext cx="101600" cy="109538"/>
                </a:xfrm>
                <a:custGeom>
                  <a:avLst/>
                  <a:gdLst>
                    <a:gd name="T0" fmla="*/ 44 w 47"/>
                    <a:gd name="T1" fmla="*/ 7 h 50"/>
                    <a:gd name="T2" fmla="*/ 47 w 47"/>
                    <a:gd name="T3" fmla="*/ 4 h 50"/>
                    <a:gd name="T4" fmla="*/ 46 w 47"/>
                    <a:gd name="T5" fmla="*/ 1 h 50"/>
                    <a:gd name="T6" fmla="*/ 46 w 47"/>
                    <a:gd name="T7" fmla="*/ 0 h 50"/>
                    <a:gd name="T8" fmla="*/ 18 w 47"/>
                    <a:gd name="T9" fmla="*/ 0 h 50"/>
                    <a:gd name="T10" fmla="*/ 18 w 47"/>
                    <a:gd name="T11" fmla="*/ 0 h 50"/>
                    <a:gd name="T12" fmla="*/ 0 w 47"/>
                    <a:gd name="T13" fmla="*/ 0 h 50"/>
                    <a:gd name="T14" fmla="*/ 0 w 47"/>
                    <a:gd name="T15" fmla="*/ 50 h 50"/>
                    <a:gd name="T16" fmla="*/ 41 w 47"/>
                    <a:gd name="T17" fmla="*/ 9 h 50"/>
                    <a:gd name="T18" fmla="*/ 44 w 47"/>
                    <a:gd name="T19" fmla="*/ 7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50">
                      <a:moveTo>
                        <a:pt x="44" y="7"/>
                      </a:move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7" y="3"/>
                        <a:pt x="46" y="2"/>
                        <a:pt x="46" y="1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2" y="8"/>
                        <a:pt x="43" y="7"/>
                        <a:pt x="4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34"/>
                <p:cNvSpPr>
                  <a:spLocks/>
                </p:cNvSpPr>
                <p:nvPr/>
              </p:nvSpPr>
              <p:spPr bwMode="auto">
                <a:xfrm>
                  <a:off x="4402138" y="825500"/>
                  <a:ext cx="74612" cy="130175"/>
                </a:xfrm>
                <a:custGeom>
                  <a:avLst/>
                  <a:gdLst>
                    <a:gd name="T0" fmla="*/ 17 w 35"/>
                    <a:gd name="T1" fmla="*/ 27 h 60"/>
                    <a:gd name="T2" fmla="*/ 17 w 35"/>
                    <a:gd name="T3" fmla="*/ 27 h 60"/>
                    <a:gd name="T4" fmla="*/ 17 w 35"/>
                    <a:gd name="T5" fmla="*/ 27 h 60"/>
                    <a:gd name="T6" fmla="*/ 0 w 35"/>
                    <a:gd name="T7" fmla="*/ 59 h 60"/>
                    <a:gd name="T8" fmla="*/ 0 w 35"/>
                    <a:gd name="T9" fmla="*/ 60 h 60"/>
                    <a:gd name="T10" fmla="*/ 17 w 35"/>
                    <a:gd name="T11" fmla="*/ 60 h 60"/>
                    <a:gd name="T12" fmla="*/ 35 w 35"/>
                    <a:gd name="T13" fmla="*/ 60 h 60"/>
                    <a:gd name="T14" fmla="*/ 35 w 35"/>
                    <a:gd name="T15" fmla="*/ 0 h 60"/>
                    <a:gd name="T16" fmla="*/ 33 w 35"/>
                    <a:gd name="T17" fmla="*/ 2 h 60"/>
                    <a:gd name="T18" fmla="*/ 18 w 35"/>
                    <a:gd name="T19" fmla="*/ 24 h 60"/>
                    <a:gd name="T20" fmla="*/ 18 w 35"/>
                    <a:gd name="T21" fmla="*/ 24 h 60"/>
                    <a:gd name="T22" fmla="*/ 17 w 35"/>
                    <a:gd name="T23" fmla="*/ 2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60">
                      <a:moveTo>
                        <a:pt x="17" y="27"/>
                      </a:move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0" y="37"/>
                        <a:pt x="5" y="48"/>
                        <a:pt x="0" y="5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17" y="60"/>
                        <a:pt x="17" y="60"/>
                        <a:pt x="17" y="60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28" y="9"/>
                        <a:pt x="23" y="17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lnTo>
                        <a:pt x="17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/>
              </p:nvSpPr>
              <p:spPr bwMode="auto">
                <a:xfrm>
                  <a:off x="4235450" y="854075"/>
                  <a:ext cx="139700" cy="101600"/>
                </a:xfrm>
                <a:custGeom>
                  <a:avLst/>
                  <a:gdLst>
                    <a:gd name="T0" fmla="*/ 32 w 65"/>
                    <a:gd name="T1" fmla="*/ 18 h 47"/>
                    <a:gd name="T2" fmla="*/ 32 w 65"/>
                    <a:gd name="T3" fmla="*/ 18 h 47"/>
                    <a:gd name="T4" fmla="*/ 32 w 65"/>
                    <a:gd name="T5" fmla="*/ 18 h 47"/>
                    <a:gd name="T6" fmla="*/ 2 w 65"/>
                    <a:gd name="T7" fmla="*/ 46 h 47"/>
                    <a:gd name="T8" fmla="*/ 0 w 65"/>
                    <a:gd name="T9" fmla="*/ 47 h 47"/>
                    <a:gd name="T10" fmla="*/ 32 w 65"/>
                    <a:gd name="T11" fmla="*/ 47 h 47"/>
                    <a:gd name="T12" fmla="*/ 33 w 65"/>
                    <a:gd name="T13" fmla="*/ 47 h 47"/>
                    <a:gd name="T14" fmla="*/ 43 w 65"/>
                    <a:gd name="T15" fmla="*/ 47 h 47"/>
                    <a:gd name="T16" fmla="*/ 43 w 65"/>
                    <a:gd name="T17" fmla="*/ 47 h 47"/>
                    <a:gd name="T18" fmla="*/ 64 w 65"/>
                    <a:gd name="T19" fmla="*/ 2 h 47"/>
                    <a:gd name="T20" fmla="*/ 65 w 65"/>
                    <a:gd name="T21" fmla="*/ 0 h 47"/>
                    <a:gd name="T22" fmla="*/ 63 w 65"/>
                    <a:gd name="T23" fmla="*/ 1 h 47"/>
                    <a:gd name="T24" fmla="*/ 34 w 65"/>
                    <a:gd name="T25" fmla="*/ 17 h 47"/>
                    <a:gd name="T26" fmla="*/ 34 w 65"/>
                    <a:gd name="T27" fmla="*/ 17 h 47"/>
                    <a:gd name="T28" fmla="*/ 32 w 65"/>
                    <a:gd name="T29" fmla="*/ 18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5" h="47">
                      <a:moveTo>
                        <a:pt x="32" y="18"/>
                      </a:move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21" y="26"/>
                        <a:pt x="10" y="35"/>
                        <a:pt x="2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32" y="47"/>
                        <a:pt x="32" y="47"/>
                        <a:pt x="32" y="47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9" y="31"/>
                        <a:pt x="56" y="16"/>
                        <a:pt x="64" y="2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3" y="1"/>
                        <a:pt x="63" y="1"/>
                        <a:pt x="63" y="1"/>
                      </a:cubicBezTo>
                      <a:cubicBezTo>
                        <a:pt x="53" y="5"/>
                        <a:pt x="43" y="11"/>
                        <a:pt x="34" y="17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lnTo>
                        <a:pt x="3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/>
              </p:nvSpPr>
              <p:spPr bwMode="auto">
                <a:xfrm>
                  <a:off x="4235450" y="1417638"/>
                  <a:ext cx="88900" cy="71438"/>
                </a:xfrm>
                <a:custGeom>
                  <a:avLst/>
                  <a:gdLst>
                    <a:gd name="T0" fmla="*/ 32 w 41"/>
                    <a:gd name="T1" fmla="*/ 29 h 33"/>
                    <a:gd name="T2" fmla="*/ 32 w 41"/>
                    <a:gd name="T3" fmla="*/ 29 h 33"/>
                    <a:gd name="T4" fmla="*/ 34 w 41"/>
                    <a:gd name="T5" fmla="*/ 30 h 33"/>
                    <a:gd name="T6" fmla="*/ 34 w 41"/>
                    <a:gd name="T7" fmla="*/ 30 h 33"/>
                    <a:gd name="T8" fmla="*/ 39 w 41"/>
                    <a:gd name="T9" fmla="*/ 33 h 33"/>
                    <a:gd name="T10" fmla="*/ 41 w 41"/>
                    <a:gd name="T11" fmla="*/ 0 h 33"/>
                    <a:gd name="T12" fmla="*/ 34 w 41"/>
                    <a:gd name="T13" fmla="*/ 0 h 33"/>
                    <a:gd name="T14" fmla="*/ 33 w 41"/>
                    <a:gd name="T15" fmla="*/ 0 h 33"/>
                    <a:gd name="T16" fmla="*/ 0 w 41"/>
                    <a:gd name="T17" fmla="*/ 0 h 33"/>
                    <a:gd name="T18" fmla="*/ 2 w 41"/>
                    <a:gd name="T19" fmla="*/ 1 h 33"/>
                    <a:gd name="T20" fmla="*/ 32 w 41"/>
                    <a:gd name="T21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1" h="33">
                      <a:moveTo>
                        <a:pt x="32" y="29"/>
                      </a:move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5" y="31"/>
                        <a:pt x="37" y="32"/>
                        <a:pt x="39" y="33"/>
                      </a:cubicBezTo>
                      <a:cubicBezTo>
                        <a:pt x="38" y="22"/>
                        <a:pt x="39" y="11"/>
                        <a:pt x="41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0" y="11"/>
                        <a:pt x="21" y="21"/>
                        <a:pt x="3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/>
              </p:nvSpPr>
              <p:spPr bwMode="auto">
                <a:xfrm>
                  <a:off x="4356100" y="1220788"/>
                  <a:ext cx="100012" cy="90488"/>
                </a:xfrm>
                <a:custGeom>
                  <a:avLst/>
                  <a:gdLst>
                    <a:gd name="T0" fmla="*/ 38 w 46"/>
                    <a:gd name="T1" fmla="*/ 0 h 42"/>
                    <a:gd name="T2" fmla="*/ 0 w 46"/>
                    <a:gd name="T3" fmla="*/ 0 h 42"/>
                    <a:gd name="T4" fmla="*/ 0 w 46"/>
                    <a:gd name="T5" fmla="*/ 1 h 42"/>
                    <a:gd name="T6" fmla="*/ 6 w 46"/>
                    <a:gd name="T7" fmla="*/ 42 h 42"/>
                    <a:gd name="T8" fmla="*/ 20 w 46"/>
                    <a:gd name="T9" fmla="*/ 26 h 42"/>
                    <a:gd name="T10" fmla="*/ 46 w 46"/>
                    <a:gd name="T11" fmla="*/ 0 h 42"/>
                    <a:gd name="T12" fmla="*/ 39 w 46"/>
                    <a:gd name="T13" fmla="*/ 0 h 42"/>
                    <a:gd name="T14" fmla="*/ 38 w 46"/>
                    <a:gd name="T1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" h="42">
                      <a:moveTo>
                        <a:pt x="3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5"/>
                        <a:pt x="3" y="29"/>
                        <a:pt x="6" y="42"/>
                      </a:cubicBezTo>
                      <a:cubicBezTo>
                        <a:pt x="10" y="37"/>
                        <a:pt x="15" y="31"/>
                        <a:pt x="20" y="26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/>
              </p:nvSpPr>
              <p:spPr bwMode="auto">
                <a:xfrm>
                  <a:off x="4152900" y="1220788"/>
                  <a:ext cx="153987" cy="130175"/>
                </a:xfrm>
                <a:custGeom>
                  <a:avLst/>
                  <a:gdLst>
                    <a:gd name="T0" fmla="*/ 0 w 71"/>
                    <a:gd name="T1" fmla="*/ 1 h 60"/>
                    <a:gd name="T2" fmla="*/ 18 w 71"/>
                    <a:gd name="T3" fmla="*/ 59 h 60"/>
                    <a:gd name="T4" fmla="*/ 18 w 71"/>
                    <a:gd name="T5" fmla="*/ 60 h 60"/>
                    <a:gd name="T6" fmla="*/ 35 w 71"/>
                    <a:gd name="T7" fmla="*/ 60 h 60"/>
                    <a:gd name="T8" fmla="*/ 36 w 71"/>
                    <a:gd name="T9" fmla="*/ 60 h 60"/>
                    <a:gd name="T10" fmla="*/ 71 w 71"/>
                    <a:gd name="T11" fmla="*/ 60 h 60"/>
                    <a:gd name="T12" fmla="*/ 71 w 71"/>
                    <a:gd name="T13" fmla="*/ 59 h 60"/>
                    <a:gd name="T14" fmla="*/ 63 w 71"/>
                    <a:gd name="T15" fmla="*/ 1 h 60"/>
                    <a:gd name="T16" fmla="*/ 62 w 71"/>
                    <a:gd name="T17" fmla="*/ 0 h 60"/>
                    <a:gd name="T18" fmla="*/ 37 w 71"/>
                    <a:gd name="T19" fmla="*/ 0 h 60"/>
                    <a:gd name="T20" fmla="*/ 36 w 71"/>
                    <a:gd name="T21" fmla="*/ 0 h 60"/>
                    <a:gd name="T22" fmla="*/ 0 w 71"/>
                    <a:gd name="T23" fmla="*/ 0 h 60"/>
                    <a:gd name="T24" fmla="*/ 0 w 71"/>
                    <a:gd name="T25" fmla="*/ 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60">
                      <a:moveTo>
                        <a:pt x="0" y="1"/>
                      </a:moveTo>
                      <a:cubicBezTo>
                        <a:pt x="3" y="22"/>
                        <a:pt x="8" y="42"/>
                        <a:pt x="18" y="59"/>
                      </a:cubicBezTo>
                      <a:cubicBezTo>
                        <a:pt x="18" y="60"/>
                        <a:pt x="18" y="60"/>
                        <a:pt x="18" y="60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71" y="60"/>
                        <a:pt x="71" y="60"/>
                        <a:pt x="71" y="60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66" y="40"/>
                        <a:pt x="64" y="21"/>
                        <a:pt x="63" y="1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39"/>
                <p:cNvSpPr>
                  <a:spLocks/>
                </p:cNvSpPr>
                <p:nvPr/>
              </p:nvSpPr>
              <p:spPr bwMode="auto">
                <a:xfrm>
                  <a:off x="3994150" y="671513"/>
                  <a:ext cx="884237" cy="1020763"/>
                </a:xfrm>
                <a:custGeom>
                  <a:avLst/>
                  <a:gdLst>
                    <a:gd name="T0" fmla="*/ 190 w 408"/>
                    <a:gd name="T1" fmla="*/ 468 h 471"/>
                    <a:gd name="T2" fmla="*/ 157 w 408"/>
                    <a:gd name="T3" fmla="*/ 416 h 471"/>
                    <a:gd name="T4" fmla="*/ 145 w 408"/>
                    <a:gd name="T5" fmla="*/ 410 h 471"/>
                    <a:gd name="T6" fmla="*/ 145 w 408"/>
                    <a:gd name="T7" fmla="*/ 410 h 471"/>
                    <a:gd name="T8" fmla="*/ 144 w 408"/>
                    <a:gd name="T9" fmla="*/ 410 h 471"/>
                    <a:gd name="T10" fmla="*/ 143 w 408"/>
                    <a:gd name="T11" fmla="*/ 409 h 471"/>
                    <a:gd name="T12" fmla="*/ 109 w 408"/>
                    <a:gd name="T13" fmla="*/ 385 h 471"/>
                    <a:gd name="T14" fmla="*/ 42 w 408"/>
                    <a:gd name="T15" fmla="*/ 237 h 471"/>
                    <a:gd name="T16" fmla="*/ 109 w 408"/>
                    <a:gd name="T17" fmla="*/ 89 h 471"/>
                    <a:gd name="T18" fmla="*/ 144 w 408"/>
                    <a:gd name="T19" fmla="*/ 65 h 471"/>
                    <a:gd name="T20" fmla="*/ 206 w 408"/>
                    <a:gd name="T21" fmla="*/ 44 h 471"/>
                    <a:gd name="T22" fmla="*/ 238 w 408"/>
                    <a:gd name="T23" fmla="*/ 41 h 471"/>
                    <a:gd name="T24" fmla="*/ 270 w 408"/>
                    <a:gd name="T25" fmla="*/ 44 h 471"/>
                    <a:gd name="T26" fmla="*/ 332 w 408"/>
                    <a:gd name="T27" fmla="*/ 65 h 471"/>
                    <a:gd name="T28" fmla="*/ 366 w 408"/>
                    <a:gd name="T29" fmla="*/ 89 h 471"/>
                    <a:gd name="T30" fmla="*/ 367 w 408"/>
                    <a:gd name="T31" fmla="*/ 89 h 471"/>
                    <a:gd name="T32" fmla="*/ 367 w 408"/>
                    <a:gd name="T33" fmla="*/ 90 h 471"/>
                    <a:gd name="T34" fmla="*/ 372 w 408"/>
                    <a:gd name="T35" fmla="*/ 94 h 471"/>
                    <a:gd name="T36" fmla="*/ 408 w 408"/>
                    <a:gd name="T37" fmla="*/ 71 h 471"/>
                    <a:gd name="T38" fmla="*/ 368 w 408"/>
                    <a:gd name="T39" fmla="*/ 38 h 471"/>
                    <a:gd name="T40" fmla="*/ 366 w 408"/>
                    <a:gd name="T41" fmla="*/ 37 h 471"/>
                    <a:gd name="T42" fmla="*/ 366 w 408"/>
                    <a:gd name="T43" fmla="*/ 37 h 471"/>
                    <a:gd name="T44" fmla="*/ 333 w 408"/>
                    <a:gd name="T45" fmla="*/ 19 h 471"/>
                    <a:gd name="T46" fmla="*/ 333 w 408"/>
                    <a:gd name="T47" fmla="*/ 19 h 471"/>
                    <a:gd name="T48" fmla="*/ 332 w 408"/>
                    <a:gd name="T49" fmla="*/ 19 h 471"/>
                    <a:gd name="T50" fmla="*/ 331 w 408"/>
                    <a:gd name="T51" fmla="*/ 19 h 471"/>
                    <a:gd name="T52" fmla="*/ 331 w 408"/>
                    <a:gd name="T53" fmla="*/ 19 h 471"/>
                    <a:gd name="T54" fmla="*/ 271 w 408"/>
                    <a:gd name="T55" fmla="*/ 2 h 471"/>
                    <a:gd name="T56" fmla="*/ 271 w 408"/>
                    <a:gd name="T57" fmla="*/ 2 h 471"/>
                    <a:gd name="T58" fmla="*/ 270 w 408"/>
                    <a:gd name="T59" fmla="*/ 2 h 471"/>
                    <a:gd name="T60" fmla="*/ 238 w 408"/>
                    <a:gd name="T61" fmla="*/ 0 h 471"/>
                    <a:gd name="T62" fmla="*/ 206 w 408"/>
                    <a:gd name="T63" fmla="*/ 2 h 471"/>
                    <a:gd name="T64" fmla="*/ 205 w 408"/>
                    <a:gd name="T65" fmla="*/ 2 h 471"/>
                    <a:gd name="T66" fmla="*/ 205 w 408"/>
                    <a:gd name="T67" fmla="*/ 2 h 471"/>
                    <a:gd name="T68" fmla="*/ 145 w 408"/>
                    <a:gd name="T69" fmla="*/ 19 h 471"/>
                    <a:gd name="T70" fmla="*/ 145 w 408"/>
                    <a:gd name="T71" fmla="*/ 19 h 471"/>
                    <a:gd name="T72" fmla="*/ 143 w 408"/>
                    <a:gd name="T73" fmla="*/ 19 h 471"/>
                    <a:gd name="T74" fmla="*/ 143 w 408"/>
                    <a:gd name="T75" fmla="*/ 19 h 471"/>
                    <a:gd name="T76" fmla="*/ 110 w 408"/>
                    <a:gd name="T77" fmla="*/ 37 h 471"/>
                    <a:gd name="T78" fmla="*/ 110 w 408"/>
                    <a:gd name="T79" fmla="*/ 37 h 471"/>
                    <a:gd name="T80" fmla="*/ 109 w 408"/>
                    <a:gd name="T81" fmla="*/ 38 h 471"/>
                    <a:gd name="T82" fmla="*/ 108 w 408"/>
                    <a:gd name="T83" fmla="*/ 38 h 471"/>
                    <a:gd name="T84" fmla="*/ 108 w 408"/>
                    <a:gd name="T85" fmla="*/ 38 h 471"/>
                    <a:gd name="T86" fmla="*/ 0 w 408"/>
                    <a:gd name="T87" fmla="*/ 237 h 471"/>
                    <a:gd name="T88" fmla="*/ 108 w 408"/>
                    <a:gd name="T89" fmla="*/ 437 h 471"/>
                    <a:gd name="T90" fmla="*/ 110 w 408"/>
                    <a:gd name="T91" fmla="*/ 438 h 471"/>
                    <a:gd name="T92" fmla="*/ 143 w 408"/>
                    <a:gd name="T93" fmla="*/ 456 h 471"/>
                    <a:gd name="T94" fmla="*/ 144 w 408"/>
                    <a:gd name="T95" fmla="*/ 456 h 471"/>
                    <a:gd name="T96" fmla="*/ 145 w 408"/>
                    <a:gd name="T97" fmla="*/ 456 h 471"/>
                    <a:gd name="T98" fmla="*/ 193 w 408"/>
                    <a:gd name="T99" fmla="*/ 471 h 471"/>
                    <a:gd name="T100" fmla="*/ 190 w 408"/>
                    <a:gd name="T101" fmla="*/ 468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08" h="471">
                      <a:moveTo>
                        <a:pt x="190" y="468"/>
                      </a:moveTo>
                      <a:cubicBezTo>
                        <a:pt x="175" y="453"/>
                        <a:pt x="164" y="435"/>
                        <a:pt x="157" y="416"/>
                      </a:cubicBezTo>
                      <a:cubicBezTo>
                        <a:pt x="153" y="414"/>
                        <a:pt x="149" y="412"/>
                        <a:pt x="145" y="410"/>
                      </a:cubicBezTo>
                      <a:cubicBezTo>
                        <a:pt x="145" y="410"/>
                        <a:pt x="145" y="410"/>
                        <a:pt x="145" y="410"/>
                      </a:cubicBezTo>
                      <a:cubicBezTo>
                        <a:pt x="144" y="410"/>
                        <a:pt x="144" y="410"/>
                        <a:pt x="144" y="410"/>
                      </a:cubicBezTo>
                      <a:cubicBezTo>
                        <a:pt x="143" y="409"/>
                        <a:pt x="143" y="409"/>
                        <a:pt x="143" y="409"/>
                      </a:cubicBezTo>
                      <a:cubicBezTo>
                        <a:pt x="131" y="402"/>
                        <a:pt x="120" y="394"/>
                        <a:pt x="109" y="385"/>
                      </a:cubicBezTo>
                      <a:cubicBezTo>
                        <a:pt x="68" y="349"/>
                        <a:pt x="42" y="296"/>
                        <a:pt x="42" y="237"/>
                      </a:cubicBezTo>
                      <a:cubicBezTo>
                        <a:pt x="42" y="178"/>
                        <a:pt x="68" y="125"/>
                        <a:pt x="109" y="89"/>
                      </a:cubicBezTo>
                      <a:cubicBezTo>
                        <a:pt x="120" y="80"/>
                        <a:pt x="132" y="72"/>
                        <a:pt x="144" y="65"/>
                      </a:cubicBezTo>
                      <a:cubicBezTo>
                        <a:pt x="163" y="55"/>
                        <a:pt x="184" y="48"/>
                        <a:pt x="206" y="44"/>
                      </a:cubicBezTo>
                      <a:cubicBezTo>
                        <a:pt x="216" y="42"/>
                        <a:pt x="227" y="41"/>
                        <a:pt x="238" y="41"/>
                      </a:cubicBezTo>
                      <a:cubicBezTo>
                        <a:pt x="249" y="41"/>
                        <a:pt x="260" y="42"/>
                        <a:pt x="270" y="44"/>
                      </a:cubicBezTo>
                      <a:cubicBezTo>
                        <a:pt x="292" y="48"/>
                        <a:pt x="313" y="55"/>
                        <a:pt x="332" y="65"/>
                      </a:cubicBezTo>
                      <a:cubicBezTo>
                        <a:pt x="344" y="72"/>
                        <a:pt x="356" y="80"/>
                        <a:pt x="366" y="89"/>
                      </a:cubicBezTo>
                      <a:cubicBezTo>
                        <a:pt x="367" y="89"/>
                        <a:pt x="367" y="89"/>
                        <a:pt x="367" y="89"/>
                      </a:cubicBezTo>
                      <a:cubicBezTo>
                        <a:pt x="367" y="90"/>
                        <a:pt x="367" y="90"/>
                        <a:pt x="367" y="90"/>
                      </a:cubicBezTo>
                      <a:cubicBezTo>
                        <a:pt x="369" y="91"/>
                        <a:pt x="370" y="93"/>
                        <a:pt x="372" y="94"/>
                      </a:cubicBezTo>
                      <a:cubicBezTo>
                        <a:pt x="383" y="84"/>
                        <a:pt x="395" y="77"/>
                        <a:pt x="408" y="71"/>
                      </a:cubicBezTo>
                      <a:cubicBezTo>
                        <a:pt x="396" y="59"/>
                        <a:pt x="382" y="48"/>
                        <a:pt x="368" y="38"/>
                      </a:cubicBezTo>
                      <a:cubicBezTo>
                        <a:pt x="366" y="37"/>
                        <a:pt x="366" y="37"/>
                        <a:pt x="366" y="37"/>
                      </a:cubicBezTo>
                      <a:cubicBezTo>
                        <a:pt x="366" y="37"/>
                        <a:pt x="366" y="37"/>
                        <a:pt x="366" y="37"/>
                      </a:cubicBezTo>
                      <a:cubicBezTo>
                        <a:pt x="356" y="30"/>
                        <a:pt x="345" y="24"/>
                        <a:pt x="333" y="19"/>
                      </a:cubicBezTo>
                      <a:cubicBezTo>
                        <a:pt x="333" y="19"/>
                        <a:pt x="333" y="19"/>
                        <a:pt x="333" y="19"/>
                      </a:cubicBezTo>
                      <a:cubicBezTo>
                        <a:pt x="332" y="19"/>
                        <a:pt x="332" y="19"/>
                        <a:pt x="332" y="19"/>
                      </a:cubicBezTo>
                      <a:cubicBezTo>
                        <a:pt x="331" y="19"/>
                        <a:pt x="331" y="19"/>
                        <a:pt x="331" y="19"/>
                      </a:cubicBezTo>
                      <a:cubicBezTo>
                        <a:pt x="331" y="19"/>
                        <a:pt x="331" y="19"/>
                        <a:pt x="331" y="19"/>
                      </a:cubicBezTo>
                      <a:cubicBezTo>
                        <a:pt x="313" y="11"/>
                        <a:pt x="292" y="5"/>
                        <a:pt x="271" y="2"/>
                      </a:cubicBezTo>
                      <a:cubicBezTo>
                        <a:pt x="271" y="2"/>
                        <a:pt x="271" y="2"/>
                        <a:pt x="271" y="2"/>
                      </a:cubicBezTo>
                      <a:cubicBezTo>
                        <a:pt x="270" y="2"/>
                        <a:pt x="270" y="2"/>
                        <a:pt x="270" y="2"/>
                      </a:cubicBezTo>
                      <a:cubicBezTo>
                        <a:pt x="259" y="0"/>
                        <a:pt x="249" y="0"/>
                        <a:pt x="238" y="0"/>
                      </a:cubicBezTo>
                      <a:cubicBezTo>
                        <a:pt x="227" y="0"/>
                        <a:pt x="217" y="0"/>
                        <a:pt x="206" y="2"/>
                      </a:cubicBezTo>
                      <a:cubicBezTo>
                        <a:pt x="205" y="2"/>
                        <a:pt x="205" y="2"/>
                        <a:pt x="205" y="2"/>
                      </a:cubicBezTo>
                      <a:cubicBezTo>
                        <a:pt x="205" y="2"/>
                        <a:pt x="205" y="2"/>
                        <a:pt x="205" y="2"/>
                      </a:cubicBezTo>
                      <a:cubicBezTo>
                        <a:pt x="184" y="5"/>
                        <a:pt x="164" y="11"/>
                        <a:pt x="145" y="19"/>
                      </a:cubicBezTo>
                      <a:cubicBezTo>
                        <a:pt x="145" y="19"/>
                        <a:pt x="145" y="19"/>
                        <a:pt x="145" y="19"/>
                      </a:cubicBezTo>
                      <a:cubicBezTo>
                        <a:pt x="143" y="19"/>
                        <a:pt x="143" y="19"/>
                        <a:pt x="143" y="19"/>
                      </a:cubicBezTo>
                      <a:cubicBezTo>
                        <a:pt x="143" y="19"/>
                        <a:pt x="143" y="19"/>
                        <a:pt x="143" y="19"/>
                      </a:cubicBezTo>
                      <a:cubicBezTo>
                        <a:pt x="131" y="24"/>
                        <a:pt x="120" y="30"/>
                        <a:pt x="110" y="37"/>
                      </a:cubicBezTo>
                      <a:cubicBezTo>
                        <a:pt x="110" y="37"/>
                        <a:pt x="110" y="37"/>
                        <a:pt x="110" y="37"/>
                      </a:cubicBezTo>
                      <a:cubicBezTo>
                        <a:pt x="109" y="38"/>
                        <a:pt x="109" y="38"/>
                        <a:pt x="109" y="38"/>
                      </a:cubicBezTo>
                      <a:cubicBezTo>
                        <a:pt x="109" y="38"/>
                        <a:pt x="109" y="38"/>
                        <a:pt x="108" y="38"/>
                      </a:cubicBezTo>
                      <a:cubicBezTo>
                        <a:pt x="108" y="38"/>
                        <a:pt x="108" y="38"/>
                        <a:pt x="108" y="38"/>
                      </a:cubicBezTo>
                      <a:cubicBezTo>
                        <a:pt x="43" y="81"/>
                        <a:pt x="0" y="154"/>
                        <a:pt x="0" y="237"/>
                      </a:cubicBezTo>
                      <a:cubicBezTo>
                        <a:pt x="0" y="321"/>
                        <a:pt x="43" y="394"/>
                        <a:pt x="108" y="437"/>
                      </a:cubicBezTo>
                      <a:cubicBezTo>
                        <a:pt x="110" y="438"/>
                        <a:pt x="110" y="438"/>
                        <a:pt x="110" y="438"/>
                      </a:cubicBezTo>
                      <a:cubicBezTo>
                        <a:pt x="120" y="445"/>
                        <a:pt x="132" y="451"/>
                        <a:pt x="143" y="456"/>
                      </a:cubicBezTo>
                      <a:cubicBezTo>
                        <a:pt x="144" y="456"/>
                        <a:pt x="144" y="456"/>
                        <a:pt x="144" y="456"/>
                      </a:cubicBezTo>
                      <a:cubicBezTo>
                        <a:pt x="145" y="456"/>
                        <a:pt x="145" y="456"/>
                        <a:pt x="145" y="456"/>
                      </a:cubicBezTo>
                      <a:cubicBezTo>
                        <a:pt x="160" y="463"/>
                        <a:pt x="176" y="468"/>
                        <a:pt x="193" y="471"/>
                      </a:cubicBezTo>
                      <a:cubicBezTo>
                        <a:pt x="192" y="470"/>
                        <a:pt x="191" y="469"/>
                        <a:pt x="190" y="4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40"/>
                <p:cNvSpPr>
                  <a:spLocks/>
                </p:cNvSpPr>
                <p:nvPr/>
              </p:nvSpPr>
              <p:spPr bwMode="auto">
                <a:xfrm>
                  <a:off x="4356100" y="1022350"/>
                  <a:ext cx="120650" cy="130175"/>
                </a:xfrm>
                <a:custGeom>
                  <a:avLst/>
                  <a:gdLst>
                    <a:gd name="T0" fmla="*/ 10 w 56"/>
                    <a:gd name="T1" fmla="*/ 1 h 60"/>
                    <a:gd name="T2" fmla="*/ 0 w 56"/>
                    <a:gd name="T3" fmla="*/ 59 h 60"/>
                    <a:gd name="T4" fmla="*/ 0 w 56"/>
                    <a:gd name="T5" fmla="*/ 60 h 60"/>
                    <a:gd name="T6" fmla="*/ 38 w 56"/>
                    <a:gd name="T7" fmla="*/ 60 h 60"/>
                    <a:gd name="T8" fmla="*/ 38 w 56"/>
                    <a:gd name="T9" fmla="*/ 60 h 60"/>
                    <a:gd name="T10" fmla="*/ 56 w 56"/>
                    <a:gd name="T11" fmla="*/ 60 h 60"/>
                    <a:gd name="T12" fmla="*/ 56 w 56"/>
                    <a:gd name="T13" fmla="*/ 0 h 60"/>
                    <a:gd name="T14" fmla="*/ 39 w 56"/>
                    <a:gd name="T15" fmla="*/ 0 h 60"/>
                    <a:gd name="T16" fmla="*/ 38 w 56"/>
                    <a:gd name="T17" fmla="*/ 0 h 60"/>
                    <a:gd name="T18" fmla="*/ 10 w 56"/>
                    <a:gd name="T19" fmla="*/ 0 h 60"/>
                    <a:gd name="T20" fmla="*/ 10 w 56"/>
                    <a:gd name="T21" fmla="*/ 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60">
                      <a:moveTo>
                        <a:pt x="10" y="1"/>
                      </a:moveTo>
                      <a:cubicBezTo>
                        <a:pt x="5" y="19"/>
                        <a:pt x="1" y="39"/>
                        <a:pt x="0" y="5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38" y="60"/>
                        <a:pt x="38" y="60"/>
                        <a:pt x="38" y="60"/>
                      </a:cubicBezTo>
                      <a:cubicBezTo>
                        <a:pt x="38" y="60"/>
                        <a:pt x="38" y="60"/>
                        <a:pt x="38" y="60"/>
                      </a:cubicBezTo>
                      <a:cubicBezTo>
                        <a:pt x="56" y="60"/>
                        <a:pt x="56" y="60"/>
                        <a:pt x="56" y="6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lnTo>
                        <a:pt x="1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41"/>
                <p:cNvSpPr>
                  <a:spLocks/>
                </p:cNvSpPr>
                <p:nvPr/>
              </p:nvSpPr>
              <p:spPr bwMode="auto">
                <a:xfrm>
                  <a:off x="4152900" y="1022350"/>
                  <a:ext cx="153987" cy="130175"/>
                </a:xfrm>
                <a:custGeom>
                  <a:avLst/>
                  <a:gdLst>
                    <a:gd name="T0" fmla="*/ 36 w 71"/>
                    <a:gd name="T1" fmla="*/ 0 h 60"/>
                    <a:gd name="T2" fmla="*/ 18 w 71"/>
                    <a:gd name="T3" fmla="*/ 0 h 60"/>
                    <a:gd name="T4" fmla="*/ 18 w 71"/>
                    <a:gd name="T5" fmla="*/ 0 h 60"/>
                    <a:gd name="T6" fmla="*/ 0 w 71"/>
                    <a:gd name="T7" fmla="*/ 59 h 60"/>
                    <a:gd name="T8" fmla="*/ 0 w 71"/>
                    <a:gd name="T9" fmla="*/ 60 h 60"/>
                    <a:gd name="T10" fmla="*/ 35 w 71"/>
                    <a:gd name="T11" fmla="*/ 60 h 60"/>
                    <a:gd name="T12" fmla="*/ 36 w 71"/>
                    <a:gd name="T13" fmla="*/ 60 h 60"/>
                    <a:gd name="T14" fmla="*/ 62 w 71"/>
                    <a:gd name="T15" fmla="*/ 60 h 60"/>
                    <a:gd name="T16" fmla="*/ 63 w 71"/>
                    <a:gd name="T17" fmla="*/ 59 h 60"/>
                    <a:gd name="T18" fmla="*/ 71 w 71"/>
                    <a:gd name="T19" fmla="*/ 1 h 60"/>
                    <a:gd name="T20" fmla="*/ 71 w 71"/>
                    <a:gd name="T21" fmla="*/ 0 h 60"/>
                    <a:gd name="T22" fmla="*/ 37 w 71"/>
                    <a:gd name="T23" fmla="*/ 0 h 60"/>
                    <a:gd name="T24" fmla="*/ 36 w 71"/>
                    <a:gd name="T25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60">
                      <a:moveTo>
                        <a:pt x="36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8" y="18"/>
                        <a:pt x="3" y="38"/>
                        <a:pt x="0" y="5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62" y="60"/>
                        <a:pt x="62" y="60"/>
                        <a:pt x="62" y="60"/>
                      </a:cubicBezTo>
                      <a:cubicBezTo>
                        <a:pt x="63" y="59"/>
                        <a:pt x="63" y="59"/>
                        <a:pt x="63" y="59"/>
                      </a:cubicBezTo>
                      <a:cubicBezTo>
                        <a:pt x="64" y="39"/>
                        <a:pt x="66" y="20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4" name="Oval 13"/>
          <p:cNvSpPr/>
          <p:nvPr/>
        </p:nvSpPr>
        <p:spPr>
          <a:xfrm>
            <a:off x="9309861" y="2713274"/>
            <a:ext cx="434341" cy="424469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9298341" y="3266007"/>
            <a:ext cx="434341" cy="424469"/>
            <a:chOff x="9339256" y="3448738"/>
            <a:chExt cx="457200" cy="457200"/>
          </a:xfrm>
        </p:grpSpPr>
        <p:sp>
          <p:nvSpPr>
            <p:cNvPr id="58" name="Oval 57"/>
            <p:cNvSpPr/>
            <p:nvPr/>
          </p:nvSpPr>
          <p:spPr>
            <a:xfrm>
              <a:off x="9339256" y="3448738"/>
              <a:ext cx="457200" cy="457200"/>
            </a:xfrm>
            <a:prstGeom prst="ellipse">
              <a:avLst/>
            </a:prstGeom>
            <a:solidFill>
              <a:srgbClr val="1F497D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271"/>
            <p:cNvSpPr>
              <a:spLocks noChangeAspect="1" noEditPoints="1"/>
            </p:cNvSpPr>
            <p:nvPr/>
          </p:nvSpPr>
          <p:spPr bwMode="auto">
            <a:xfrm>
              <a:off x="9411168" y="3511702"/>
              <a:ext cx="320040" cy="259078"/>
            </a:xfrm>
            <a:custGeom>
              <a:avLst/>
              <a:gdLst>
                <a:gd name="T0" fmla="*/ 666 w 803"/>
                <a:gd name="T1" fmla="*/ 521 h 691"/>
                <a:gd name="T2" fmla="*/ 703 w 803"/>
                <a:gd name="T3" fmla="*/ 521 h 691"/>
                <a:gd name="T4" fmla="*/ 666 w 803"/>
                <a:gd name="T5" fmla="*/ 622 h 691"/>
                <a:gd name="T6" fmla="*/ 703 w 803"/>
                <a:gd name="T7" fmla="*/ 622 h 691"/>
                <a:gd name="T8" fmla="*/ 591 w 803"/>
                <a:gd name="T9" fmla="*/ 521 h 691"/>
                <a:gd name="T10" fmla="*/ 628 w 803"/>
                <a:gd name="T11" fmla="*/ 521 h 691"/>
                <a:gd name="T12" fmla="*/ 591 w 803"/>
                <a:gd name="T13" fmla="*/ 622 h 691"/>
                <a:gd name="T14" fmla="*/ 628 w 803"/>
                <a:gd name="T15" fmla="*/ 622 h 691"/>
                <a:gd name="T16" fmla="*/ 526 w 803"/>
                <a:gd name="T17" fmla="*/ 490 h 691"/>
                <a:gd name="T18" fmla="*/ 491 w 803"/>
                <a:gd name="T19" fmla="*/ 490 h 691"/>
                <a:gd name="T20" fmla="*/ 420 w 803"/>
                <a:gd name="T21" fmla="*/ 648 h 691"/>
                <a:gd name="T22" fmla="*/ 383 w 803"/>
                <a:gd name="T23" fmla="*/ 648 h 691"/>
                <a:gd name="T24" fmla="*/ 311 w 803"/>
                <a:gd name="T25" fmla="*/ 490 h 691"/>
                <a:gd name="T26" fmla="*/ 276 w 803"/>
                <a:gd name="T27" fmla="*/ 490 h 691"/>
                <a:gd name="T28" fmla="*/ 401 w 803"/>
                <a:gd name="T29" fmla="*/ 408 h 691"/>
                <a:gd name="T30" fmla="*/ 212 w 803"/>
                <a:gd name="T31" fmla="*/ 521 h 691"/>
                <a:gd name="T32" fmla="*/ 174 w 803"/>
                <a:gd name="T33" fmla="*/ 468 h 691"/>
                <a:gd name="T34" fmla="*/ 212 w 803"/>
                <a:gd name="T35" fmla="*/ 622 h 691"/>
                <a:gd name="T36" fmla="*/ 174 w 803"/>
                <a:gd name="T37" fmla="*/ 569 h 691"/>
                <a:gd name="T38" fmla="*/ 137 w 803"/>
                <a:gd name="T39" fmla="*/ 521 h 691"/>
                <a:gd name="T40" fmla="*/ 100 w 803"/>
                <a:gd name="T41" fmla="*/ 468 h 691"/>
                <a:gd name="T42" fmla="*/ 137 w 803"/>
                <a:gd name="T43" fmla="*/ 622 h 691"/>
                <a:gd name="T44" fmla="*/ 100 w 803"/>
                <a:gd name="T45" fmla="*/ 569 h 691"/>
                <a:gd name="T46" fmla="*/ 308 w 803"/>
                <a:gd name="T47" fmla="*/ 309 h 691"/>
                <a:gd name="T48" fmla="*/ 345 w 803"/>
                <a:gd name="T49" fmla="*/ 362 h 691"/>
                <a:gd name="T50" fmla="*/ 385 w 803"/>
                <a:gd name="T51" fmla="*/ 309 h 691"/>
                <a:gd name="T52" fmla="*/ 422 w 803"/>
                <a:gd name="T53" fmla="*/ 362 h 691"/>
                <a:gd name="T54" fmla="*/ 458 w 803"/>
                <a:gd name="T55" fmla="*/ 309 h 691"/>
                <a:gd name="T56" fmla="*/ 495 w 803"/>
                <a:gd name="T57" fmla="*/ 362 h 691"/>
                <a:gd name="T58" fmla="*/ 781 w 803"/>
                <a:gd name="T59" fmla="*/ 648 h 691"/>
                <a:gd name="T60" fmla="*/ 756 w 803"/>
                <a:gd name="T61" fmla="*/ 610 h 691"/>
                <a:gd name="T62" fmla="*/ 767 w 803"/>
                <a:gd name="T63" fmla="*/ 413 h 691"/>
                <a:gd name="T64" fmla="*/ 553 w 803"/>
                <a:gd name="T65" fmla="*/ 375 h 691"/>
                <a:gd name="T66" fmla="*/ 563 w 803"/>
                <a:gd name="T67" fmla="*/ 269 h 691"/>
                <a:gd name="T68" fmla="*/ 425 w 803"/>
                <a:gd name="T69" fmla="*/ 134 h 691"/>
                <a:gd name="T70" fmla="*/ 391 w 803"/>
                <a:gd name="T71" fmla="*/ 113 h 691"/>
                <a:gd name="T72" fmla="*/ 258 w 803"/>
                <a:gd name="T73" fmla="*/ 255 h 691"/>
                <a:gd name="T74" fmla="*/ 355 w 803"/>
                <a:gd name="T75" fmla="*/ 269 h 691"/>
                <a:gd name="T76" fmla="*/ 250 w 803"/>
                <a:gd name="T77" fmla="*/ 301 h 691"/>
                <a:gd name="T78" fmla="*/ 36 w 803"/>
                <a:gd name="T79" fmla="*/ 413 h 691"/>
                <a:gd name="T80" fmla="*/ 46 w 803"/>
                <a:gd name="T81" fmla="*/ 610 h 691"/>
                <a:gd name="T82" fmla="*/ 0 w 803"/>
                <a:gd name="T83" fmla="*/ 648 h 691"/>
                <a:gd name="T84" fmla="*/ 803 w 803"/>
                <a:gd name="T85" fmla="*/ 648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3" h="691">
                  <a:moveTo>
                    <a:pt x="703" y="521"/>
                  </a:moveTo>
                  <a:lnTo>
                    <a:pt x="703" y="521"/>
                  </a:lnTo>
                  <a:lnTo>
                    <a:pt x="666" y="521"/>
                  </a:lnTo>
                  <a:lnTo>
                    <a:pt x="666" y="468"/>
                  </a:lnTo>
                  <a:lnTo>
                    <a:pt x="703" y="468"/>
                  </a:lnTo>
                  <a:lnTo>
                    <a:pt x="703" y="521"/>
                  </a:lnTo>
                  <a:close/>
                  <a:moveTo>
                    <a:pt x="703" y="622"/>
                  </a:moveTo>
                  <a:lnTo>
                    <a:pt x="703" y="622"/>
                  </a:lnTo>
                  <a:lnTo>
                    <a:pt x="666" y="622"/>
                  </a:lnTo>
                  <a:lnTo>
                    <a:pt x="666" y="569"/>
                  </a:lnTo>
                  <a:lnTo>
                    <a:pt x="703" y="569"/>
                  </a:lnTo>
                  <a:lnTo>
                    <a:pt x="703" y="622"/>
                  </a:lnTo>
                  <a:close/>
                  <a:moveTo>
                    <a:pt x="628" y="521"/>
                  </a:moveTo>
                  <a:lnTo>
                    <a:pt x="628" y="521"/>
                  </a:lnTo>
                  <a:lnTo>
                    <a:pt x="591" y="521"/>
                  </a:lnTo>
                  <a:lnTo>
                    <a:pt x="591" y="468"/>
                  </a:lnTo>
                  <a:lnTo>
                    <a:pt x="628" y="468"/>
                  </a:lnTo>
                  <a:lnTo>
                    <a:pt x="628" y="521"/>
                  </a:lnTo>
                  <a:close/>
                  <a:moveTo>
                    <a:pt x="628" y="622"/>
                  </a:moveTo>
                  <a:lnTo>
                    <a:pt x="628" y="622"/>
                  </a:lnTo>
                  <a:lnTo>
                    <a:pt x="591" y="622"/>
                  </a:lnTo>
                  <a:lnTo>
                    <a:pt x="591" y="569"/>
                  </a:lnTo>
                  <a:lnTo>
                    <a:pt x="628" y="569"/>
                  </a:lnTo>
                  <a:lnTo>
                    <a:pt x="628" y="622"/>
                  </a:lnTo>
                  <a:close/>
                  <a:moveTo>
                    <a:pt x="553" y="490"/>
                  </a:moveTo>
                  <a:lnTo>
                    <a:pt x="553" y="490"/>
                  </a:lnTo>
                  <a:lnTo>
                    <a:pt x="526" y="490"/>
                  </a:lnTo>
                  <a:lnTo>
                    <a:pt x="526" y="648"/>
                  </a:lnTo>
                  <a:lnTo>
                    <a:pt x="491" y="648"/>
                  </a:lnTo>
                  <a:lnTo>
                    <a:pt x="491" y="490"/>
                  </a:lnTo>
                  <a:lnTo>
                    <a:pt x="454" y="490"/>
                  </a:lnTo>
                  <a:lnTo>
                    <a:pt x="454" y="648"/>
                  </a:lnTo>
                  <a:lnTo>
                    <a:pt x="420" y="648"/>
                  </a:lnTo>
                  <a:lnTo>
                    <a:pt x="420" y="490"/>
                  </a:lnTo>
                  <a:lnTo>
                    <a:pt x="383" y="490"/>
                  </a:lnTo>
                  <a:lnTo>
                    <a:pt x="383" y="648"/>
                  </a:lnTo>
                  <a:lnTo>
                    <a:pt x="349" y="648"/>
                  </a:lnTo>
                  <a:lnTo>
                    <a:pt x="349" y="490"/>
                  </a:lnTo>
                  <a:lnTo>
                    <a:pt x="311" y="490"/>
                  </a:lnTo>
                  <a:lnTo>
                    <a:pt x="311" y="648"/>
                  </a:lnTo>
                  <a:lnTo>
                    <a:pt x="276" y="648"/>
                  </a:lnTo>
                  <a:lnTo>
                    <a:pt x="276" y="490"/>
                  </a:lnTo>
                  <a:lnTo>
                    <a:pt x="250" y="490"/>
                  </a:lnTo>
                  <a:lnTo>
                    <a:pt x="250" y="459"/>
                  </a:lnTo>
                  <a:lnTo>
                    <a:pt x="401" y="408"/>
                  </a:lnTo>
                  <a:lnTo>
                    <a:pt x="553" y="459"/>
                  </a:lnTo>
                  <a:lnTo>
                    <a:pt x="553" y="490"/>
                  </a:lnTo>
                  <a:close/>
                  <a:moveTo>
                    <a:pt x="212" y="521"/>
                  </a:moveTo>
                  <a:lnTo>
                    <a:pt x="212" y="521"/>
                  </a:lnTo>
                  <a:lnTo>
                    <a:pt x="174" y="521"/>
                  </a:lnTo>
                  <a:lnTo>
                    <a:pt x="174" y="468"/>
                  </a:lnTo>
                  <a:lnTo>
                    <a:pt x="212" y="468"/>
                  </a:lnTo>
                  <a:lnTo>
                    <a:pt x="212" y="521"/>
                  </a:lnTo>
                  <a:close/>
                  <a:moveTo>
                    <a:pt x="212" y="622"/>
                  </a:moveTo>
                  <a:lnTo>
                    <a:pt x="212" y="622"/>
                  </a:lnTo>
                  <a:lnTo>
                    <a:pt x="174" y="622"/>
                  </a:lnTo>
                  <a:lnTo>
                    <a:pt x="174" y="569"/>
                  </a:lnTo>
                  <a:lnTo>
                    <a:pt x="212" y="569"/>
                  </a:lnTo>
                  <a:lnTo>
                    <a:pt x="212" y="622"/>
                  </a:lnTo>
                  <a:close/>
                  <a:moveTo>
                    <a:pt x="137" y="521"/>
                  </a:moveTo>
                  <a:lnTo>
                    <a:pt x="137" y="521"/>
                  </a:lnTo>
                  <a:lnTo>
                    <a:pt x="100" y="521"/>
                  </a:lnTo>
                  <a:lnTo>
                    <a:pt x="100" y="468"/>
                  </a:lnTo>
                  <a:lnTo>
                    <a:pt x="137" y="468"/>
                  </a:lnTo>
                  <a:lnTo>
                    <a:pt x="137" y="521"/>
                  </a:lnTo>
                  <a:close/>
                  <a:moveTo>
                    <a:pt x="137" y="622"/>
                  </a:moveTo>
                  <a:lnTo>
                    <a:pt x="137" y="622"/>
                  </a:lnTo>
                  <a:lnTo>
                    <a:pt x="100" y="622"/>
                  </a:lnTo>
                  <a:lnTo>
                    <a:pt x="100" y="569"/>
                  </a:lnTo>
                  <a:lnTo>
                    <a:pt x="137" y="569"/>
                  </a:lnTo>
                  <a:lnTo>
                    <a:pt x="137" y="622"/>
                  </a:lnTo>
                  <a:close/>
                  <a:moveTo>
                    <a:pt x="308" y="309"/>
                  </a:moveTo>
                  <a:lnTo>
                    <a:pt x="308" y="309"/>
                  </a:lnTo>
                  <a:lnTo>
                    <a:pt x="345" y="309"/>
                  </a:lnTo>
                  <a:lnTo>
                    <a:pt x="345" y="362"/>
                  </a:lnTo>
                  <a:lnTo>
                    <a:pt x="308" y="362"/>
                  </a:lnTo>
                  <a:lnTo>
                    <a:pt x="308" y="309"/>
                  </a:lnTo>
                  <a:close/>
                  <a:moveTo>
                    <a:pt x="385" y="309"/>
                  </a:moveTo>
                  <a:lnTo>
                    <a:pt x="385" y="309"/>
                  </a:lnTo>
                  <a:lnTo>
                    <a:pt x="422" y="309"/>
                  </a:lnTo>
                  <a:lnTo>
                    <a:pt x="422" y="362"/>
                  </a:lnTo>
                  <a:lnTo>
                    <a:pt x="385" y="362"/>
                  </a:lnTo>
                  <a:lnTo>
                    <a:pt x="385" y="309"/>
                  </a:lnTo>
                  <a:close/>
                  <a:moveTo>
                    <a:pt x="458" y="309"/>
                  </a:moveTo>
                  <a:lnTo>
                    <a:pt x="458" y="309"/>
                  </a:lnTo>
                  <a:lnTo>
                    <a:pt x="495" y="309"/>
                  </a:lnTo>
                  <a:lnTo>
                    <a:pt x="495" y="362"/>
                  </a:lnTo>
                  <a:lnTo>
                    <a:pt x="458" y="362"/>
                  </a:lnTo>
                  <a:lnTo>
                    <a:pt x="458" y="309"/>
                  </a:lnTo>
                  <a:close/>
                  <a:moveTo>
                    <a:pt x="781" y="648"/>
                  </a:moveTo>
                  <a:lnTo>
                    <a:pt x="781" y="648"/>
                  </a:lnTo>
                  <a:lnTo>
                    <a:pt x="781" y="610"/>
                  </a:lnTo>
                  <a:lnTo>
                    <a:pt x="756" y="610"/>
                  </a:lnTo>
                  <a:lnTo>
                    <a:pt x="756" y="445"/>
                  </a:lnTo>
                  <a:lnTo>
                    <a:pt x="767" y="445"/>
                  </a:lnTo>
                  <a:lnTo>
                    <a:pt x="767" y="413"/>
                  </a:lnTo>
                  <a:lnTo>
                    <a:pt x="756" y="413"/>
                  </a:lnTo>
                  <a:lnTo>
                    <a:pt x="756" y="413"/>
                  </a:lnTo>
                  <a:lnTo>
                    <a:pt x="553" y="375"/>
                  </a:lnTo>
                  <a:lnTo>
                    <a:pt x="553" y="301"/>
                  </a:lnTo>
                  <a:lnTo>
                    <a:pt x="563" y="301"/>
                  </a:lnTo>
                  <a:lnTo>
                    <a:pt x="563" y="269"/>
                  </a:lnTo>
                  <a:lnTo>
                    <a:pt x="546" y="269"/>
                  </a:lnTo>
                  <a:cubicBezTo>
                    <a:pt x="541" y="202"/>
                    <a:pt x="491" y="147"/>
                    <a:pt x="425" y="136"/>
                  </a:cubicBezTo>
                  <a:cubicBezTo>
                    <a:pt x="425" y="136"/>
                    <a:pt x="425" y="135"/>
                    <a:pt x="425" y="134"/>
                  </a:cubicBezTo>
                  <a:cubicBezTo>
                    <a:pt x="425" y="125"/>
                    <a:pt x="420" y="117"/>
                    <a:pt x="412" y="113"/>
                  </a:cubicBezTo>
                  <a:cubicBezTo>
                    <a:pt x="410" y="88"/>
                    <a:pt x="401" y="0"/>
                    <a:pt x="401" y="0"/>
                  </a:cubicBezTo>
                  <a:cubicBezTo>
                    <a:pt x="401" y="0"/>
                    <a:pt x="392" y="88"/>
                    <a:pt x="391" y="113"/>
                  </a:cubicBezTo>
                  <a:cubicBezTo>
                    <a:pt x="383" y="117"/>
                    <a:pt x="377" y="125"/>
                    <a:pt x="377" y="134"/>
                  </a:cubicBezTo>
                  <a:cubicBezTo>
                    <a:pt x="377" y="135"/>
                    <a:pt x="377" y="136"/>
                    <a:pt x="377" y="136"/>
                  </a:cubicBezTo>
                  <a:cubicBezTo>
                    <a:pt x="317" y="146"/>
                    <a:pt x="269" y="194"/>
                    <a:pt x="258" y="255"/>
                  </a:cubicBezTo>
                  <a:lnTo>
                    <a:pt x="355" y="255"/>
                  </a:lnTo>
                  <a:cubicBezTo>
                    <a:pt x="359" y="255"/>
                    <a:pt x="362" y="258"/>
                    <a:pt x="362" y="262"/>
                  </a:cubicBezTo>
                  <a:cubicBezTo>
                    <a:pt x="362" y="266"/>
                    <a:pt x="359" y="269"/>
                    <a:pt x="355" y="269"/>
                  </a:cubicBezTo>
                  <a:lnTo>
                    <a:pt x="239" y="269"/>
                  </a:lnTo>
                  <a:lnTo>
                    <a:pt x="239" y="301"/>
                  </a:lnTo>
                  <a:lnTo>
                    <a:pt x="250" y="301"/>
                  </a:lnTo>
                  <a:lnTo>
                    <a:pt x="250" y="375"/>
                  </a:lnTo>
                  <a:lnTo>
                    <a:pt x="48" y="413"/>
                  </a:lnTo>
                  <a:lnTo>
                    <a:pt x="36" y="413"/>
                  </a:lnTo>
                  <a:lnTo>
                    <a:pt x="36" y="445"/>
                  </a:lnTo>
                  <a:lnTo>
                    <a:pt x="46" y="445"/>
                  </a:lnTo>
                  <a:lnTo>
                    <a:pt x="46" y="610"/>
                  </a:lnTo>
                  <a:lnTo>
                    <a:pt x="22" y="610"/>
                  </a:lnTo>
                  <a:lnTo>
                    <a:pt x="22" y="648"/>
                  </a:lnTo>
                  <a:lnTo>
                    <a:pt x="0" y="648"/>
                  </a:lnTo>
                  <a:lnTo>
                    <a:pt x="0" y="691"/>
                  </a:lnTo>
                  <a:lnTo>
                    <a:pt x="803" y="691"/>
                  </a:lnTo>
                  <a:lnTo>
                    <a:pt x="803" y="648"/>
                  </a:lnTo>
                  <a:lnTo>
                    <a:pt x="781" y="64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3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9298349" y="3318034"/>
            <a:ext cx="304039" cy="29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298356" y="3818738"/>
            <a:ext cx="434341" cy="424469"/>
            <a:chOff x="9342596" y="4040817"/>
            <a:chExt cx="457200" cy="457199"/>
          </a:xfrm>
        </p:grpSpPr>
        <p:sp>
          <p:nvSpPr>
            <p:cNvPr id="61" name="Oval 60"/>
            <p:cNvSpPr/>
            <p:nvPr/>
          </p:nvSpPr>
          <p:spPr>
            <a:xfrm>
              <a:off x="9342596" y="4040817"/>
              <a:ext cx="457200" cy="457199"/>
            </a:xfrm>
            <a:prstGeom prst="ellipse">
              <a:avLst/>
            </a:prstGeom>
            <a:solidFill>
              <a:srgbClr val="1F497D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259" y="4127970"/>
              <a:ext cx="282908" cy="282908"/>
            </a:xfrm>
            <a:prstGeom prst="rect">
              <a:avLst/>
            </a:prstGeom>
          </p:spPr>
        </p:pic>
      </p:grpSp>
      <p:sp>
        <p:nvSpPr>
          <p:cNvPr id="64" name="Oval 63"/>
          <p:cNvSpPr/>
          <p:nvPr/>
        </p:nvSpPr>
        <p:spPr>
          <a:xfrm>
            <a:off x="9298349" y="4371467"/>
            <a:ext cx="434341" cy="424469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9298356" y="4924193"/>
            <a:ext cx="434341" cy="424469"/>
            <a:chOff x="9375016" y="5662049"/>
            <a:chExt cx="457199" cy="457201"/>
          </a:xfrm>
        </p:grpSpPr>
        <p:sp>
          <p:nvSpPr>
            <p:cNvPr id="89" name="Oval 88"/>
            <p:cNvSpPr/>
            <p:nvPr/>
          </p:nvSpPr>
          <p:spPr>
            <a:xfrm>
              <a:off x="9375016" y="5662049"/>
              <a:ext cx="457199" cy="45720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735" y="5725869"/>
              <a:ext cx="288840" cy="339072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9298343" y="5476925"/>
            <a:ext cx="434341" cy="424469"/>
            <a:chOff x="10113383" y="5313758"/>
            <a:chExt cx="457201" cy="457200"/>
          </a:xfrm>
        </p:grpSpPr>
        <p:sp>
          <p:nvSpPr>
            <p:cNvPr id="109" name="Oval 108"/>
            <p:cNvSpPr/>
            <p:nvPr/>
          </p:nvSpPr>
          <p:spPr>
            <a:xfrm>
              <a:off x="10113383" y="5313758"/>
              <a:ext cx="457201" cy="4572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431" y="5372825"/>
              <a:ext cx="329185" cy="329184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298356" y="6029661"/>
            <a:ext cx="434341" cy="424469"/>
            <a:chOff x="10088534" y="5931001"/>
            <a:chExt cx="457199" cy="457200"/>
          </a:xfrm>
        </p:grpSpPr>
        <p:sp>
          <p:nvSpPr>
            <p:cNvPr id="110" name="Oval 109"/>
            <p:cNvSpPr/>
            <p:nvPr/>
          </p:nvSpPr>
          <p:spPr>
            <a:xfrm>
              <a:off x="10088534" y="5931001"/>
              <a:ext cx="457199" cy="4572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9989" y="6022441"/>
              <a:ext cx="274320" cy="274320"/>
            </a:xfrm>
            <a:prstGeom prst="rect">
              <a:avLst/>
            </a:prstGeom>
          </p:spPr>
        </p:pic>
      </p:grpSp>
      <p:sp>
        <p:nvSpPr>
          <p:cNvPr id="120" name="TextBox 119"/>
          <p:cNvSpPr txBox="1"/>
          <p:nvPr/>
        </p:nvSpPr>
        <p:spPr>
          <a:xfrm>
            <a:off x="9853910" y="1714771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Global Payments</a:t>
            </a:r>
            <a:endParaRPr lang="en-US" sz="1400" b="1" dirty="0">
              <a:solidFill>
                <a:srgbClr val="1F497B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853910" y="2267501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Trade finance</a:t>
            </a:r>
            <a:endParaRPr lang="en-US" sz="1400" b="1" dirty="0">
              <a:solidFill>
                <a:srgbClr val="1F497B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853910" y="2820233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Syndicated Lending</a:t>
            </a:r>
            <a:endParaRPr lang="en-US" sz="1400" b="1" dirty="0">
              <a:solidFill>
                <a:srgbClr val="1F497B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853910" y="3372965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Automated Compliance</a:t>
            </a:r>
            <a:endParaRPr lang="en-US" sz="1400" b="1" dirty="0">
              <a:solidFill>
                <a:srgbClr val="1F497B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853910" y="3925697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Insurance Claims</a:t>
            </a:r>
            <a:endParaRPr lang="en-US" sz="1400" b="1" dirty="0">
              <a:solidFill>
                <a:srgbClr val="1F497B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853910" y="4478429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Co-Co Bonds</a:t>
            </a:r>
            <a:endParaRPr lang="en-US" sz="1400" b="1" dirty="0">
              <a:solidFill>
                <a:srgbClr val="1F497B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91" y="4476108"/>
            <a:ext cx="342857" cy="215187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9853910" y="5031160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Proxy Voting</a:t>
            </a:r>
            <a:endParaRPr lang="en-US" sz="1400" b="1" dirty="0">
              <a:solidFill>
                <a:srgbClr val="1F497B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853910" y="5583892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>
                <a:solidFill>
                  <a:srgbClr val="1F497B"/>
                </a:solidFill>
              </a:rPr>
              <a:t>Asset </a:t>
            </a:r>
            <a:r>
              <a:rPr lang="en-US" sz="1400" b="1" dirty="0" err="1">
                <a:solidFill>
                  <a:srgbClr val="1F497B"/>
                </a:solidFill>
              </a:rPr>
              <a:t>Rehypothecation</a:t>
            </a:r>
            <a:endParaRPr lang="en-US" sz="1400" b="1" dirty="0">
              <a:solidFill>
                <a:srgbClr val="1F497B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853910" y="6136622"/>
            <a:ext cx="1872207" cy="2105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US" sz="1400" b="1" dirty="0" smtClean="0">
                <a:solidFill>
                  <a:srgbClr val="1F497B"/>
                </a:solidFill>
              </a:rPr>
              <a:t>Equities Clearing</a:t>
            </a:r>
            <a:endParaRPr lang="en-US" sz="1400" b="1" dirty="0">
              <a:solidFill>
                <a:srgbClr val="1F497B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41" y="2772218"/>
            <a:ext cx="306580" cy="3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60" grpId="0"/>
      <p:bldP spid="64" grpId="0" animBg="1"/>
      <p:bldP spid="120" grpId="0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Many initial explorations of blockchain tend to focus on the underlying workings of </a:t>
            </a:r>
            <a:r>
              <a:rPr lang="en-US" sz="2400" dirty="0" smtClean="0"/>
              <a:t>a particular distributed ledger protocol</a:t>
            </a:r>
            <a:endParaRPr lang="en-US" sz="2400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8" y="1557586"/>
            <a:ext cx="11502281" cy="4907112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1937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But for most users, the capabilities of a distributed ledger protocol are more important than how the technology works</a:t>
            </a:r>
            <a:endParaRPr lang="en-US" sz="2400" dirty="0"/>
          </a:p>
        </p:txBody>
      </p:sp>
      <p:sp>
        <p:nvSpPr>
          <p:cNvPr id="57" name="AutoShape 4" descr="Image result for iphone icons whit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AutoShape 6" descr="Image result for iphone icons whit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06" y="1485578"/>
            <a:ext cx="4244900" cy="5112568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070928" y="1773610"/>
            <a:ext cx="2569304" cy="4671464"/>
            <a:chOff x="7517673" y="1773610"/>
            <a:chExt cx="2569304" cy="4671464"/>
          </a:xfrm>
        </p:grpSpPr>
        <p:pic>
          <p:nvPicPr>
            <p:cNvPr id="2064" name="Picture 16" descr="Image result for grayscale iphone app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466593" y="2824690"/>
              <a:ext cx="4671464" cy="256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3037" y="2532364"/>
              <a:ext cx="1810512" cy="320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Rectangle 60"/>
          <p:cNvSpPr/>
          <p:nvPr/>
        </p:nvSpPr>
        <p:spPr>
          <a:xfrm>
            <a:off x="8446292" y="2532364"/>
            <a:ext cx="1810512" cy="320168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We view blockchain as having three core capabilities</a:t>
            </a:r>
            <a:endParaRPr lang="en-US" sz="2400" dirty="0"/>
          </a:p>
        </p:txBody>
      </p:sp>
      <p:sp>
        <p:nvSpPr>
          <p:cNvPr id="57" name="AutoShape 4" descr="Image result for iphone icons whit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AutoShape 6" descr="Image result for iphone icons whit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88000" y="4723381"/>
            <a:ext cx="9651964" cy="866653"/>
            <a:chOff x="1188000" y="4723381"/>
            <a:chExt cx="9651964" cy="866653"/>
          </a:xfrm>
        </p:grpSpPr>
        <p:sp>
          <p:nvSpPr>
            <p:cNvPr id="18" name="Left Brace 17"/>
            <p:cNvSpPr/>
            <p:nvPr/>
          </p:nvSpPr>
          <p:spPr>
            <a:xfrm rot="16200000">
              <a:off x="5788615" y="122766"/>
              <a:ext cx="450734" cy="9651964"/>
            </a:xfrm>
            <a:prstGeom prst="lef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23837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45318" y="5236091"/>
              <a:ext cx="39446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23837"/>
              <a:r>
                <a:rPr lang="en-US" sz="1700" b="1" i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Core </a:t>
              </a:r>
              <a:r>
                <a:rPr lang="en-US" sz="1700" b="1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capabilities of </a:t>
              </a:r>
              <a:r>
                <a:rPr lang="en-US" sz="1700" b="1" i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b</a:t>
              </a:r>
              <a:r>
                <a:rPr lang="en-US" sz="1700" b="1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lockchain technology</a:t>
              </a:r>
              <a:endParaRPr lang="en-US" sz="1700" b="1" i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64762" y="4110385"/>
            <a:ext cx="906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Record</a:t>
            </a:r>
          </a:p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Keeping</a:t>
            </a:r>
            <a:endParaRPr lang="en-US" sz="17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1713" y="4110385"/>
            <a:ext cx="1148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Transfer of</a:t>
            </a:r>
          </a:p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Value</a:t>
            </a:r>
            <a:endParaRPr lang="en-US" sz="17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15" y="2362887"/>
            <a:ext cx="1582590" cy="168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00653" y="4110385"/>
            <a:ext cx="10402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Smart </a:t>
            </a:r>
          </a:p>
          <a:p>
            <a:pPr algn="ctr" defTabSz="1023837"/>
            <a:r>
              <a:rPr lang="en-US" sz="17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Contracts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0" y="2555906"/>
            <a:ext cx="1228926" cy="162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8" y="2783569"/>
            <a:ext cx="1884862" cy="117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While </a:t>
            </a:r>
            <a:r>
              <a:rPr lang="en-US" sz="2400" dirty="0" smtClean="0"/>
              <a:t>blockchain </a:t>
            </a:r>
            <a:r>
              <a:rPr lang="en-US" sz="2400" i="1" dirty="0" smtClean="0"/>
              <a:t>can</a:t>
            </a:r>
            <a:r>
              <a:rPr lang="en-US" sz="2400" dirty="0" smtClean="0"/>
              <a:t> be used in many ways, we believe high value applications have a few common characteristics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2326" y="2838162"/>
            <a:ext cx="1500412" cy="1959784"/>
            <a:chOff x="752326" y="2838162"/>
            <a:chExt cx="1500412" cy="1959784"/>
          </a:xfrm>
        </p:grpSpPr>
        <p:sp>
          <p:nvSpPr>
            <p:cNvPr id="33" name="TextBox 32"/>
            <p:cNvSpPr txBox="1"/>
            <p:nvPr/>
          </p:nvSpPr>
          <p:spPr>
            <a:xfrm>
              <a:off x="752327" y="3966949"/>
              <a:ext cx="1500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Shared </a:t>
              </a:r>
              <a:b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repository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26" y="2838162"/>
              <a:ext cx="1500412" cy="933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722754" y="2594911"/>
            <a:ext cx="1342034" cy="2203035"/>
            <a:chOff x="3870228" y="2594911"/>
            <a:chExt cx="1342034" cy="2203035"/>
          </a:xfrm>
        </p:grpSpPr>
        <p:sp>
          <p:nvSpPr>
            <p:cNvPr id="39" name="TextBox 38"/>
            <p:cNvSpPr txBox="1"/>
            <p:nvPr/>
          </p:nvSpPr>
          <p:spPr>
            <a:xfrm>
              <a:off x="3870228" y="3966949"/>
              <a:ext cx="13420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Multiple </a:t>
              </a:r>
              <a:b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writers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530" y="2594911"/>
              <a:ext cx="1297732" cy="1297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6534804" y="2685456"/>
            <a:ext cx="1464418" cy="2112490"/>
            <a:chOff x="6874054" y="2685456"/>
            <a:chExt cx="1464418" cy="2112490"/>
          </a:xfrm>
        </p:grpSpPr>
        <p:sp>
          <p:nvSpPr>
            <p:cNvPr id="40" name="TextBox 39"/>
            <p:cNvSpPr txBox="1"/>
            <p:nvPr/>
          </p:nvSpPr>
          <p:spPr>
            <a:xfrm>
              <a:off x="7048322" y="3966949"/>
              <a:ext cx="11158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Limited</a:t>
              </a:r>
              <a:b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trust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054" y="2685456"/>
              <a:ext cx="1464418" cy="1464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9469237" y="2794100"/>
            <a:ext cx="2012282" cy="2003846"/>
            <a:chOff x="9560323" y="2794100"/>
            <a:chExt cx="2012282" cy="2003846"/>
          </a:xfrm>
        </p:grpSpPr>
        <p:sp>
          <p:nvSpPr>
            <p:cNvPr id="41" name="TextBox 40"/>
            <p:cNvSpPr txBox="1"/>
            <p:nvPr/>
          </p:nvSpPr>
          <p:spPr>
            <a:xfrm>
              <a:off x="9560323" y="3966949"/>
              <a:ext cx="2012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Multiple </a:t>
              </a:r>
            </a:p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Intermediaries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0934" y="2794100"/>
              <a:ext cx="1131060" cy="11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46445" y="4723381"/>
            <a:ext cx="10935074" cy="866653"/>
            <a:chOff x="1188000" y="4723381"/>
            <a:chExt cx="9651964" cy="866653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5788615" y="122766"/>
              <a:ext cx="450734" cy="9651964"/>
            </a:xfrm>
            <a:prstGeom prst="lef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23837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90531" y="5236091"/>
              <a:ext cx="445418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23837"/>
              <a:r>
                <a:rPr lang="en-US" sz="1700" b="1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Characteristics of a high potential blockchain use case</a:t>
              </a:r>
              <a:endParaRPr lang="en-US" sz="1700" b="1" i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2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highly intermediated hub-and spoke structure of many financial networks create opportunities for blockchain to improve efficiency</a:t>
            </a:r>
            <a:endParaRPr lang="en-US" sz="2400" dirty="0"/>
          </a:p>
        </p:txBody>
      </p:sp>
      <p:sp>
        <p:nvSpPr>
          <p:cNvPr id="57" name="AutoShape 4" descr="Image result for iphone icons whit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AutoShape 6" descr="Image result for iphone icons whit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76864" y="1437190"/>
            <a:ext cx="0" cy="5069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98171" y="3607795"/>
            <a:ext cx="599764" cy="45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30" idx="2"/>
            <a:endCxn id="4098" idx="0"/>
          </p:cNvCxnSpPr>
          <p:nvPr/>
        </p:nvCxnSpPr>
        <p:spPr>
          <a:xfrm flipH="1">
            <a:off x="1261915" y="4024792"/>
            <a:ext cx="1755098" cy="3208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46420" y="4345655"/>
            <a:ext cx="1430992" cy="842560"/>
            <a:chOff x="248273" y="4272632"/>
            <a:chExt cx="1589990" cy="9361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20" y="4272632"/>
              <a:ext cx="297294" cy="28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>
              <a:stCxn id="4098" idx="2"/>
              <a:endCxn id="34" idx="0"/>
            </p:cNvCxnSpPr>
            <p:nvPr/>
          </p:nvCxnSpPr>
          <p:spPr>
            <a:xfrm>
              <a:off x="1043268" y="4555030"/>
              <a:ext cx="127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098" idx="2"/>
              <a:endCxn id="37" idx="0"/>
            </p:cNvCxnSpPr>
            <p:nvPr/>
          </p:nvCxnSpPr>
          <p:spPr>
            <a:xfrm flipH="1">
              <a:off x="408266" y="4555032"/>
              <a:ext cx="635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98" idx="2"/>
              <a:endCxn id="36" idx="0"/>
            </p:cNvCxnSpPr>
            <p:nvPr/>
          </p:nvCxnSpPr>
          <p:spPr>
            <a:xfrm flipH="1">
              <a:off x="662267" y="4555034"/>
              <a:ext cx="381001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98" idx="2"/>
              <a:endCxn id="3" idx="0"/>
            </p:cNvCxnSpPr>
            <p:nvPr/>
          </p:nvCxnSpPr>
          <p:spPr>
            <a:xfrm flipH="1">
              <a:off x="916268" y="4555036"/>
              <a:ext cx="126999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276" y="4888817"/>
              <a:ext cx="319985" cy="31998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277" y="4888817"/>
              <a:ext cx="319985" cy="31998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278" y="4888817"/>
              <a:ext cx="319985" cy="31998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74" y="4888817"/>
              <a:ext cx="319985" cy="3199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3" y="4888817"/>
              <a:ext cx="319985" cy="319986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278" y="4888821"/>
              <a:ext cx="319985" cy="319986"/>
            </a:xfrm>
            <a:prstGeom prst="rect">
              <a:avLst/>
            </a:prstGeom>
          </p:spPr>
        </p:pic>
        <p:cxnSp>
          <p:nvCxnSpPr>
            <p:cNvPr id="100" name="Straight Connector 99"/>
            <p:cNvCxnSpPr>
              <a:stCxn id="4098" idx="2"/>
              <a:endCxn id="35" idx="0"/>
            </p:cNvCxnSpPr>
            <p:nvPr/>
          </p:nvCxnSpPr>
          <p:spPr>
            <a:xfrm>
              <a:off x="1043268" y="4555039"/>
              <a:ext cx="381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4098" idx="2"/>
              <a:endCxn id="71" idx="0"/>
            </p:cNvCxnSpPr>
            <p:nvPr/>
          </p:nvCxnSpPr>
          <p:spPr>
            <a:xfrm>
              <a:off x="1043268" y="4555039"/>
              <a:ext cx="635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194490" y="5365453"/>
            <a:ext cx="1430992" cy="842569"/>
            <a:chOff x="896343" y="5405732"/>
            <a:chExt cx="1589990" cy="936184"/>
          </a:xfrm>
        </p:grpSpPr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690" y="5405732"/>
              <a:ext cx="297294" cy="28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4" name="Straight Connector 113"/>
            <p:cNvCxnSpPr>
              <a:stCxn id="108" idx="2"/>
              <a:endCxn id="110" idx="0"/>
            </p:cNvCxnSpPr>
            <p:nvPr/>
          </p:nvCxnSpPr>
          <p:spPr>
            <a:xfrm>
              <a:off x="1691338" y="5688132"/>
              <a:ext cx="127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8" idx="2"/>
              <a:endCxn id="113" idx="0"/>
            </p:cNvCxnSpPr>
            <p:nvPr/>
          </p:nvCxnSpPr>
          <p:spPr>
            <a:xfrm flipH="1">
              <a:off x="1056336" y="5688136"/>
              <a:ext cx="635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8" idx="2"/>
              <a:endCxn id="112" idx="0"/>
            </p:cNvCxnSpPr>
            <p:nvPr/>
          </p:nvCxnSpPr>
          <p:spPr>
            <a:xfrm flipH="1">
              <a:off x="1310337" y="5688140"/>
              <a:ext cx="381001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8" idx="2"/>
              <a:endCxn id="109" idx="0"/>
            </p:cNvCxnSpPr>
            <p:nvPr/>
          </p:nvCxnSpPr>
          <p:spPr>
            <a:xfrm flipH="1">
              <a:off x="1564338" y="5688144"/>
              <a:ext cx="126999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896343" y="6021930"/>
              <a:ext cx="1589990" cy="319986"/>
              <a:chOff x="896343" y="6021931"/>
              <a:chExt cx="1589991" cy="319986"/>
            </a:xfrm>
          </p:grpSpPr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4346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347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348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344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3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348" y="6021931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119" name="Straight Connector 118"/>
            <p:cNvCxnSpPr>
              <a:stCxn id="108" idx="2"/>
              <a:endCxn id="111" idx="0"/>
            </p:cNvCxnSpPr>
            <p:nvPr/>
          </p:nvCxnSpPr>
          <p:spPr>
            <a:xfrm>
              <a:off x="1691338" y="5688148"/>
              <a:ext cx="381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8" idx="2"/>
              <a:endCxn id="118" idx="0"/>
            </p:cNvCxnSpPr>
            <p:nvPr/>
          </p:nvCxnSpPr>
          <p:spPr>
            <a:xfrm>
              <a:off x="1691339" y="5688148"/>
              <a:ext cx="635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50" y="4345655"/>
            <a:ext cx="267565" cy="2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9" name="Straight Connector 128"/>
          <p:cNvCxnSpPr>
            <a:stCxn id="122" idx="2"/>
            <a:endCxn id="127" idx="0"/>
          </p:cNvCxnSpPr>
          <p:nvPr/>
        </p:nvCxnSpPr>
        <p:spPr>
          <a:xfrm flipH="1">
            <a:off x="2461731" y="4599816"/>
            <a:ext cx="571502" cy="30040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37" y="4900227"/>
            <a:ext cx="287987" cy="287988"/>
          </a:xfrm>
          <a:prstGeom prst="rect">
            <a:avLst/>
          </a:prstGeom>
        </p:spPr>
      </p:pic>
      <p:grpSp>
        <p:nvGrpSpPr>
          <p:cNvPr id="310" name="Group 309"/>
          <p:cNvGrpSpPr/>
          <p:nvPr/>
        </p:nvGrpSpPr>
        <p:grpSpPr>
          <a:xfrm>
            <a:off x="2546338" y="4599814"/>
            <a:ext cx="1202391" cy="588401"/>
            <a:chOff x="2546338" y="4599814"/>
            <a:chExt cx="1202391" cy="588401"/>
          </a:xfrm>
        </p:grpSpPr>
        <p:cxnSp>
          <p:nvCxnSpPr>
            <p:cNvPr id="128" name="Straight Connector 127"/>
            <p:cNvCxnSpPr>
              <a:stCxn id="122" idx="2"/>
              <a:endCxn id="124" idx="0"/>
            </p:cNvCxnSpPr>
            <p:nvPr/>
          </p:nvCxnSpPr>
          <p:spPr>
            <a:xfrm>
              <a:off x="3033233" y="4599814"/>
              <a:ext cx="114302" cy="300404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2" idx="2"/>
              <a:endCxn id="126" idx="0"/>
            </p:cNvCxnSpPr>
            <p:nvPr/>
          </p:nvCxnSpPr>
          <p:spPr>
            <a:xfrm flipH="1">
              <a:off x="2690332" y="4599818"/>
              <a:ext cx="342901" cy="300405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2"/>
              <a:endCxn id="123" idx="0"/>
            </p:cNvCxnSpPr>
            <p:nvPr/>
          </p:nvCxnSpPr>
          <p:spPr>
            <a:xfrm flipH="1">
              <a:off x="2918933" y="4599819"/>
              <a:ext cx="114299" cy="300405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940" y="4900227"/>
              <a:ext cx="287987" cy="287988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41" y="4900227"/>
              <a:ext cx="287987" cy="28798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42" y="4900227"/>
              <a:ext cx="287987" cy="28798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38" y="4900227"/>
              <a:ext cx="287987" cy="287988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742" y="4900227"/>
              <a:ext cx="287987" cy="287988"/>
            </a:xfrm>
            <a:prstGeom prst="rect">
              <a:avLst/>
            </a:prstGeom>
          </p:spPr>
        </p:pic>
        <p:cxnSp>
          <p:nvCxnSpPr>
            <p:cNvPr id="133" name="Straight Connector 132"/>
            <p:cNvCxnSpPr>
              <a:stCxn id="122" idx="2"/>
              <a:endCxn id="125" idx="0"/>
            </p:cNvCxnSpPr>
            <p:nvPr/>
          </p:nvCxnSpPr>
          <p:spPr>
            <a:xfrm>
              <a:off x="3033234" y="4599822"/>
              <a:ext cx="342903" cy="300405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2" idx="2"/>
              <a:endCxn id="132" idx="0"/>
            </p:cNvCxnSpPr>
            <p:nvPr/>
          </p:nvCxnSpPr>
          <p:spPr>
            <a:xfrm>
              <a:off x="3033236" y="4599822"/>
              <a:ext cx="571503" cy="300405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457508" y="5365453"/>
            <a:ext cx="1430992" cy="842569"/>
            <a:chOff x="3323288" y="5405732"/>
            <a:chExt cx="1589990" cy="936184"/>
          </a:xfrm>
        </p:grpSpPr>
        <p:pic>
          <p:nvPicPr>
            <p:cNvPr id="13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636" y="5405732"/>
              <a:ext cx="297294" cy="28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2" name="Straight Connector 141"/>
            <p:cNvCxnSpPr>
              <a:stCxn id="136" idx="2"/>
              <a:endCxn id="138" idx="0"/>
            </p:cNvCxnSpPr>
            <p:nvPr/>
          </p:nvCxnSpPr>
          <p:spPr>
            <a:xfrm>
              <a:off x="4118284" y="5688132"/>
              <a:ext cx="127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6" idx="2"/>
              <a:endCxn id="141" idx="0"/>
            </p:cNvCxnSpPr>
            <p:nvPr/>
          </p:nvCxnSpPr>
          <p:spPr>
            <a:xfrm flipH="1">
              <a:off x="3483282" y="5688136"/>
              <a:ext cx="635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6" idx="2"/>
              <a:endCxn id="140" idx="0"/>
            </p:cNvCxnSpPr>
            <p:nvPr/>
          </p:nvCxnSpPr>
          <p:spPr>
            <a:xfrm flipH="1">
              <a:off x="3737283" y="5688140"/>
              <a:ext cx="381001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6" idx="2"/>
              <a:endCxn id="137" idx="0"/>
            </p:cNvCxnSpPr>
            <p:nvPr/>
          </p:nvCxnSpPr>
          <p:spPr>
            <a:xfrm flipH="1">
              <a:off x="3991284" y="5688144"/>
              <a:ext cx="126999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3323288" y="6021930"/>
              <a:ext cx="1589990" cy="319986"/>
              <a:chOff x="3323290" y="6021931"/>
              <a:chExt cx="1589991" cy="319986"/>
            </a:xfrm>
          </p:grpSpPr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1293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5294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9295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7291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90" y="6021931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95" y="6021931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147" name="Straight Connector 146"/>
            <p:cNvCxnSpPr>
              <a:stCxn id="136" idx="2"/>
              <a:endCxn id="139" idx="0"/>
            </p:cNvCxnSpPr>
            <p:nvPr/>
          </p:nvCxnSpPr>
          <p:spPr>
            <a:xfrm>
              <a:off x="4118284" y="5688148"/>
              <a:ext cx="381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36" idx="2"/>
              <a:endCxn id="146" idx="0"/>
            </p:cNvCxnSpPr>
            <p:nvPr/>
          </p:nvCxnSpPr>
          <p:spPr>
            <a:xfrm>
              <a:off x="4118286" y="5688148"/>
              <a:ext cx="635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/>
          <p:cNvCxnSpPr>
            <a:stCxn id="30" idx="2"/>
            <a:endCxn id="108" idx="0"/>
          </p:cNvCxnSpPr>
          <p:nvPr/>
        </p:nvCxnSpPr>
        <p:spPr>
          <a:xfrm flipH="1">
            <a:off x="1909986" y="4024792"/>
            <a:ext cx="1107028" cy="1340662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30" idx="2"/>
            <a:endCxn id="122" idx="0"/>
          </p:cNvCxnSpPr>
          <p:nvPr/>
        </p:nvCxnSpPr>
        <p:spPr>
          <a:xfrm>
            <a:off x="3017014" y="4024792"/>
            <a:ext cx="16219" cy="3208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0" idx="2"/>
            <a:endCxn id="136" idx="0"/>
          </p:cNvCxnSpPr>
          <p:nvPr/>
        </p:nvCxnSpPr>
        <p:spPr>
          <a:xfrm>
            <a:off x="3017014" y="4024792"/>
            <a:ext cx="1155991" cy="1340662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089051" y="4345655"/>
            <a:ext cx="1430992" cy="842560"/>
            <a:chOff x="4184528" y="4272632"/>
            <a:chExt cx="1589990" cy="936175"/>
          </a:xfrm>
        </p:grpSpPr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876" y="4272632"/>
              <a:ext cx="297294" cy="28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Connector 166"/>
            <p:cNvCxnSpPr>
              <a:stCxn id="161" idx="2"/>
              <a:endCxn id="163" idx="0"/>
            </p:cNvCxnSpPr>
            <p:nvPr/>
          </p:nvCxnSpPr>
          <p:spPr>
            <a:xfrm>
              <a:off x="4979524" y="4555030"/>
              <a:ext cx="127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61" idx="2"/>
              <a:endCxn id="166" idx="0"/>
            </p:cNvCxnSpPr>
            <p:nvPr/>
          </p:nvCxnSpPr>
          <p:spPr>
            <a:xfrm flipH="1">
              <a:off x="4344522" y="4555032"/>
              <a:ext cx="635002" cy="333781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1" idx="2"/>
              <a:endCxn id="165" idx="0"/>
            </p:cNvCxnSpPr>
            <p:nvPr/>
          </p:nvCxnSpPr>
          <p:spPr>
            <a:xfrm flipH="1">
              <a:off x="4598523" y="4555034"/>
              <a:ext cx="381001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61" idx="2"/>
              <a:endCxn id="162" idx="0"/>
            </p:cNvCxnSpPr>
            <p:nvPr/>
          </p:nvCxnSpPr>
          <p:spPr>
            <a:xfrm flipH="1">
              <a:off x="4852524" y="4555036"/>
              <a:ext cx="126999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4184528" y="4888821"/>
              <a:ext cx="1589990" cy="319986"/>
              <a:chOff x="4184531" y="4888822"/>
              <a:chExt cx="1589991" cy="319986"/>
            </a:xfrm>
          </p:grpSpPr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534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6535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0536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532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4531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4536" y="4888822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172" name="Straight Connector 171"/>
            <p:cNvCxnSpPr>
              <a:stCxn id="161" idx="2"/>
              <a:endCxn id="164" idx="0"/>
            </p:cNvCxnSpPr>
            <p:nvPr/>
          </p:nvCxnSpPr>
          <p:spPr>
            <a:xfrm>
              <a:off x="4979525" y="4555039"/>
              <a:ext cx="381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61" idx="2"/>
              <a:endCxn id="171" idx="0"/>
            </p:cNvCxnSpPr>
            <p:nvPr/>
          </p:nvCxnSpPr>
          <p:spPr>
            <a:xfrm>
              <a:off x="4979527" y="4555039"/>
              <a:ext cx="635003" cy="333782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Straight Connector 174"/>
          <p:cNvCxnSpPr>
            <a:stCxn id="30" idx="2"/>
            <a:endCxn id="161" idx="0"/>
          </p:cNvCxnSpPr>
          <p:nvPr/>
        </p:nvCxnSpPr>
        <p:spPr>
          <a:xfrm>
            <a:off x="3017014" y="4024792"/>
            <a:ext cx="1787534" cy="3208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534990" y="2643610"/>
            <a:ext cx="1430992" cy="806386"/>
            <a:chOff x="2199773" y="4888834"/>
            <a:chExt cx="1589990" cy="895986"/>
          </a:xfrm>
        </p:grpSpPr>
        <p:pic>
          <p:nvPicPr>
            <p:cNvPr id="18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120" y="5502423"/>
              <a:ext cx="297294" cy="28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0" name="Straight Connector 189"/>
            <p:cNvCxnSpPr>
              <a:stCxn id="189" idx="0"/>
              <a:endCxn id="198" idx="2"/>
            </p:cNvCxnSpPr>
            <p:nvPr/>
          </p:nvCxnSpPr>
          <p:spPr>
            <a:xfrm flipV="1">
              <a:off x="2994768" y="5208816"/>
              <a:ext cx="127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89" idx="0"/>
              <a:endCxn id="201" idx="2"/>
            </p:cNvCxnSpPr>
            <p:nvPr/>
          </p:nvCxnSpPr>
          <p:spPr>
            <a:xfrm flipH="1" flipV="1">
              <a:off x="2359766" y="5208816"/>
              <a:ext cx="635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0"/>
              <a:endCxn id="200" idx="2"/>
            </p:cNvCxnSpPr>
            <p:nvPr/>
          </p:nvCxnSpPr>
          <p:spPr>
            <a:xfrm flipH="1" flipV="1">
              <a:off x="2613767" y="5208816"/>
              <a:ext cx="381001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</p:cNvCxnSpPr>
            <p:nvPr/>
          </p:nvCxnSpPr>
          <p:spPr>
            <a:xfrm flipH="1" flipV="1">
              <a:off x="2867768" y="5208819"/>
              <a:ext cx="126999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2199773" y="4888834"/>
              <a:ext cx="1589990" cy="319986"/>
              <a:chOff x="2199775" y="4888822"/>
              <a:chExt cx="1589991" cy="319986"/>
            </a:xfrm>
          </p:grpSpPr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7778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779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5780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776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775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02" name="Picture 20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9780" y="4888822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195" name="Straight Connector 194"/>
            <p:cNvCxnSpPr>
              <a:stCxn id="189" idx="0"/>
              <a:endCxn id="199" idx="2"/>
            </p:cNvCxnSpPr>
            <p:nvPr/>
          </p:nvCxnSpPr>
          <p:spPr>
            <a:xfrm flipV="1">
              <a:off x="2994769" y="5208815"/>
              <a:ext cx="381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89" idx="0"/>
              <a:endCxn id="202" idx="2"/>
            </p:cNvCxnSpPr>
            <p:nvPr/>
          </p:nvCxnSpPr>
          <p:spPr>
            <a:xfrm flipV="1">
              <a:off x="2994771" y="5208808"/>
              <a:ext cx="635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2306305" y="2643610"/>
            <a:ext cx="1430992" cy="806386"/>
            <a:chOff x="2199773" y="4888834"/>
            <a:chExt cx="1589990" cy="895986"/>
          </a:xfrm>
        </p:grpSpPr>
        <p:pic>
          <p:nvPicPr>
            <p:cNvPr id="21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120" y="5502423"/>
              <a:ext cx="297294" cy="28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7" name="Straight Connector 216"/>
            <p:cNvCxnSpPr>
              <a:stCxn id="216" idx="0"/>
              <a:endCxn id="225" idx="2"/>
            </p:cNvCxnSpPr>
            <p:nvPr/>
          </p:nvCxnSpPr>
          <p:spPr>
            <a:xfrm flipV="1">
              <a:off x="2994768" y="5208816"/>
              <a:ext cx="127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16" idx="0"/>
              <a:endCxn id="228" idx="2"/>
            </p:cNvCxnSpPr>
            <p:nvPr/>
          </p:nvCxnSpPr>
          <p:spPr>
            <a:xfrm flipH="1" flipV="1">
              <a:off x="2359766" y="5208816"/>
              <a:ext cx="635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16" idx="0"/>
              <a:endCxn id="227" idx="2"/>
            </p:cNvCxnSpPr>
            <p:nvPr/>
          </p:nvCxnSpPr>
          <p:spPr>
            <a:xfrm flipH="1" flipV="1">
              <a:off x="2613767" y="5208816"/>
              <a:ext cx="381001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16" idx="0"/>
            </p:cNvCxnSpPr>
            <p:nvPr/>
          </p:nvCxnSpPr>
          <p:spPr>
            <a:xfrm flipH="1" flipV="1">
              <a:off x="2867768" y="5208819"/>
              <a:ext cx="126999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2199773" y="4888834"/>
              <a:ext cx="1589990" cy="319986"/>
              <a:chOff x="2199775" y="4888822"/>
              <a:chExt cx="1589991" cy="319986"/>
            </a:xfrm>
          </p:grpSpPr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7778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779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5780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776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775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9780" y="4888822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222" name="Straight Connector 221"/>
            <p:cNvCxnSpPr>
              <a:stCxn id="216" idx="0"/>
              <a:endCxn id="226" idx="2"/>
            </p:cNvCxnSpPr>
            <p:nvPr/>
          </p:nvCxnSpPr>
          <p:spPr>
            <a:xfrm flipV="1">
              <a:off x="2994769" y="5208815"/>
              <a:ext cx="381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16" idx="0"/>
              <a:endCxn id="229" idx="2"/>
            </p:cNvCxnSpPr>
            <p:nvPr/>
          </p:nvCxnSpPr>
          <p:spPr>
            <a:xfrm flipV="1">
              <a:off x="2994771" y="5208808"/>
              <a:ext cx="635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4077622" y="2643610"/>
            <a:ext cx="1430992" cy="806386"/>
            <a:chOff x="2199773" y="4888834"/>
            <a:chExt cx="1589990" cy="895986"/>
          </a:xfrm>
        </p:grpSpPr>
        <p:pic>
          <p:nvPicPr>
            <p:cNvPr id="2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120" y="5502423"/>
              <a:ext cx="297294" cy="28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2" name="Straight Connector 231"/>
            <p:cNvCxnSpPr>
              <a:stCxn id="231" idx="0"/>
              <a:endCxn id="240" idx="2"/>
            </p:cNvCxnSpPr>
            <p:nvPr/>
          </p:nvCxnSpPr>
          <p:spPr>
            <a:xfrm flipV="1">
              <a:off x="2994768" y="5208816"/>
              <a:ext cx="127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31" idx="0"/>
              <a:endCxn id="243" idx="2"/>
            </p:cNvCxnSpPr>
            <p:nvPr/>
          </p:nvCxnSpPr>
          <p:spPr>
            <a:xfrm flipH="1" flipV="1">
              <a:off x="2359766" y="5208816"/>
              <a:ext cx="635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31" idx="0"/>
              <a:endCxn id="242" idx="2"/>
            </p:cNvCxnSpPr>
            <p:nvPr/>
          </p:nvCxnSpPr>
          <p:spPr>
            <a:xfrm flipH="1" flipV="1">
              <a:off x="2613767" y="5208816"/>
              <a:ext cx="381001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31" idx="0"/>
            </p:cNvCxnSpPr>
            <p:nvPr/>
          </p:nvCxnSpPr>
          <p:spPr>
            <a:xfrm flipH="1" flipV="1">
              <a:off x="2867768" y="5208819"/>
              <a:ext cx="126999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/>
            <p:cNvGrpSpPr/>
            <p:nvPr/>
          </p:nvGrpSpPr>
          <p:grpSpPr>
            <a:xfrm>
              <a:off x="2199773" y="4888834"/>
              <a:ext cx="1589990" cy="319986"/>
              <a:chOff x="2199775" y="4888822"/>
              <a:chExt cx="1589991" cy="319986"/>
            </a:xfrm>
          </p:grpSpPr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7778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779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41" name="Picture 2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5780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42" name="Picture 2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776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775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9780" y="4888822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237" name="Straight Connector 236"/>
            <p:cNvCxnSpPr>
              <a:stCxn id="231" idx="0"/>
              <a:endCxn id="241" idx="2"/>
            </p:cNvCxnSpPr>
            <p:nvPr/>
          </p:nvCxnSpPr>
          <p:spPr>
            <a:xfrm flipV="1">
              <a:off x="2994769" y="5208815"/>
              <a:ext cx="381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31" idx="0"/>
              <a:endCxn id="244" idx="2"/>
            </p:cNvCxnSpPr>
            <p:nvPr/>
          </p:nvCxnSpPr>
          <p:spPr>
            <a:xfrm flipV="1">
              <a:off x="2994771" y="5208808"/>
              <a:ext cx="635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490" y="1736309"/>
            <a:ext cx="1430992" cy="806386"/>
            <a:chOff x="2199773" y="4888834"/>
            <a:chExt cx="1589990" cy="895986"/>
          </a:xfrm>
        </p:grpSpPr>
        <p:pic>
          <p:nvPicPr>
            <p:cNvPr id="2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120" y="5502423"/>
              <a:ext cx="297294" cy="28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2" name="Straight Connector 261"/>
            <p:cNvCxnSpPr>
              <a:stCxn id="261" idx="0"/>
              <a:endCxn id="270" idx="2"/>
            </p:cNvCxnSpPr>
            <p:nvPr/>
          </p:nvCxnSpPr>
          <p:spPr>
            <a:xfrm flipV="1">
              <a:off x="2994768" y="5208816"/>
              <a:ext cx="127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61" idx="0"/>
              <a:endCxn id="273" idx="2"/>
            </p:cNvCxnSpPr>
            <p:nvPr/>
          </p:nvCxnSpPr>
          <p:spPr>
            <a:xfrm flipH="1" flipV="1">
              <a:off x="2359766" y="5208816"/>
              <a:ext cx="635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61" idx="0"/>
              <a:endCxn id="272" idx="2"/>
            </p:cNvCxnSpPr>
            <p:nvPr/>
          </p:nvCxnSpPr>
          <p:spPr>
            <a:xfrm flipH="1" flipV="1">
              <a:off x="2613767" y="5208816"/>
              <a:ext cx="381001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61" idx="0"/>
            </p:cNvCxnSpPr>
            <p:nvPr/>
          </p:nvCxnSpPr>
          <p:spPr>
            <a:xfrm flipH="1" flipV="1">
              <a:off x="2867768" y="5208819"/>
              <a:ext cx="126999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2199773" y="4888834"/>
              <a:ext cx="1589990" cy="319986"/>
              <a:chOff x="2199775" y="4888822"/>
              <a:chExt cx="1589991" cy="319986"/>
            </a:xfrm>
          </p:grpSpPr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7778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70" name="Picture 2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779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5780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776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73" name="Picture 2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775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74" name="Picture 2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9780" y="4888822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267" name="Straight Connector 266"/>
            <p:cNvCxnSpPr>
              <a:stCxn id="261" idx="0"/>
              <a:endCxn id="271" idx="2"/>
            </p:cNvCxnSpPr>
            <p:nvPr/>
          </p:nvCxnSpPr>
          <p:spPr>
            <a:xfrm flipV="1">
              <a:off x="2994769" y="5208815"/>
              <a:ext cx="381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61" idx="0"/>
              <a:endCxn id="274" idx="2"/>
            </p:cNvCxnSpPr>
            <p:nvPr/>
          </p:nvCxnSpPr>
          <p:spPr>
            <a:xfrm flipV="1">
              <a:off x="2994771" y="5208808"/>
              <a:ext cx="635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/>
          <p:cNvGrpSpPr/>
          <p:nvPr/>
        </p:nvGrpSpPr>
        <p:grpSpPr>
          <a:xfrm>
            <a:off x="3397935" y="1736309"/>
            <a:ext cx="1430992" cy="806386"/>
            <a:chOff x="2199773" y="4888834"/>
            <a:chExt cx="1589990" cy="895986"/>
          </a:xfrm>
        </p:grpSpPr>
        <p:pic>
          <p:nvPicPr>
            <p:cNvPr id="27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120" y="5502423"/>
              <a:ext cx="297294" cy="28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7" name="Straight Connector 276"/>
            <p:cNvCxnSpPr>
              <a:stCxn id="276" idx="0"/>
              <a:endCxn id="285" idx="2"/>
            </p:cNvCxnSpPr>
            <p:nvPr/>
          </p:nvCxnSpPr>
          <p:spPr>
            <a:xfrm flipV="1">
              <a:off x="2994768" y="5208816"/>
              <a:ext cx="127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76" idx="0"/>
              <a:endCxn id="288" idx="2"/>
            </p:cNvCxnSpPr>
            <p:nvPr/>
          </p:nvCxnSpPr>
          <p:spPr>
            <a:xfrm flipH="1" flipV="1">
              <a:off x="2359766" y="5208816"/>
              <a:ext cx="635002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76" idx="0"/>
              <a:endCxn id="287" idx="2"/>
            </p:cNvCxnSpPr>
            <p:nvPr/>
          </p:nvCxnSpPr>
          <p:spPr>
            <a:xfrm flipH="1" flipV="1">
              <a:off x="2613767" y="5208816"/>
              <a:ext cx="381001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6" idx="0"/>
            </p:cNvCxnSpPr>
            <p:nvPr/>
          </p:nvCxnSpPr>
          <p:spPr>
            <a:xfrm flipH="1" flipV="1">
              <a:off x="2867768" y="5208819"/>
              <a:ext cx="126999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/>
            <p:cNvGrpSpPr/>
            <p:nvPr/>
          </p:nvGrpSpPr>
          <p:grpSpPr>
            <a:xfrm>
              <a:off x="2199773" y="4888834"/>
              <a:ext cx="1589990" cy="319986"/>
              <a:chOff x="2199775" y="4888822"/>
              <a:chExt cx="1589991" cy="319986"/>
            </a:xfrm>
          </p:grpSpPr>
          <p:pic>
            <p:nvPicPr>
              <p:cNvPr id="284" name="Picture 2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7778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85" name="Picture 2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779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86" name="Picture 28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5780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87" name="Picture 28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776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775" y="4888822"/>
                <a:ext cx="319986" cy="319986"/>
              </a:xfrm>
              <a:prstGeom prst="rect">
                <a:avLst/>
              </a:prstGeom>
            </p:spPr>
          </p:pic>
          <p:pic>
            <p:nvPicPr>
              <p:cNvPr id="289" name="Picture 28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9780" y="4888822"/>
                <a:ext cx="319986" cy="319986"/>
              </a:xfrm>
              <a:prstGeom prst="rect">
                <a:avLst/>
              </a:prstGeom>
            </p:spPr>
          </p:pic>
        </p:grpSp>
        <p:cxnSp>
          <p:nvCxnSpPr>
            <p:cNvPr id="282" name="Straight Connector 281"/>
            <p:cNvCxnSpPr>
              <a:stCxn id="276" idx="0"/>
              <a:endCxn id="286" idx="2"/>
            </p:cNvCxnSpPr>
            <p:nvPr/>
          </p:nvCxnSpPr>
          <p:spPr>
            <a:xfrm flipV="1">
              <a:off x="2994769" y="5208815"/>
              <a:ext cx="381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76" idx="0"/>
              <a:endCxn id="289" idx="2"/>
            </p:cNvCxnSpPr>
            <p:nvPr/>
          </p:nvCxnSpPr>
          <p:spPr>
            <a:xfrm flipV="1">
              <a:off x="2994771" y="5208808"/>
              <a:ext cx="635003" cy="293606"/>
            </a:xfrm>
            <a:prstGeom prst="line">
              <a:avLst/>
            </a:prstGeom>
            <a:ln>
              <a:solidFill>
                <a:srgbClr val="1F49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0" name="Straight Connector 289"/>
          <p:cNvCxnSpPr>
            <a:stCxn id="295" idx="0"/>
            <a:endCxn id="216" idx="2"/>
          </p:cNvCxnSpPr>
          <p:nvPr/>
        </p:nvCxnSpPr>
        <p:spPr>
          <a:xfrm flipV="1">
            <a:off x="3018268" y="3449996"/>
            <a:ext cx="3532" cy="3208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/>
          <p:cNvGrpSpPr/>
          <p:nvPr/>
        </p:nvGrpSpPr>
        <p:grpSpPr>
          <a:xfrm>
            <a:off x="2718386" y="3770895"/>
            <a:ext cx="599765" cy="253896"/>
            <a:chOff x="2661568" y="3742928"/>
            <a:chExt cx="666406" cy="282104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661568" y="3749596"/>
              <a:ext cx="666406" cy="275436"/>
              <a:chOff x="7632717" y="938218"/>
              <a:chExt cx="1139831" cy="627067"/>
            </a:xfrm>
            <a:solidFill>
              <a:schemeClr val="tx2"/>
            </a:solidFill>
          </p:grpSpPr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8118495" y="1366847"/>
                <a:ext cx="163514" cy="80963"/>
              </a:xfrm>
              <a:custGeom>
                <a:avLst/>
                <a:gdLst>
                  <a:gd name="T0" fmla="*/ 0 w 36"/>
                  <a:gd name="T1" fmla="*/ 18 h 18"/>
                  <a:gd name="T2" fmla="*/ 18 w 36"/>
                  <a:gd name="T3" fmla="*/ 0 h 18"/>
                  <a:gd name="T4" fmla="*/ 36 w 36"/>
                  <a:gd name="T5" fmla="*/ 18 h 18"/>
                  <a:gd name="T6" fmla="*/ 0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397897" y="1050931"/>
                <a:ext cx="374651" cy="514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7632717" y="1050931"/>
                <a:ext cx="373064" cy="514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8150243" y="1474797"/>
                <a:ext cx="100013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7772419" y="938218"/>
                <a:ext cx="860426" cy="627067"/>
              </a:xfrm>
              <a:custGeom>
                <a:avLst/>
                <a:gdLst>
                  <a:gd name="T0" fmla="*/ 0 w 542"/>
                  <a:gd name="T1" fmla="*/ 0 h 395"/>
                  <a:gd name="T2" fmla="*/ 0 w 542"/>
                  <a:gd name="T3" fmla="*/ 54 h 395"/>
                  <a:gd name="T4" fmla="*/ 164 w 542"/>
                  <a:gd name="T5" fmla="*/ 54 h 395"/>
                  <a:gd name="T6" fmla="*/ 164 w 542"/>
                  <a:gd name="T7" fmla="*/ 395 h 395"/>
                  <a:gd name="T8" fmla="*/ 164 w 542"/>
                  <a:gd name="T9" fmla="*/ 395 h 395"/>
                  <a:gd name="T10" fmla="*/ 213 w 542"/>
                  <a:gd name="T11" fmla="*/ 395 h 395"/>
                  <a:gd name="T12" fmla="*/ 213 w 542"/>
                  <a:gd name="T13" fmla="*/ 338 h 395"/>
                  <a:gd name="T14" fmla="*/ 199 w 542"/>
                  <a:gd name="T15" fmla="*/ 338 h 395"/>
                  <a:gd name="T16" fmla="*/ 199 w 542"/>
                  <a:gd name="T17" fmla="*/ 256 h 395"/>
                  <a:gd name="T18" fmla="*/ 338 w 542"/>
                  <a:gd name="T19" fmla="*/ 256 h 395"/>
                  <a:gd name="T20" fmla="*/ 338 w 542"/>
                  <a:gd name="T21" fmla="*/ 338 h 395"/>
                  <a:gd name="T22" fmla="*/ 326 w 542"/>
                  <a:gd name="T23" fmla="*/ 338 h 395"/>
                  <a:gd name="T24" fmla="*/ 326 w 542"/>
                  <a:gd name="T25" fmla="*/ 395 h 395"/>
                  <a:gd name="T26" fmla="*/ 377 w 542"/>
                  <a:gd name="T27" fmla="*/ 395 h 395"/>
                  <a:gd name="T28" fmla="*/ 377 w 542"/>
                  <a:gd name="T29" fmla="*/ 54 h 395"/>
                  <a:gd name="T30" fmla="*/ 542 w 542"/>
                  <a:gd name="T31" fmla="*/ 54 h 395"/>
                  <a:gd name="T32" fmla="*/ 542 w 542"/>
                  <a:gd name="T33" fmla="*/ 0 h 395"/>
                  <a:gd name="T34" fmla="*/ 0 w 542"/>
                  <a:gd name="T35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395">
                    <a:moveTo>
                      <a:pt x="0" y="0"/>
                    </a:moveTo>
                    <a:lnTo>
                      <a:pt x="0" y="54"/>
                    </a:lnTo>
                    <a:lnTo>
                      <a:pt x="164" y="54"/>
                    </a:lnTo>
                    <a:lnTo>
                      <a:pt x="164" y="395"/>
                    </a:lnTo>
                    <a:lnTo>
                      <a:pt x="164" y="395"/>
                    </a:lnTo>
                    <a:lnTo>
                      <a:pt x="213" y="395"/>
                    </a:lnTo>
                    <a:lnTo>
                      <a:pt x="213" y="338"/>
                    </a:lnTo>
                    <a:lnTo>
                      <a:pt x="199" y="338"/>
                    </a:lnTo>
                    <a:lnTo>
                      <a:pt x="199" y="256"/>
                    </a:lnTo>
                    <a:lnTo>
                      <a:pt x="338" y="256"/>
                    </a:lnTo>
                    <a:lnTo>
                      <a:pt x="338" y="338"/>
                    </a:lnTo>
                    <a:lnTo>
                      <a:pt x="326" y="338"/>
                    </a:lnTo>
                    <a:lnTo>
                      <a:pt x="326" y="395"/>
                    </a:lnTo>
                    <a:lnTo>
                      <a:pt x="377" y="395"/>
                    </a:lnTo>
                    <a:lnTo>
                      <a:pt x="377" y="54"/>
                    </a:lnTo>
                    <a:lnTo>
                      <a:pt x="542" y="54"/>
                    </a:lnTo>
                    <a:lnTo>
                      <a:pt x="54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8118477" y="1366839"/>
                <a:ext cx="163514" cy="80963"/>
              </a:xfrm>
              <a:custGeom>
                <a:avLst/>
                <a:gdLst>
                  <a:gd name="T0" fmla="*/ 18 w 36"/>
                  <a:gd name="T1" fmla="*/ 0 h 18"/>
                  <a:gd name="T2" fmla="*/ 0 w 36"/>
                  <a:gd name="T3" fmla="*/ 18 h 18"/>
                  <a:gd name="T4" fmla="*/ 36 w 36"/>
                  <a:gd name="T5" fmla="*/ 18 h 18"/>
                  <a:gd name="T6" fmla="*/ 18 w 3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95" name="Freeform 30"/>
            <p:cNvSpPr>
              <a:spLocks/>
            </p:cNvSpPr>
            <p:nvPr/>
          </p:nvSpPr>
          <p:spPr bwMode="auto">
            <a:xfrm>
              <a:off x="2946971" y="3742928"/>
              <a:ext cx="95599" cy="35563"/>
            </a:xfrm>
            <a:custGeom>
              <a:avLst/>
              <a:gdLst>
                <a:gd name="T0" fmla="*/ 18 w 36"/>
                <a:gd name="T1" fmla="*/ 0 h 18"/>
                <a:gd name="T2" fmla="*/ 0 w 36"/>
                <a:gd name="T3" fmla="*/ 18 h 18"/>
                <a:gd name="T4" fmla="*/ 36 w 36"/>
                <a:gd name="T5" fmla="*/ 18 h 18"/>
                <a:gd name="T6" fmla="*/ 18 w 3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99" name="Straight Connector 298"/>
          <p:cNvCxnSpPr>
            <a:stCxn id="295" idx="0"/>
            <a:endCxn id="276" idx="2"/>
          </p:cNvCxnSpPr>
          <p:nvPr/>
        </p:nvCxnSpPr>
        <p:spPr>
          <a:xfrm flipV="1">
            <a:off x="3018268" y="2542695"/>
            <a:ext cx="1095162" cy="12281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95" idx="0"/>
            <a:endCxn id="231" idx="2"/>
          </p:cNvCxnSpPr>
          <p:nvPr/>
        </p:nvCxnSpPr>
        <p:spPr>
          <a:xfrm flipV="1">
            <a:off x="3018268" y="3449996"/>
            <a:ext cx="1774849" cy="3208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endCxn id="189" idx="2"/>
          </p:cNvCxnSpPr>
          <p:nvPr/>
        </p:nvCxnSpPr>
        <p:spPr>
          <a:xfrm flipH="1" flipV="1">
            <a:off x="1250485" y="3449996"/>
            <a:ext cx="1769548" cy="3208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261" idx="2"/>
          </p:cNvCxnSpPr>
          <p:nvPr/>
        </p:nvCxnSpPr>
        <p:spPr>
          <a:xfrm flipH="1" flipV="1">
            <a:off x="1909986" y="2542695"/>
            <a:ext cx="1115137" cy="1202633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519" y="2599341"/>
            <a:ext cx="290018" cy="356002"/>
          </a:xfrm>
          <a:prstGeom prst="rect">
            <a:avLst/>
          </a:prstGeom>
        </p:spPr>
      </p:pic>
      <p:pic>
        <p:nvPicPr>
          <p:cNvPr id="329" name="Picture 3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177" y="2421682"/>
            <a:ext cx="290018" cy="356002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16" y="3899724"/>
            <a:ext cx="290018" cy="356002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3" y="4615590"/>
            <a:ext cx="290018" cy="356002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73" y="4865916"/>
            <a:ext cx="290018" cy="356002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6" y="3899724"/>
            <a:ext cx="290018" cy="356002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63" y="4603021"/>
            <a:ext cx="290018" cy="356002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47" y="3899724"/>
            <a:ext cx="290018" cy="356002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11" y="4441944"/>
            <a:ext cx="290018" cy="356002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949" y="2497728"/>
            <a:ext cx="290018" cy="356002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333" y="3289816"/>
            <a:ext cx="290018" cy="356002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405" y="3899724"/>
            <a:ext cx="290018" cy="356002"/>
          </a:xfrm>
          <a:prstGeom prst="rect">
            <a:avLst/>
          </a:prstGeom>
        </p:spPr>
      </p:pic>
      <p:cxnSp>
        <p:nvCxnSpPr>
          <p:cNvPr id="340" name="Straight Connector 339"/>
          <p:cNvCxnSpPr>
            <a:stCxn id="333" idx="0"/>
            <a:endCxn id="504" idx="3"/>
          </p:cNvCxnSpPr>
          <p:nvPr/>
        </p:nvCxnSpPr>
        <p:spPr>
          <a:xfrm flipH="1" flipV="1">
            <a:off x="7738096" y="3360419"/>
            <a:ext cx="413549" cy="539305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33" idx="0"/>
            <a:endCxn id="514" idx="2"/>
          </p:cNvCxnSpPr>
          <p:nvPr/>
        </p:nvCxnSpPr>
        <p:spPr>
          <a:xfrm flipV="1">
            <a:off x="8151645" y="3569772"/>
            <a:ext cx="306531" cy="329952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333" idx="1"/>
            <a:endCxn id="335" idx="3"/>
          </p:cNvCxnSpPr>
          <p:nvPr/>
        </p:nvCxnSpPr>
        <p:spPr>
          <a:xfrm flipH="1">
            <a:off x="7523065" y="4077725"/>
            <a:ext cx="483571" cy="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33" idx="3"/>
            <a:endCxn id="331" idx="0"/>
          </p:cNvCxnSpPr>
          <p:nvPr/>
        </p:nvCxnSpPr>
        <p:spPr>
          <a:xfrm>
            <a:off x="8296654" y="4077725"/>
            <a:ext cx="775918" cy="537865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6" name="Picture 3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19" y="5327817"/>
            <a:ext cx="290018" cy="356002"/>
          </a:xfrm>
          <a:prstGeom prst="rect">
            <a:avLst/>
          </a:prstGeom>
        </p:spPr>
      </p:pic>
      <p:cxnSp>
        <p:nvCxnSpPr>
          <p:cNvPr id="357" name="Straight Connector 356"/>
          <p:cNvCxnSpPr>
            <a:stCxn id="333" idx="2"/>
            <a:endCxn id="469" idx="0"/>
          </p:cNvCxnSpPr>
          <p:nvPr/>
        </p:nvCxnSpPr>
        <p:spPr>
          <a:xfrm>
            <a:off x="8151645" y="4255726"/>
            <a:ext cx="162515" cy="18218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469" idx="1"/>
            <a:endCxn id="335" idx="3"/>
          </p:cNvCxnSpPr>
          <p:nvPr/>
        </p:nvCxnSpPr>
        <p:spPr>
          <a:xfrm flipH="1" flipV="1">
            <a:off x="7523065" y="4077725"/>
            <a:ext cx="646086" cy="538182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469" idx="1"/>
            <a:endCxn id="334" idx="3"/>
          </p:cNvCxnSpPr>
          <p:nvPr/>
        </p:nvCxnSpPr>
        <p:spPr>
          <a:xfrm flipH="1">
            <a:off x="7667081" y="4615907"/>
            <a:ext cx="502070" cy="165115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582" idx="1"/>
            <a:endCxn id="333" idx="3"/>
          </p:cNvCxnSpPr>
          <p:nvPr/>
        </p:nvCxnSpPr>
        <p:spPr>
          <a:xfrm flipH="1">
            <a:off x="8296654" y="4077725"/>
            <a:ext cx="483572" cy="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31" idx="2"/>
            <a:endCxn id="356" idx="0"/>
          </p:cNvCxnSpPr>
          <p:nvPr/>
        </p:nvCxnSpPr>
        <p:spPr>
          <a:xfrm flipH="1">
            <a:off x="8853228" y="4971592"/>
            <a:ext cx="219344" cy="356225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30" idx="1"/>
            <a:endCxn id="514" idx="2"/>
          </p:cNvCxnSpPr>
          <p:nvPr/>
        </p:nvCxnSpPr>
        <p:spPr>
          <a:xfrm flipH="1" flipV="1">
            <a:off x="8458176" y="3569772"/>
            <a:ext cx="1095640" cy="507953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34" idx="0"/>
            <a:endCxn id="335" idx="2"/>
          </p:cNvCxnSpPr>
          <p:nvPr/>
        </p:nvCxnSpPr>
        <p:spPr>
          <a:xfrm flipH="1" flipV="1">
            <a:off x="7378056" y="4255726"/>
            <a:ext cx="144016" cy="347295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444" idx="1"/>
            <a:endCxn id="356" idx="3"/>
          </p:cNvCxnSpPr>
          <p:nvPr/>
        </p:nvCxnSpPr>
        <p:spPr>
          <a:xfrm flipH="1" flipV="1">
            <a:off x="8998237" y="5505818"/>
            <a:ext cx="375560" cy="16268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332" idx="1"/>
            <a:endCxn id="331" idx="3"/>
          </p:cNvCxnSpPr>
          <p:nvPr/>
        </p:nvCxnSpPr>
        <p:spPr>
          <a:xfrm flipH="1" flipV="1">
            <a:off x="9217581" y="4793591"/>
            <a:ext cx="821792" cy="25032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504" idx="2"/>
            <a:endCxn id="335" idx="0"/>
          </p:cNvCxnSpPr>
          <p:nvPr/>
        </p:nvCxnSpPr>
        <p:spPr>
          <a:xfrm flipH="1">
            <a:off x="7378056" y="3538420"/>
            <a:ext cx="215031" cy="36130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336" idx="1"/>
            <a:endCxn id="331" idx="3"/>
          </p:cNvCxnSpPr>
          <p:nvPr/>
        </p:nvCxnSpPr>
        <p:spPr>
          <a:xfrm flipH="1">
            <a:off x="9217581" y="4619945"/>
            <a:ext cx="391730" cy="17364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329" idx="1"/>
            <a:endCxn id="312" idx="3"/>
          </p:cNvCxnSpPr>
          <p:nvPr/>
        </p:nvCxnSpPr>
        <p:spPr>
          <a:xfrm flipH="1">
            <a:off x="8165537" y="2599683"/>
            <a:ext cx="365640" cy="177659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29" idx="3"/>
            <a:endCxn id="337" idx="1"/>
          </p:cNvCxnSpPr>
          <p:nvPr/>
        </p:nvCxnSpPr>
        <p:spPr>
          <a:xfrm>
            <a:off x="8821195" y="2599683"/>
            <a:ext cx="502754" cy="7604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563" idx="0"/>
            <a:endCxn id="337" idx="2"/>
          </p:cNvCxnSpPr>
          <p:nvPr/>
        </p:nvCxnSpPr>
        <p:spPr>
          <a:xfrm flipV="1">
            <a:off x="9178256" y="2853730"/>
            <a:ext cx="290702" cy="288032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38" idx="0"/>
            <a:endCxn id="337" idx="2"/>
          </p:cNvCxnSpPr>
          <p:nvPr/>
        </p:nvCxnSpPr>
        <p:spPr>
          <a:xfrm flipH="1" flipV="1">
            <a:off x="9468958" y="2853730"/>
            <a:ext cx="355384" cy="43608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38" idx="2"/>
            <a:endCxn id="330" idx="0"/>
          </p:cNvCxnSpPr>
          <p:nvPr/>
        </p:nvCxnSpPr>
        <p:spPr>
          <a:xfrm flipH="1">
            <a:off x="9698825" y="3645818"/>
            <a:ext cx="125517" cy="25390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331" idx="0"/>
            <a:endCxn id="330" idx="2"/>
          </p:cNvCxnSpPr>
          <p:nvPr/>
        </p:nvCxnSpPr>
        <p:spPr>
          <a:xfrm flipV="1">
            <a:off x="9072572" y="4255726"/>
            <a:ext cx="626253" cy="35986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336" idx="0"/>
            <a:endCxn id="339" idx="1"/>
          </p:cNvCxnSpPr>
          <p:nvPr/>
        </p:nvCxnSpPr>
        <p:spPr>
          <a:xfrm flipV="1">
            <a:off x="9754320" y="4077725"/>
            <a:ext cx="573085" cy="364219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339" idx="1"/>
            <a:endCxn id="330" idx="3"/>
          </p:cNvCxnSpPr>
          <p:nvPr/>
        </p:nvCxnSpPr>
        <p:spPr>
          <a:xfrm flipH="1">
            <a:off x="9843834" y="4077725"/>
            <a:ext cx="483571" cy="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>
            <a:stCxn id="339" idx="0"/>
            <a:endCxn id="338" idx="2"/>
          </p:cNvCxnSpPr>
          <p:nvPr/>
        </p:nvCxnSpPr>
        <p:spPr>
          <a:xfrm flipH="1" flipV="1">
            <a:off x="9824342" y="3645818"/>
            <a:ext cx="648072" cy="25390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>
            <a:stCxn id="332" idx="0"/>
            <a:endCxn id="336" idx="3"/>
          </p:cNvCxnSpPr>
          <p:nvPr/>
        </p:nvCxnSpPr>
        <p:spPr>
          <a:xfrm flipH="1" flipV="1">
            <a:off x="9899329" y="4619945"/>
            <a:ext cx="285053" cy="245971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>
            <a:stCxn id="332" idx="0"/>
            <a:endCxn id="339" idx="2"/>
          </p:cNvCxnSpPr>
          <p:nvPr/>
        </p:nvCxnSpPr>
        <p:spPr>
          <a:xfrm flipV="1">
            <a:off x="10184382" y="4255726"/>
            <a:ext cx="288032" cy="61019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3" name="Picture 4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41" y="5193537"/>
            <a:ext cx="290018" cy="356002"/>
          </a:xfrm>
          <a:prstGeom prst="rect">
            <a:avLst/>
          </a:prstGeom>
        </p:spPr>
      </p:pic>
      <p:pic>
        <p:nvPicPr>
          <p:cNvPr id="444" name="Picture 4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97" y="5344085"/>
            <a:ext cx="290018" cy="356002"/>
          </a:xfrm>
          <a:prstGeom prst="rect">
            <a:avLst/>
          </a:prstGeom>
        </p:spPr>
      </p:pic>
      <p:cxnSp>
        <p:nvCxnSpPr>
          <p:cNvPr id="456" name="Straight Connector 455"/>
          <p:cNvCxnSpPr>
            <a:stCxn id="444" idx="3"/>
            <a:endCxn id="332" idx="2"/>
          </p:cNvCxnSpPr>
          <p:nvPr/>
        </p:nvCxnSpPr>
        <p:spPr>
          <a:xfrm flipV="1">
            <a:off x="9663815" y="5221918"/>
            <a:ext cx="520567" cy="300168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>
            <a:stCxn id="444" idx="0"/>
            <a:endCxn id="331" idx="2"/>
          </p:cNvCxnSpPr>
          <p:nvPr/>
        </p:nvCxnSpPr>
        <p:spPr>
          <a:xfrm flipH="1" flipV="1">
            <a:off x="9072572" y="4971592"/>
            <a:ext cx="446234" cy="372493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>
            <a:stCxn id="443" idx="1"/>
            <a:endCxn id="334" idx="2"/>
          </p:cNvCxnSpPr>
          <p:nvPr/>
        </p:nvCxnSpPr>
        <p:spPr>
          <a:xfrm flipH="1" flipV="1">
            <a:off x="7522072" y="4959023"/>
            <a:ext cx="520569" cy="412515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>
            <a:stCxn id="356" idx="1"/>
            <a:endCxn id="443" idx="3"/>
          </p:cNvCxnSpPr>
          <p:nvPr/>
        </p:nvCxnSpPr>
        <p:spPr>
          <a:xfrm flipH="1" flipV="1">
            <a:off x="8332659" y="5371538"/>
            <a:ext cx="375560" cy="13428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51" y="4437906"/>
            <a:ext cx="290018" cy="356002"/>
          </a:xfrm>
          <a:prstGeom prst="rect">
            <a:avLst/>
          </a:prstGeom>
        </p:spPr>
      </p:pic>
      <p:cxnSp>
        <p:nvCxnSpPr>
          <p:cNvPr id="473" name="Straight Connector 472"/>
          <p:cNvCxnSpPr>
            <a:stCxn id="469" idx="2"/>
            <a:endCxn id="443" idx="0"/>
          </p:cNvCxnSpPr>
          <p:nvPr/>
        </p:nvCxnSpPr>
        <p:spPr>
          <a:xfrm flipH="1">
            <a:off x="8187650" y="4793908"/>
            <a:ext cx="126510" cy="399629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>
            <a:stCxn id="469" idx="2"/>
            <a:endCxn id="356" idx="0"/>
          </p:cNvCxnSpPr>
          <p:nvPr/>
        </p:nvCxnSpPr>
        <p:spPr>
          <a:xfrm>
            <a:off x="8314160" y="4793908"/>
            <a:ext cx="539068" cy="533909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>
            <a:stCxn id="469" idx="3"/>
            <a:endCxn id="331" idx="1"/>
          </p:cNvCxnSpPr>
          <p:nvPr/>
        </p:nvCxnSpPr>
        <p:spPr>
          <a:xfrm>
            <a:off x="8459169" y="4615907"/>
            <a:ext cx="468394" cy="17768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336" idx="0"/>
            <a:endCxn id="330" idx="2"/>
          </p:cNvCxnSpPr>
          <p:nvPr/>
        </p:nvCxnSpPr>
        <p:spPr>
          <a:xfrm flipH="1" flipV="1">
            <a:off x="9698825" y="4255726"/>
            <a:ext cx="55495" cy="186218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4" name="Picture 5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78" y="3182418"/>
            <a:ext cx="290018" cy="356002"/>
          </a:xfrm>
          <a:prstGeom prst="rect">
            <a:avLst/>
          </a:prstGeom>
        </p:spPr>
      </p:pic>
      <p:pic>
        <p:nvPicPr>
          <p:cNvPr id="514" name="Picture 5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67" y="3213770"/>
            <a:ext cx="290018" cy="356002"/>
          </a:xfrm>
          <a:prstGeom prst="rect">
            <a:avLst/>
          </a:prstGeom>
        </p:spPr>
      </p:pic>
      <p:cxnSp>
        <p:nvCxnSpPr>
          <p:cNvPr id="517" name="Straight Connector 516"/>
          <p:cNvCxnSpPr>
            <a:stCxn id="514" idx="0"/>
            <a:endCxn id="329" idx="2"/>
          </p:cNvCxnSpPr>
          <p:nvPr/>
        </p:nvCxnSpPr>
        <p:spPr>
          <a:xfrm flipV="1">
            <a:off x="8458176" y="2777684"/>
            <a:ext cx="218010" cy="43608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>
            <a:stCxn id="514" idx="1"/>
            <a:endCxn id="312" idx="2"/>
          </p:cNvCxnSpPr>
          <p:nvPr/>
        </p:nvCxnSpPr>
        <p:spPr>
          <a:xfrm flipH="1" flipV="1">
            <a:off x="8020528" y="2955343"/>
            <a:ext cx="292639" cy="436428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>
            <a:stCxn id="312" idx="1"/>
            <a:endCxn id="504" idx="0"/>
          </p:cNvCxnSpPr>
          <p:nvPr/>
        </p:nvCxnSpPr>
        <p:spPr>
          <a:xfrm flipH="1">
            <a:off x="7593087" y="2777342"/>
            <a:ext cx="282432" cy="40507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stCxn id="337" idx="2"/>
            <a:endCxn id="514" idx="0"/>
          </p:cNvCxnSpPr>
          <p:nvPr/>
        </p:nvCxnSpPr>
        <p:spPr>
          <a:xfrm flipH="1">
            <a:off x="8458176" y="2853730"/>
            <a:ext cx="1010782" cy="36004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5" name="Picture 5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26" y="2932566"/>
            <a:ext cx="290018" cy="356002"/>
          </a:xfrm>
          <a:prstGeom prst="rect">
            <a:avLst/>
          </a:prstGeom>
        </p:spPr>
      </p:pic>
      <p:cxnSp>
        <p:nvCxnSpPr>
          <p:cNvPr id="546" name="Straight Connector 545"/>
          <p:cNvCxnSpPr>
            <a:stCxn id="545" idx="1"/>
            <a:endCxn id="337" idx="3"/>
          </p:cNvCxnSpPr>
          <p:nvPr/>
        </p:nvCxnSpPr>
        <p:spPr>
          <a:xfrm flipH="1" flipV="1">
            <a:off x="9613967" y="2675729"/>
            <a:ext cx="513359" cy="434838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>
            <a:stCxn id="339" idx="0"/>
            <a:endCxn id="545" idx="2"/>
          </p:cNvCxnSpPr>
          <p:nvPr/>
        </p:nvCxnSpPr>
        <p:spPr>
          <a:xfrm flipH="1" flipV="1">
            <a:off x="10272335" y="3288568"/>
            <a:ext cx="200079" cy="611156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545" idx="2"/>
            <a:endCxn id="338" idx="3"/>
          </p:cNvCxnSpPr>
          <p:nvPr/>
        </p:nvCxnSpPr>
        <p:spPr>
          <a:xfrm flipH="1">
            <a:off x="9969351" y="3288568"/>
            <a:ext cx="302984" cy="179249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" name="Picture 5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7" y="3141762"/>
            <a:ext cx="290018" cy="356002"/>
          </a:xfrm>
          <a:prstGeom prst="rect">
            <a:avLst/>
          </a:prstGeom>
        </p:spPr>
      </p:pic>
      <p:cxnSp>
        <p:nvCxnSpPr>
          <p:cNvPr id="565" name="Straight Connector 564"/>
          <p:cNvCxnSpPr>
            <a:stCxn id="563" idx="2"/>
            <a:endCxn id="330" idx="0"/>
          </p:cNvCxnSpPr>
          <p:nvPr/>
        </p:nvCxnSpPr>
        <p:spPr>
          <a:xfrm>
            <a:off x="9178256" y="3497764"/>
            <a:ext cx="520569" cy="40196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14" idx="3"/>
            <a:endCxn id="563" idx="1"/>
          </p:cNvCxnSpPr>
          <p:nvPr/>
        </p:nvCxnSpPr>
        <p:spPr>
          <a:xfrm flipV="1">
            <a:off x="8603185" y="3319763"/>
            <a:ext cx="430062" cy="72008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>
            <a:stCxn id="563" idx="3"/>
            <a:endCxn id="338" idx="1"/>
          </p:cNvCxnSpPr>
          <p:nvPr/>
        </p:nvCxnSpPr>
        <p:spPr>
          <a:xfrm>
            <a:off x="9323265" y="3319763"/>
            <a:ext cx="356068" cy="148054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26" y="3899724"/>
            <a:ext cx="290018" cy="356002"/>
          </a:xfrm>
          <a:prstGeom prst="rect">
            <a:avLst/>
          </a:prstGeom>
        </p:spPr>
      </p:pic>
      <p:cxnSp>
        <p:nvCxnSpPr>
          <p:cNvPr id="584" name="Straight Connector 583"/>
          <p:cNvCxnSpPr>
            <a:stCxn id="582" idx="3"/>
            <a:endCxn id="330" idx="1"/>
          </p:cNvCxnSpPr>
          <p:nvPr/>
        </p:nvCxnSpPr>
        <p:spPr>
          <a:xfrm>
            <a:off x="9070244" y="4077725"/>
            <a:ext cx="483572" cy="0"/>
          </a:xfrm>
          <a:prstGeom prst="line">
            <a:avLst/>
          </a:prstGeom>
          <a:ln>
            <a:solidFill>
              <a:srgbClr val="1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rld Economic For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55299</TotalTime>
  <Words>704</Words>
  <Application>Microsoft Office PowerPoint</Application>
  <PresentationFormat>Custom</PresentationFormat>
  <Paragraphs>113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World Economic Forum</vt:lpstr>
      <vt:lpstr>PowerPoint Presentation</vt:lpstr>
      <vt:lpstr>Over recent years blockchain technology has engaged the imagination, and the wallets, of financial institutions…</vt:lpstr>
      <vt:lpstr>The World Economic Forum has engaged a broad group of experts in a 2-year effort to understand the implications of blockchain on financial services</vt:lpstr>
      <vt:lpstr>We applied a bottom up, problem focused, approach to understand the impact of blockchain on nine financial services use-cases</vt:lpstr>
      <vt:lpstr>Many initial explorations of blockchain tend to focus on the underlying workings of a particular distributed ledger protocol</vt:lpstr>
      <vt:lpstr>But for most users, the capabilities of a distributed ledger protocol are more important than how the technology works</vt:lpstr>
      <vt:lpstr>We view blockchain as having three core capabilities</vt:lpstr>
      <vt:lpstr>While blockchain can be used in many ways, we believe high value applications have a few common characteristics</vt:lpstr>
      <vt:lpstr>The highly intermediated hub-and spoke structure of many financial networks create opportunities for blockchain to improve efficiency</vt:lpstr>
      <vt:lpstr>We identified six core ways in which blockchain technology could drive efficiency for financial institutions</vt:lpstr>
      <vt:lpstr> Blockchain will influence the characteristics of new financial services infrastructure calling into question orthodoxies that are foundational to today’s business models</vt:lpstr>
      <vt:lpstr>All of these efforts to implement production blockchain systems face a common set of hurdles</vt:lpstr>
      <vt:lpstr>Deploying new market infrastructure will require significant time, investment and collaborative effort</vt:lpstr>
      <vt:lpstr>Blockchain is not a panacea; it is one of many technologies that will form the foundation of future financial infrastructure…</vt:lpstr>
      <vt:lpstr>Collaboration on good governance will be critical to both unlocking the potential – and mitigating the risks of - new financial infrastructure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Singhal, Mayank (US - Atlanta)</dc:creator>
  <cp:lastModifiedBy>Alonzo Neese</cp:lastModifiedBy>
  <cp:revision>305</cp:revision>
  <cp:lastPrinted>2017-05-04T14:00:09Z</cp:lastPrinted>
  <dcterms:created xsi:type="dcterms:W3CDTF">2016-03-23T20:30:09Z</dcterms:created>
  <dcterms:modified xsi:type="dcterms:W3CDTF">2017-05-08T20:20:20Z</dcterms:modified>
</cp:coreProperties>
</file>